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D09B5E-0D4A-4B0C-8D8B-7F42C851604A}"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9863F-740F-4A6B-AD83-AB2ECF558B74}" type="slidenum">
              <a:rPr lang="en-US" smtClean="0"/>
              <a:t>‹#›</a:t>
            </a:fld>
            <a:endParaRPr lang="en-US"/>
          </a:p>
        </p:txBody>
      </p:sp>
    </p:spTree>
    <p:extLst>
      <p:ext uri="{BB962C8B-B14F-4D97-AF65-F5344CB8AC3E}">
        <p14:creationId xmlns:p14="http://schemas.microsoft.com/office/powerpoint/2010/main" val="132758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D09B5E-0D4A-4B0C-8D8B-7F42C851604A}"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9863F-740F-4A6B-AD83-AB2ECF558B74}" type="slidenum">
              <a:rPr lang="en-US" smtClean="0"/>
              <a:t>‹#›</a:t>
            </a:fld>
            <a:endParaRPr lang="en-US"/>
          </a:p>
        </p:txBody>
      </p:sp>
    </p:spTree>
    <p:extLst>
      <p:ext uri="{BB962C8B-B14F-4D97-AF65-F5344CB8AC3E}">
        <p14:creationId xmlns:p14="http://schemas.microsoft.com/office/powerpoint/2010/main" val="84462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D09B5E-0D4A-4B0C-8D8B-7F42C851604A}"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9863F-740F-4A6B-AD83-AB2ECF558B74}" type="slidenum">
              <a:rPr lang="en-US" smtClean="0"/>
              <a:t>‹#›</a:t>
            </a:fld>
            <a:endParaRPr lang="en-US"/>
          </a:p>
        </p:txBody>
      </p:sp>
    </p:spTree>
    <p:extLst>
      <p:ext uri="{BB962C8B-B14F-4D97-AF65-F5344CB8AC3E}">
        <p14:creationId xmlns:p14="http://schemas.microsoft.com/office/powerpoint/2010/main" val="371867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D09B5E-0D4A-4B0C-8D8B-7F42C851604A}"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9863F-740F-4A6B-AD83-AB2ECF558B74}" type="slidenum">
              <a:rPr lang="en-US" smtClean="0"/>
              <a:t>‹#›</a:t>
            </a:fld>
            <a:endParaRPr lang="en-US"/>
          </a:p>
        </p:txBody>
      </p:sp>
    </p:spTree>
    <p:extLst>
      <p:ext uri="{BB962C8B-B14F-4D97-AF65-F5344CB8AC3E}">
        <p14:creationId xmlns:p14="http://schemas.microsoft.com/office/powerpoint/2010/main" val="146774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D09B5E-0D4A-4B0C-8D8B-7F42C851604A}"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9863F-740F-4A6B-AD83-AB2ECF558B74}" type="slidenum">
              <a:rPr lang="en-US" smtClean="0"/>
              <a:t>‹#›</a:t>
            </a:fld>
            <a:endParaRPr lang="en-US"/>
          </a:p>
        </p:txBody>
      </p:sp>
    </p:spTree>
    <p:extLst>
      <p:ext uri="{BB962C8B-B14F-4D97-AF65-F5344CB8AC3E}">
        <p14:creationId xmlns:p14="http://schemas.microsoft.com/office/powerpoint/2010/main" val="3733510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D09B5E-0D4A-4B0C-8D8B-7F42C851604A}"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9863F-740F-4A6B-AD83-AB2ECF558B74}" type="slidenum">
              <a:rPr lang="en-US" smtClean="0"/>
              <a:t>‹#›</a:t>
            </a:fld>
            <a:endParaRPr lang="en-US"/>
          </a:p>
        </p:txBody>
      </p:sp>
    </p:spTree>
    <p:extLst>
      <p:ext uri="{BB962C8B-B14F-4D97-AF65-F5344CB8AC3E}">
        <p14:creationId xmlns:p14="http://schemas.microsoft.com/office/powerpoint/2010/main" val="106788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D09B5E-0D4A-4B0C-8D8B-7F42C851604A}" type="datetimeFigureOut">
              <a:rPr lang="en-US" smtClean="0"/>
              <a:t>9/24/2018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89863F-740F-4A6B-AD83-AB2ECF558B74}" type="slidenum">
              <a:rPr lang="en-US" smtClean="0"/>
              <a:t>‹#›</a:t>
            </a:fld>
            <a:endParaRPr lang="en-US"/>
          </a:p>
        </p:txBody>
      </p:sp>
    </p:spTree>
    <p:extLst>
      <p:ext uri="{BB962C8B-B14F-4D97-AF65-F5344CB8AC3E}">
        <p14:creationId xmlns:p14="http://schemas.microsoft.com/office/powerpoint/2010/main" val="475548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D09B5E-0D4A-4B0C-8D8B-7F42C851604A}" type="datetimeFigureOut">
              <a:rPr lang="en-US" smtClean="0"/>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9863F-740F-4A6B-AD83-AB2ECF558B74}" type="slidenum">
              <a:rPr lang="en-US" smtClean="0"/>
              <a:t>‹#›</a:t>
            </a:fld>
            <a:endParaRPr lang="en-US"/>
          </a:p>
        </p:txBody>
      </p:sp>
    </p:spTree>
    <p:extLst>
      <p:ext uri="{BB962C8B-B14F-4D97-AF65-F5344CB8AC3E}">
        <p14:creationId xmlns:p14="http://schemas.microsoft.com/office/powerpoint/2010/main" val="9825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09B5E-0D4A-4B0C-8D8B-7F42C851604A}" type="datetimeFigureOut">
              <a:rPr lang="en-US" smtClean="0"/>
              <a:t>9/24/2018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89863F-740F-4A6B-AD83-AB2ECF558B74}" type="slidenum">
              <a:rPr lang="en-US" smtClean="0"/>
              <a:t>‹#›</a:t>
            </a:fld>
            <a:endParaRPr lang="en-US"/>
          </a:p>
        </p:txBody>
      </p:sp>
    </p:spTree>
    <p:extLst>
      <p:ext uri="{BB962C8B-B14F-4D97-AF65-F5344CB8AC3E}">
        <p14:creationId xmlns:p14="http://schemas.microsoft.com/office/powerpoint/2010/main" val="373697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D09B5E-0D4A-4B0C-8D8B-7F42C851604A}"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9863F-740F-4A6B-AD83-AB2ECF558B74}" type="slidenum">
              <a:rPr lang="en-US" smtClean="0"/>
              <a:t>‹#›</a:t>
            </a:fld>
            <a:endParaRPr lang="en-US"/>
          </a:p>
        </p:txBody>
      </p:sp>
    </p:spTree>
    <p:extLst>
      <p:ext uri="{BB962C8B-B14F-4D97-AF65-F5344CB8AC3E}">
        <p14:creationId xmlns:p14="http://schemas.microsoft.com/office/powerpoint/2010/main" val="1355087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D09B5E-0D4A-4B0C-8D8B-7F42C851604A}"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9863F-740F-4A6B-AD83-AB2ECF558B74}" type="slidenum">
              <a:rPr lang="en-US" smtClean="0"/>
              <a:t>‹#›</a:t>
            </a:fld>
            <a:endParaRPr lang="en-US"/>
          </a:p>
        </p:txBody>
      </p:sp>
    </p:spTree>
    <p:extLst>
      <p:ext uri="{BB962C8B-B14F-4D97-AF65-F5344CB8AC3E}">
        <p14:creationId xmlns:p14="http://schemas.microsoft.com/office/powerpoint/2010/main" val="289809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09B5E-0D4A-4B0C-8D8B-7F42C851604A}" type="datetimeFigureOut">
              <a:rPr lang="en-US" smtClean="0"/>
              <a:t>9/24/2018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9863F-740F-4A6B-AD83-AB2ECF558B74}" type="slidenum">
              <a:rPr lang="en-US" smtClean="0"/>
              <a:t>‹#›</a:t>
            </a:fld>
            <a:endParaRPr lang="en-US"/>
          </a:p>
        </p:txBody>
      </p:sp>
    </p:spTree>
    <p:extLst>
      <p:ext uri="{BB962C8B-B14F-4D97-AF65-F5344CB8AC3E}">
        <p14:creationId xmlns:p14="http://schemas.microsoft.com/office/powerpoint/2010/main" val="1079678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mtClean="0">
                <a:solidFill>
                  <a:srgbClr val="C00000"/>
                </a:solidFill>
              </a:rPr>
              <a:t>How Data are Obtained</a:t>
            </a:r>
          </a:p>
        </p:txBody>
      </p:sp>
      <p:sp>
        <p:nvSpPr>
          <p:cNvPr id="655363" name="Rectangle 3"/>
          <p:cNvSpPr>
            <a:spLocks noGrp="1" noChangeArrowheads="1"/>
          </p:cNvSpPr>
          <p:nvPr>
            <p:ph type="body" idx="1"/>
          </p:nvPr>
        </p:nvSpPr>
        <p:spPr>
          <a:xfrm>
            <a:off x="2209800" y="1295400"/>
            <a:ext cx="7772400" cy="4495800"/>
          </a:xfrm>
        </p:spPr>
        <p:txBody>
          <a:bodyPr/>
          <a:lstStyle/>
          <a:p>
            <a:pPr eaLnBrk="1" hangingPunct="1">
              <a:lnSpc>
                <a:spcPct val="90000"/>
              </a:lnSpc>
            </a:pPr>
            <a:r>
              <a:rPr lang="en-US" altLang="en-US" smtClean="0">
                <a:solidFill>
                  <a:srgbClr val="0033CC"/>
                </a:solidFill>
              </a:rPr>
              <a:t>Observational Study</a:t>
            </a:r>
            <a:endParaRPr lang="en-US" altLang="en-US">
              <a:solidFill>
                <a:srgbClr val="0033CC"/>
              </a:solidFill>
            </a:endParaRPr>
          </a:p>
          <a:p>
            <a:pPr lvl="1" eaLnBrk="1" hangingPunct="1">
              <a:lnSpc>
                <a:spcPct val="90000"/>
              </a:lnSpc>
            </a:pPr>
            <a:r>
              <a:rPr lang="en-US" altLang="en-US"/>
              <a:t>Observes individuals and measures variables of interest but does not attempt to influence the responses</a:t>
            </a:r>
          </a:p>
          <a:p>
            <a:pPr lvl="1" eaLnBrk="1" hangingPunct="1">
              <a:lnSpc>
                <a:spcPct val="90000"/>
              </a:lnSpc>
            </a:pPr>
            <a:r>
              <a:rPr lang="en-US" altLang="en-US"/>
              <a:t>Sample surveys are observational studies</a:t>
            </a:r>
          </a:p>
          <a:p>
            <a:pPr eaLnBrk="1" hangingPunct="1">
              <a:lnSpc>
                <a:spcPct val="90000"/>
              </a:lnSpc>
              <a:spcBef>
                <a:spcPct val="40000"/>
              </a:spcBef>
            </a:pPr>
            <a:r>
              <a:rPr lang="en-US" altLang="en-US" smtClean="0">
                <a:solidFill>
                  <a:srgbClr val="0033CC"/>
                </a:solidFill>
              </a:rPr>
              <a:t>Experiment</a:t>
            </a:r>
            <a:endParaRPr lang="en-US" altLang="en-US">
              <a:solidFill>
                <a:srgbClr val="0033CC"/>
              </a:solidFill>
            </a:endParaRPr>
          </a:p>
          <a:p>
            <a:pPr lvl="1" eaLnBrk="1" hangingPunct="1">
              <a:lnSpc>
                <a:spcPct val="90000"/>
              </a:lnSpc>
            </a:pPr>
            <a:r>
              <a:rPr lang="en-US" altLang="en-US"/>
              <a:t>Deliberately imposes some treatment on individuals in order to observe their responses</a:t>
            </a:r>
          </a:p>
          <a:p>
            <a:pPr lvl="1" eaLnBrk="1" hangingPunct="1">
              <a:lnSpc>
                <a:spcPct val="90000"/>
              </a:lnSpc>
            </a:pPr>
            <a:r>
              <a:rPr lang="en-US" altLang="en-US"/>
              <a:t>Studies whether the treatment causes change in the response.</a:t>
            </a:r>
          </a:p>
        </p:txBody>
      </p:sp>
    </p:spTree>
    <p:extLst>
      <p:ext uri="{BB962C8B-B14F-4D97-AF65-F5344CB8AC3E}">
        <p14:creationId xmlns:p14="http://schemas.microsoft.com/office/powerpoint/2010/main" val="226724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55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553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55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5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3"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sz="4000">
                <a:solidFill>
                  <a:srgbClr val="C00000"/>
                </a:solidFill>
              </a:rPr>
              <a:t>Other Sources of experimental error</a:t>
            </a:r>
          </a:p>
        </p:txBody>
      </p:sp>
      <p:sp>
        <p:nvSpPr>
          <p:cNvPr id="23555" name="Rectangle 3"/>
          <p:cNvSpPr>
            <a:spLocks noGrp="1" noChangeArrowheads="1"/>
          </p:cNvSpPr>
          <p:nvPr>
            <p:ph type="body" idx="1"/>
          </p:nvPr>
        </p:nvSpPr>
        <p:spPr/>
        <p:txBody>
          <a:bodyPr/>
          <a:lstStyle/>
          <a:p>
            <a:pPr eaLnBrk="1" hangingPunct="1">
              <a:lnSpc>
                <a:spcPct val="90000"/>
              </a:lnSpc>
            </a:pPr>
            <a:r>
              <a:rPr lang="en-US" altLang="en-US" u="sng" smtClean="0">
                <a:solidFill>
                  <a:srgbClr val="0033CC"/>
                </a:solidFill>
              </a:rPr>
              <a:t>Lurking Variables</a:t>
            </a:r>
            <a:r>
              <a:rPr lang="en-US" altLang="en-US" smtClean="0">
                <a:solidFill>
                  <a:srgbClr val="0033CC"/>
                </a:solidFill>
              </a:rPr>
              <a:t>:</a:t>
            </a:r>
          </a:p>
          <a:p>
            <a:pPr eaLnBrk="1" hangingPunct="1">
              <a:lnSpc>
                <a:spcPct val="90000"/>
              </a:lnSpc>
              <a:buFont typeface="Times" panose="02020603050405020304" pitchFamily="18" charset="0"/>
              <a:buNone/>
            </a:pPr>
            <a:r>
              <a:rPr lang="en-US" altLang="en-US" smtClean="0"/>
              <a:t>	A variable that is not among the explanatory variable in a study and yet may influence the interpretation of relationship among  response and Explanatory variables. </a:t>
            </a:r>
          </a:p>
          <a:p>
            <a:pPr eaLnBrk="1" hangingPunct="1">
              <a:lnSpc>
                <a:spcPct val="90000"/>
              </a:lnSpc>
            </a:pPr>
            <a:r>
              <a:rPr lang="en-US" altLang="en-US" u="sng" smtClean="0">
                <a:solidFill>
                  <a:srgbClr val="0033CC"/>
                </a:solidFill>
              </a:rPr>
              <a:t>Confounded variables</a:t>
            </a:r>
            <a:r>
              <a:rPr lang="en-US" altLang="en-US" smtClean="0">
                <a:solidFill>
                  <a:srgbClr val="0033CC"/>
                </a:solidFill>
              </a:rPr>
              <a:t>:</a:t>
            </a:r>
          </a:p>
          <a:p>
            <a:pPr eaLnBrk="1" hangingPunct="1">
              <a:lnSpc>
                <a:spcPct val="90000"/>
              </a:lnSpc>
              <a:buFont typeface="Times" panose="02020603050405020304" pitchFamily="18" charset="0"/>
              <a:buNone/>
            </a:pPr>
            <a:r>
              <a:rPr lang="en-US" altLang="en-US" smtClean="0"/>
              <a:t>	Two variables are confounded when the effects on the response variable cannot be distinguished from each other.</a:t>
            </a:r>
          </a:p>
        </p:txBody>
      </p:sp>
    </p:spTree>
    <p:extLst>
      <p:ext uri="{BB962C8B-B14F-4D97-AF65-F5344CB8AC3E}">
        <p14:creationId xmlns:p14="http://schemas.microsoft.com/office/powerpoint/2010/main" val="3416645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slide(fromRight)">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slide(fromRight)">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slide(fromRight)">
                                      <p:cBhvr>
                                        <p:cTn id="17" dur="500"/>
                                        <p:tgtEl>
                                          <p:spTgt spid="23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slide(fromRight)">
                                      <p:cBhvr>
                                        <p:cTn id="22"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a:xfrm>
            <a:off x="1846263" y="1219201"/>
            <a:ext cx="8686800" cy="4906963"/>
          </a:xfrm>
        </p:spPr>
        <p:txBody>
          <a:bodyPr/>
          <a:lstStyle/>
          <a:p>
            <a:pPr eaLnBrk="1" hangingPunct="1"/>
            <a:r>
              <a:rPr lang="en-US" altLang="en-US" smtClean="0">
                <a:solidFill>
                  <a:srgbClr val="0033CC"/>
                </a:solidFill>
              </a:rPr>
              <a:t>Confounding variables</a:t>
            </a:r>
          </a:p>
          <a:p>
            <a:pPr lvl="1" eaLnBrk="1" hangingPunct="1"/>
            <a:r>
              <a:rPr lang="en-US" altLang="en-US" smtClean="0"/>
              <a:t>Occurs when an experimenter cannot tell the difference between the effects of different factors on a variable.</a:t>
            </a:r>
          </a:p>
          <a:p>
            <a:pPr lvl="1" eaLnBrk="1" hangingPunct="1">
              <a:buFont typeface="Arial" panose="020B0604020202020204" pitchFamily="34" charset="0"/>
              <a:buChar char="•"/>
            </a:pPr>
            <a:r>
              <a:rPr lang="en-US" altLang="en-US" smtClean="0">
                <a:solidFill>
                  <a:srgbClr val="0033CC"/>
                </a:solidFill>
              </a:rPr>
              <a:t>Example</a:t>
            </a:r>
          </a:p>
          <a:p>
            <a:pPr lvl="1" eaLnBrk="1" hangingPunct="1"/>
            <a:r>
              <a:rPr lang="en-US" altLang="en-US" smtClean="0"/>
              <a:t>A coffee shop owner remodels her shop at the same time a nearby mall has its grand opening. If business at the coffee shop increases, it cannot be determined whether it is because of the remodeling or the new mall.</a:t>
            </a:r>
          </a:p>
        </p:txBody>
      </p:sp>
    </p:spTree>
    <p:extLst>
      <p:ext uri="{BB962C8B-B14F-4D97-AF65-F5344CB8AC3E}">
        <p14:creationId xmlns:p14="http://schemas.microsoft.com/office/powerpoint/2010/main" val="5954766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ChangeArrowheads="1"/>
          </p:cNvSpPr>
          <p:nvPr/>
        </p:nvSpPr>
        <p:spPr bwMode="auto">
          <a:xfrm>
            <a:off x="2438400" y="1304925"/>
            <a:ext cx="7315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dirty="0">
              <a:latin typeface="Arial" panose="020B0604020202020204" pitchFamily="34" charset="0"/>
            </a:endParaRPr>
          </a:p>
          <a:p>
            <a:pPr lvl="1" eaLnBrk="1" hangingPunct="1">
              <a:spcBef>
                <a:spcPct val="0"/>
              </a:spcBef>
              <a:buFontTx/>
              <a:buNone/>
            </a:pPr>
            <a:r>
              <a:rPr lang="en-US" altLang="en-US" sz="2400" dirty="0"/>
              <a:t>A confounding variable is related to the explanatory variable and affects the response variable. So can’t determine how much change is due to the explanatory and how much is due to the confounding variable(s).</a:t>
            </a:r>
          </a:p>
          <a:p>
            <a:pPr lvl="1" eaLnBrk="1" hangingPunct="1">
              <a:spcBef>
                <a:spcPct val="0"/>
              </a:spcBef>
              <a:buFontTx/>
              <a:buNone/>
            </a:pPr>
            <a:endParaRPr lang="en-US" altLang="en-US" sz="2400" dirty="0"/>
          </a:p>
          <a:p>
            <a:pPr lvl="1" eaLnBrk="1" hangingPunct="1">
              <a:spcBef>
                <a:spcPct val="0"/>
              </a:spcBef>
              <a:buFontTx/>
              <a:buNone/>
            </a:pPr>
            <a:r>
              <a:rPr lang="en-US" altLang="en-US" sz="2400" dirty="0">
                <a:solidFill>
                  <a:srgbClr val="0033CC"/>
                </a:solidFill>
              </a:rPr>
              <a:t>Example: </a:t>
            </a:r>
            <a:r>
              <a:rPr lang="en-US" altLang="en-US" sz="2400" dirty="0"/>
              <a:t>Consider the relationship between hours studied per day and grade point average. Studying increases grade point average, but it is also reasonable that a desire to do well in school means that a person studies more and that their grade point average is high.</a:t>
            </a:r>
          </a:p>
        </p:txBody>
      </p:sp>
      <p:sp>
        <p:nvSpPr>
          <p:cNvPr id="72707" name="TextBox 1"/>
          <p:cNvSpPr txBox="1">
            <a:spLocks noChangeArrowheads="1"/>
          </p:cNvSpPr>
          <p:nvPr/>
        </p:nvSpPr>
        <p:spPr bwMode="auto">
          <a:xfrm>
            <a:off x="3048000" y="838201"/>
            <a:ext cx="4724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a:solidFill>
                  <a:srgbClr val="C00000"/>
                </a:solidFill>
              </a:rPr>
              <a:t>Confounding variables</a:t>
            </a:r>
          </a:p>
          <a:p>
            <a:pPr eaLnBrk="1" hangingPunct="1">
              <a:spcBef>
                <a:spcPct val="0"/>
              </a:spcBef>
              <a:buFontTx/>
              <a:buNone/>
            </a:pPr>
            <a:endParaRPr lang="en-US" altLang="en-US" sz="2800">
              <a:latin typeface="Arial" panose="020B0604020202020204" pitchFamily="34" charset="0"/>
            </a:endParaRPr>
          </a:p>
        </p:txBody>
      </p:sp>
    </p:spTree>
    <p:extLst>
      <p:ext uri="{BB962C8B-B14F-4D97-AF65-F5344CB8AC3E}">
        <p14:creationId xmlns:p14="http://schemas.microsoft.com/office/powerpoint/2010/main" val="116396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p:txBody>
          <a:bodyPr/>
          <a:lstStyle/>
          <a:p>
            <a:pPr eaLnBrk="1" hangingPunct="1"/>
            <a:r>
              <a:rPr lang="en-US" altLang="en-US" smtClean="0">
                <a:solidFill>
                  <a:srgbClr val="C00000"/>
                </a:solidFill>
              </a:rPr>
              <a:t>Lurking variable.</a:t>
            </a:r>
          </a:p>
          <a:p>
            <a:pPr eaLnBrk="1" hangingPunct="1">
              <a:buFont typeface="Arial" panose="020B0604020202020204" pitchFamily="34" charset="0"/>
              <a:buNone/>
            </a:pPr>
            <a:r>
              <a:rPr lang="en-US" altLang="en-US" smtClean="0"/>
              <a:t> A variable that has an important effect and yet is not included amongst the predictor variables under consideration.</a:t>
            </a:r>
          </a:p>
        </p:txBody>
      </p:sp>
    </p:spTree>
    <p:extLst>
      <p:ext uri="{BB962C8B-B14F-4D97-AF65-F5344CB8AC3E}">
        <p14:creationId xmlns:p14="http://schemas.microsoft.com/office/powerpoint/2010/main" val="73418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ChangeArrowheads="1"/>
          </p:cNvSpPr>
          <p:nvPr/>
        </p:nvSpPr>
        <p:spPr bwMode="auto">
          <a:xfrm>
            <a:off x="1752600" y="381001"/>
            <a:ext cx="3886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t>Medical treatment and outcome</a:t>
            </a:r>
          </a:p>
          <a:p>
            <a:pPr eaLnBrk="1" hangingPunct="1">
              <a:spcBef>
                <a:spcPct val="0"/>
              </a:spcBef>
              <a:buFontTx/>
              <a:buNone/>
            </a:pPr>
            <a:r>
              <a:rPr lang="en-US" altLang="en-US" sz="1600"/>
              <a:t>outcome</a:t>
            </a:r>
          </a:p>
          <a:p>
            <a:pPr eaLnBrk="1" hangingPunct="1">
              <a:spcBef>
                <a:spcPct val="0"/>
              </a:spcBef>
              <a:buFontTx/>
              <a:buNone/>
            </a:pPr>
            <a:r>
              <a:rPr lang="en-US" altLang="en-US" sz="1600"/>
              <a:t>                            success         failure</a:t>
            </a:r>
          </a:p>
          <a:p>
            <a:pPr eaLnBrk="1" hangingPunct="1">
              <a:spcBef>
                <a:spcPct val="0"/>
              </a:spcBef>
              <a:buFontTx/>
              <a:buNone/>
            </a:pPr>
            <a:r>
              <a:rPr lang="en-US" altLang="en-US" sz="1600"/>
              <a:t>                 1          100                100</a:t>
            </a:r>
          </a:p>
          <a:p>
            <a:pPr eaLnBrk="1" hangingPunct="1">
              <a:spcBef>
                <a:spcPct val="0"/>
              </a:spcBef>
              <a:buFontTx/>
              <a:buNone/>
            </a:pPr>
            <a:r>
              <a:rPr lang="en-US" altLang="en-US" sz="1600"/>
              <a:t>treatment</a:t>
            </a:r>
          </a:p>
          <a:p>
            <a:pPr eaLnBrk="1" hangingPunct="1">
              <a:spcBef>
                <a:spcPct val="0"/>
              </a:spcBef>
              <a:buFontTx/>
              <a:buNone/>
            </a:pPr>
            <a:r>
              <a:rPr lang="en-US" altLang="en-US" sz="1600"/>
              <a:t>                 2          110                   80</a:t>
            </a:r>
          </a:p>
          <a:p>
            <a:pPr eaLnBrk="1" hangingPunct="1">
              <a:spcBef>
                <a:spcPct val="0"/>
              </a:spcBef>
              <a:buFontTx/>
              <a:buNone/>
            </a:pPr>
            <a:endParaRPr lang="en-US" altLang="en-US" sz="1600"/>
          </a:p>
          <a:p>
            <a:pPr eaLnBrk="1" hangingPunct="1">
              <a:spcBef>
                <a:spcPct val="0"/>
              </a:spcBef>
              <a:buFontTx/>
              <a:buNone/>
            </a:pPr>
            <a:r>
              <a:rPr lang="en-US" altLang="en-US" sz="1600"/>
              <a:t>success rate under 1: 100/200 = .50</a:t>
            </a:r>
          </a:p>
          <a:p>
            <a:pPr eaLnBrk="1" hangingPunct="1">
              <a:spcBef>
                <a:spcPct val="0"/>
              </a:spcBef>
              <a:buFontTx/>
              <a:buNone/>
            </a:pPr>
            <a:endParaRPr lang="en-US" altLang="en-US" sz="1600"/>
          </a:p>
          <a:p>
            <a:pPr eaLnBrk="1" hangingPunct="1">
              <a:spcBef>
                <a:spcPct val="0"/>
              </a:spcBef>
              <a:buFontTx/>
              <a:buNone/>
            </a:pPr>
            <a:r>
              <a:rPr lang="en-US" altLang="en-US" sz="1600"/>
              <a:t>success rate under 2: 110/190 = .579</a:t>
            </a:r>
          </a:p>
          <a:p>
            <a:pPr eaLnBrk="1" hangingPunct="1">
              <a:spcBef>
                <a:spcPct val="0"/>
              </a:spcBef>
              <a:buFontTx/>
              <a:buNone/>
            </a:pPr>
            <a:endParaRPr lang="en-US" altLang="en-US" sz="1600"/>
          </a:p>
          <a:p>
            <a:pPr eaLnBrk="1" hangingPunct="1">
              <a:spcBef>
                <a:spcPct val="0"/>
              </a:spcBef>
              <a:buFontTx/>
              <a:buNone/>
            </a:pPr>
            <a:r>
              <a:rPr lang="en-US" altLang="en-US" sz="1600"/>
              <a:t>treatment 2 looks the better</a:t>
            </a:r>
          </a:p>
        </p:txBody>
      </p:sp>
      <p:sp>
        <p:nvSpPr>
          <p:cNvPr id="74755" name="Rectangle 2"/>
          <p:cNvSpPr>
            <a:spLocks noChangeArrowheads="1"/>
          </p:cNvSpPr>
          <p:nvPr/>
        </p:nvSpPr>
        <p:spPr bwMode="auto">
          <a:xfrm>
            <a:off x="5638800" y="304800"/>
            <a:ext cx="4876800"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t>Actually the data were aggregated</a:t>
            </a:r>
          </a:p>
          <a:p>
            <a:pPr eaLnBrk="1" hangingPunct="1">
              <a:spcBef>
                <a:spcPct val="0"/>
              </a:spcBef>
              <a:buFontTx/>
              <a:buNone/>
            </a:pPr>
            <a:r>
              <a:rPr lang="en-US" altLang="en-US" sz="1600"/>
              <a:t>(collapsed) over gender</a:t>
            </a:r>
          </a:p>
          <a:p>
            <a:pPr eaLnBrk="1" hangingPunct="1">
              <a:spcBef>
                <a:spcPct val="0"/>
              </a:spcBef>
              <a:buFontTx/>
              <a:buNone/>
            </a:pPr>
            <a:r>
              <a:rPr lang="en-US" altLang="en-US" sz="1800"/>
              <a:t>                                      </a:t>
            </a:r>
            <a:r>
              <a:rPr lang="en-US" altLang="en-US" sz="1800">
                <a:solidFill>
                  <a:srgbClr val="C00000"/>
                </a:solidFill>
              </a:rPr>
              <a:t>male</a:t>
            </a:r>
          </a:p>
          <a:p>
            <a:pPr eaLnBrk="1" hangingPunct="1">
              <a:spcBef>
                <a:spcPct val="0"/>
              </a:spcBef>
              <a:buFontTx/>
              <a:buNone/>
            </a:pPr>
            <a:r>
              <a:rPr lang="en-US" altLang="en-US" sz="1800"/>
              <a:t>outcome              </a:t>
            </a:r>
            <a:r>
              <a:rPr lang="en-US" altLang="en-US" sz="1800">
                <a:solidFill>
                  <a:srgbClr val="00B0F0"/>
                </a:solidFill>
              </a:rPr>
              <a:t>success</a:t>
            </a:r>
            <a:r>
              <a:rPr lang="en-US" altLang="en-US" sz="1800"/>
              <a:t>    </a:t>
            </a:r>
            <a:r>
              <a:rPr lang="en-US" altLang="en-US" sz="1800">
                <a:solidFill>
                  <a:srgbClr val="00B0F0"/>
                </a:solidFill>
              </a:rPr>
              <a:t>failure</a:t>
            </a:r>
          </a:p>
          <a:p>
            <a:pPr eaLnBrk="1" hangingPunct="1">
              <a:spcBef>
                <a:spcPct val="0"/>
              </a:spcBef>
              <a:buFontTx/>
              <a:buNone/>
            </a:pPr>
            <a:r>
              <a:rPr lang="en-US" altLang="en-US" sz="1800"/>
              <a:t>                   1            60           20</a:t>
            </a:r>
          </a:p>
          <a:p>
            <a:pPr eaLnBrk="1" hangingPunct="1">
              <a:spcBef>
                <a:spcPct val="0"/>
              </a:spcBef>
              <a:buFontTx/>
              <a:buNone/>
            </a:pPr>
            <a:r>
              <a:rPr lang="en-US" altLang="en-US" sz="1800">
                <a:solidFill>
                  <a:srgbClr val="0070C0"/>
                </a:solidFill>
              </a:rPr>
              <a:t>treatment</a:t>
            </a:r>
          </a:p>
          <a:p>
            <a:pPr eaLnBrk="1" hangingPunct="1">
              <a:spcBef>
                <a:spcPct val="0"/>
              </a:spcBef>
              <a:buFontTx/>
              <a:buNone/>
            </a:pPr>
            <a:r>
              <a:rPr lang="en-US" altLang="en-US" sz="1800"/>
              <a:t>                    2          100           50</a:t>
            </a:r>
          </a:p>
          <a:p>
            <a:pPr eaLnBrk="1" hangingPunct="1">
              <a:spcBef>
                <a:spcPct val="0"/>
              </a:spcBef>
              <a:buFontTx/>
              <a:buNone/>
            </a:pPr>
            <a:endParaRPr lang="en-US" altLang="en-US" sz="1800"/>
          </a:p>
          <a:p>
            <a:pPr eaLnBrk="1" hangingPunct="1">
              <a:spcBef>
                <a:spcPct val="0"/>
              </a:spcBef>
              <a:buFontTx/>
              <a:buNone/>
            </a:pPr>
            <a:r>
              <a:rPr lang="en-US" altLang="en-US" sz="1800"/>
              <a:t>success rate under 1: 60/80 = .75</a:t>
            </a:r>
          </a:p>
          <a:p>
            <a:pPr eaLnBrk="1" hangingPunct="1">
              <a:spcBef>
                <a:spcPct val="0"/>
              </a:spcBef>
              <a:buFontTx/>
              <a:buNone/>
            </a:pPr>
            <a:r>
              <a:rPr lang="en-US" altLang="en-US" sz="1800"/>
              <a:t>success rate under 2: 100/150 = .67</a:t>
            </a:r>
          </a:p>
          <a:p>
            <a:pPr eaLnBrk="1" hangingPunct="1">
              <a:spcBef>
                <a:spcPct val="0"/>
              </a:spcBef>
              <a:buFontTx/>
              <a:buNone/>
            </a:pPr>
            <a:r>
              <a:rPr lang="en-US" altLang="en-US" sz="1800"/>
              <a:t>treatment 1 looks the better</a:t>
            </a:r>
          </a:p>
          <a:p>
            <a:pPr eaLnBrk="1" hangingPunct="1">
              <a:spcBef>
                <a:spcPct val="0"/>
              </a:spcBef>
              <a:buFontTx/>
              <a:buNone/>
            </a:pPr>
            <a:r>
              <a:rPr lang="en-US" altLang="en-US" sz="1800"/>
              <a:t>------------------------------------------------------------</a:t>
            </a:r>
          </a:p>
          <a:p>
            <a:pPr eaLnBrk="1" hangingPunct="1">
              <a:spcBef>
                <a:spcPct val="0"/>
              </a:spcBef>
              <a:buFontTx/>
              <a:buNone/>
            </a:pPr>
            <a:r>
              <a:rPr lang="en-US" altLang="en-US" sz="1800"/>
              <a:t>                                 </a:t>
            </a:r>
            <a:r>
              <a:rPr lang="en-US" altLang="en-US" sz="1800">
                <a:solidFill>
                  <a:srgbClr val="C00000"/>
                </a:solidFill>
              </a:rPr>
              <a:t>female</a:t>
            </a:r>
          </a:p>
          <a:p>
            <a:pPr eaLnBrk="1" hangingPunct="1">
              <a:spcBef>
                <a:spcPct val="0"/>
              </a:spcBef>
              <a:buFontTx/>
              <a:buNone/>
            </a:pPr>
            <a:r>
              <a:rPr lang="en-US" altLang="en-US" sz="1800"/>
              <a:t>Outcome            </a:t>
            </a:r>
            <a:r>
              <a:rPr lang="en-US" altLang="en-US" sz="1800">
                <a:solidFill>
                  <a:srgbClr val="00B0F0"/>
                </a:solidFill>
              </a:rPr>
              <a:t>success </a:t>
            </a:r>
            <a:r>
              <a:rPr lang="en-US" altLang="en-US" sz="1800"/>
              <a:t>          </a:t>
            </a:r>
            <a:r>
              <a:rPr lang="en-US" altLang="en-US" sz="1800">
                <a:solidFill>
                  <a:srgbClr val="00B0F0"/>
                </a:solidFill>
              </a:rPr>
              <a:t>failure</a:t>
            </a:r>
          </a:p>
          <a:p>
            <a:pPr eaLnBrk="1" hangingPunct="1">
              <a:spcBef>
                <a:spcPct val="0"/>
              </a:spcBef>
              <a:buFontTx/>
              <a:buNone/>
            </a:pPr>
            <a:r>
              <a:rPr lang="en-US" altLang="en-US" sz="1800"/>
              <a:t>                      1        40                  80</a:t>
            </a:r>
          </a:p>
          <a:p>
            <a:pPr eaLnBrk="1" hangingPunct="1">
              <a:spcBef>
                <a:spcPct val="0"/>
              </a:spcBef>
              <a:buFontTx/>
              <a:buNone/>
            </a:pPr>
            <a:r>
              <a:rPr lang="en-US" altLang="en-US" sz="1800">
                <a:solidFill>
                  <a:srgbClr val="0070C0"/>
                </a:solidFill>
              </a:rPr>
              <a:t>treatment</a:t>
            </a:r>
          </a:p>
          <a:p>
            <a:pPr eaLnBrk="1" hangingPunct="1">
              <a:spcBef>
                <a:spcPct val="0"/>
              </a:spcBef>
              <a:buFontTx/>
              <a:buNone/>
            </a:pPr>
            <a:r>
              <a:rPr lang="en-US" altLang="en-US" sz="1800"/>
              <a:t>                      2         10                  30</a:t>
            </a:r>
          </a:p>
          <a:p>
            <a:pPr eaLnBrk="1" hangingPunct="1">
              <a:spcBef>
                <a:spcPct val="0"/>
              </a:spcBef>
              <a:buFontTx/>
              <a:buNone/>
            </a:pPr>
            <a:endParaRPr lang="en-US" altLang="en-US" sz="1800"/>
          </a:p>
          <a:p>
            <a:pPr eaLnBrk="1" hangingPunct="1">
              <a:spcBef>
                <a:spcPct val="0"/>
              </a:spcBef>
              <a:buFontTx/>
              <a:buNone/>
            </a:pPr>
            <a:r>
              <a:rPr lang="en-US" altLang="en-US" sz="1800"/>
              <a:t>success rate under 1: 40/120 = .33</a:t>
            </a:r>
          </a:p>
          <a:p>
            <a:pPr eaLnBrk="1" hangingPunct="1">
              <a:spcBef>
                <a:spcPct val="0"/>
              </a:spcBef>
              <a:buFontTx/>
              <a:buNone/>
            </a:pPr>
            <a:r>
              <a:rPr lang="en-US" altLang="en-US" sz="1800"/>
              <a:t>success rate under 2: 10/40  = .25</a:t>
            </a:r>
          </a:p>
          <a:p>
            <a:pPr eaLnBrk="1" hangingPunct="1">
              <a:spcBef>
                <a:spcPct val="0"/>
              </a:spcBef>
              <a:buFontTx/>
              <a:buNone/>
            </a:pPr>
            <a:r>
              <a:rPr lang="en-US" altLang="en-US" sz="1800"/>
              <a:t>treatment 1 looks the better.</a:t>
            </a:r>
          </a:p>
          <a:p>
            <a:pPr eaLnBrk="1" hangingPunct="1">
              <a:spcBef>
                <a:spcPct val="0"/>
              </a:spcBef>
              <a:buFontTx/>
              <a:buNone/>
            </a:pPr>
            <a:r>
              <a:rPr lang="en-US" altLang="en-US" sz="1800"/>
              <a:t>The conclusion of the study has been reversed             </a:t>
            </a:r>
          </a:p>
        </p:txBody>
      </p:sp>
    </p:spTree>
    <p:extLst>
      <p:ext uri="{BB962C8B-B14F-4D97-AF65-F5344CB8AC3E}">
        <p14:creationId xmlns:p14="http://schemas.microsoft.com/office/powerpoint/2010/main" val="2947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endParaRPr lang="en-US" altLang="en-US" smtClean="0"/>
          </a:p>
        </p:txBody>
      </p:sp>
      <p:sp>
        <p:nvSpPr>
          <p:cNvPr id="75779" name="Content Placeholder 2"/>
          <p:cNvSpPr>
            <a:spLocks noGrp="1"/>
          </p:cNvSpPr>
          <p:nvPr>
            <p:ph idx="1"/>
          </p:nvPr>
        </p:nvSpPr>
        <p:spPr/>
        <p:txBody>
          <a:bodyPr/>
          <a:lstStyle/>
          <a:p>
            <a:pPr eaLnBrk="1" hangingPunct="1"/>
            <a:r>
              <a:rPr lang="en-US" altLang="en-US" sz="2000"/>
              <a:t>The two sexes were weighted differently with treatment 1 going to 80 males and 120 females, while treatment 2 went to 150 males and 40 females.</a:t>
            </a:r>
          </a:p>
          <a:p>
            <a:pPr eaLnBrk="1" hangingPunct="1"/>
            <a:r>
              <a:rPr lang="en-US" altLang="en-US" sz="2000"/>
              <a:t>Gender is a lurking variable</a:t>
            </a:r>
          </a:p>
          <a:p>
            <a:pPr eaLnBrk="1" hangingPunct="1"/>
            <a:r>
              <a:rPr lang="en-US" altLang="en-US" sz="2000"/>
              <a:t>Difficulty results from a lurking variable and combination of unequal group sizes.</a:t>
            </a:r>
          </a:p>
          <a:p>
            <a:pPr eaLnBrk="1" hangingPunct="1"/>
            <a:r>
              <a:rPr lang="en-US" altLang="en-US" sz="2000"/>
              <a:t>If all groups of same size, circumstance doesn’t arise.</a:t>
            </a:r>
          </a:p>
          <a:p>
            <a:pPr eaLnBrk="1" hangingPunct="1"/>
            <a:r>
              <a:rPr lang="en-US" altLang="en-US" sz="2000"/>
              <a:t>Solutions for lurking variables – eliminate them, hold them constant, or make them part of the study.</a:t>
            </a:r>
          </a:p>
        </p:txBody>
      </p:sp>
    </p:spTree>
    <p:extLst>
      <p:ext uri="{BB962C8B-B14F-4D97-AF65-F5344CB8AC3E}">
        <p14:creationId xmlns:p14="http://schemas.microsoft.com/office/powerpoint/2010/main" val="257918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sz="4000">
                <a:solidFill>
                  <a:srgbClr val="C00000"/>
                </a:solidFill>
              </a:rPr>
              <a:t>Principles of Experimental Design</a:t>
            </a:r>
            <a:endParaRPr lang="en-US" altLang="en-US" smtClean="0">
              <a:solidFill>
                <a:srgbClr val="C00000"/>
              </a:solidFill>
            </a:endParaRPr>
          </a:p>
        </p:txBody>
      </p:sp>
      <p:sp>
        <p:nvSpPr>
          <p:cNvPr id="64515" name="Rectangle 3"/>
          <p:cNvSpPr>
            <a:spLocks noGrp="1" noChangeArrowheads="1"/>
          </p:cNvSpPr>
          <p:nvPr>
            <p:ph type="body" idx="1"/>
          </p:nvPr>
        </p:nvSpPr>
        <p:spPr/>
        <p:txBody>
          <a:bodyPr/>
          <a:lstStyle/>
          <a:p>
            <a:pPr marL="609600" indent="-609600">
              <a:buFont typeface="Times" panose="02020603050405020304" pitchFamily="18" charset="0"/>
              <a:buAutoNum type="arabicPeriod"/>
            </a:pPr>
            <a:r>
              <a:rPr lang="en-US" altLang="en-US" u="sng" smtClean="0">
                <a:solidFill>
                  <a:srgbClr val="0033CC"/>
                </a:solidFill>
              </a:rPr>
              <a:t>Control</a:t>
            </a:r>
            <a:r>
              <a:rPr lang="en-US" altLang="en-US" smtClean="0"/>
              <a:t> - the effects of lurking variables on the response</a:t>
            </a:r>
          </a:p>
          <a:p>
            <a:pPr marL="609600" indent="-609600">
              <a:buFont typeface="Times" panose="02020603050405020304" pitchFamily="18" charset="0"/>
              <a:buAutoNum type="arabicPeriod"/>
            </a:pPr>
            <a:r>
              <a:rPr lang="en-US" altLang="en-US" u="sng" smtClean="0">
                <a:solidFill>
                  <a:srgbClr val="0033CC"/>
                </a:solidFill>
              </a:rPr>
              <a:t>Randomize</a:t>
            </a:r>
            <a:r>
              <a:rPr lang="en-US" altLang="en-US" smtClean="0"/>
              <a:t> - use impersonal chance to assign experimental units to treatments</a:t>
            </a:r>
          </a:p>
          <a:p>
            <a:pPr marL="609600" indent="-609600">
              <a:buFont typeface="Times" panose="02020603050405020304" pitchFamily="18" charset="0"/>
              <a:buAutoNum type="arabicPeriod"/>
            </a:pPr>
            <a:r>
              <a:rPr lang="en-US" altLang="en-US" u="sng" smtClean="0">
                <a:solidFill>
                  <a:srgbClr val="0033CC"/>
                </a:solidFill>
              </a:rPr>
              <a:t>Replicate</a:t>
            </a:r>
            <a:r>
              <a:rPr lang="en-US" altLang="en-US" smtClean="0"/>
              <a:t> - each treatment on many units to reduce chance variation in the results</a:t>
            </a:r>
          </a:p>
        </p:txBody>
      </p:sp>
    </p:spTree>
    <p:extLst>
      <p:ext uri="{BB962C8B-B14F-4D97-AF65-F5344CB8AC3E}">
        <p14:creationId xmlns:p14="http://schemas.microsoft.com/office/powerpoint/2010/main" val="3635567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strips(downRight)">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strips(downRight)">
                                      <p:cBhvr>
                                        <p:cTn id="12" dur="500"/>
                                        <p:tgtEl>
                                          <p:spTgt spid="64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strips(downRight)">
                                      <p:cBhvr>
                                        <p:cTn id="17" dur="500"/>
                                        <p:tgtEl>
                                          <p:spTgt spid="64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rgbClr val="C00000"/>
                </a:solidFill>
              </a:rPr>
              <a:t>Example: Methods of Data Collection</a:t>
            </a:r>
            <a:endParaRPr lang="en-US" dirty="0">
              <a:solidFill>
                <a:srgbClr val="C00000"/>
              </a:solidFill>
            </a:endParaRPr>
          </a:p>
        </p:txBody>
      </p:sp>
      <p:pic>
        <p:nvPicPr>
          <p:cNvPr id="62467" name="Picture 3" descr="C:\Documents and Settings\Lyn\Local Settings\Temporary Internet Files\Content.IE5\4CFR4M0G\MCj0232910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9925" y="2325688"/>
            <a:ext cx="175895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2430464" y="3009901"/>
            <a:ext cx="4814887" cy="2246313"/>
          </a:xfrm>
          <a:prstGeom prst="rect">
            <a:avLst/>
          </a:prstGeom>
          <a:noFill/>
        </p:spPr>
        <p:txBody>
          <a:bodyPr>
            <a:spAutoFit/>
          </a:bodyPr>
          <a:lstStyle/>
          <a:p>
            <a:pPr>
              <a:defRPr/>
            </a:pPr>
            <a:r>
              <a:rPr lang="en-US" sz="2800" dirty="0">
                <a:solidFill>
                  <a:srgbClr val="0000CC"/>
                </a:solidFill>
              </a:rPr>
              <a:t>Solution:</a:t>
            </a:r>
          </a:p>
          <a:p>
            <a:pPr>
              <a:defRPr/>
            </a:pPr>
            <a:r>
              <a:rPr lang="en-US" sz="2800" dirty="0"/>
              <a:t>Observational study (observe and measure certain characteristics of part of a population)</a:t>
            </a:r>
          </a:p>
        </p:txBody>
      </p:sp>
      <p:sp>
        <p:nvSpPr>
          <p:cNvPr id="9221" name="Content Placeholder 8"/>
          <p:cNvSpPr>
            <a:spLocks noGrp="1"/>
          </p:cNvSpPr>
          <p:nvPr>
            <p:ph idx="1"/>
          </p:nvPr>
        </p:nvSpPr>
        <p:spPr>
          <a:xfrm>
            <a:off x="1981200" y="1600201"/>
            <a:ext cx="8229600" cy="847725"/>
          </a:xfrm>
        </p:spPr>
        <p:txBody>
          <a:bodyPr rtlCol="0">
            <a:normAutofit/>
          </a:bodyPr>
          <a:lstStyle/>
          <a:p>
            <a:pPr marL="0" indent="0">
              <a:buNone/>
              <a:defRPr/>
            </a:pPr>
            <a:r>
              <a:rPr lang="en-US" dirty="0" smtClean="0"/>
              <a:t> A study of how fourth grade students solve a puzzle.</a:t>
            </a:r>
          </a:p>
        </p:txBody>
      </p:sp>
    </p:spTree>
    <p:extLst>
      <p:ext uri="{BB962C8B-B14F-4D97-AF65-F5344CB8AC3E}">
        <p14:creationId xmlns:p14="http://schemas.microsoft.com/office/powerpoint/2010/main" val="30858859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solidFill>
                  <a:srgbClr val="C00000"/>
                </a:solidFill>
              </a:rPr>
              <a:t>Example: Methods of Data Collection</a:t>
            </a:r>
            <a:endParaRPr lang="en-US" dirty="0">
              <a:solidFill>
                <a:srgbClr val="C00000"/>
              </a:solidFill>
            </a:endParaRPr>
          </a:p>
        </p:txBody>
      </p:sp>
      <p:sp>
        <p:nvSpPr>
          <p:cNvPr id="63491" name="Content Placeholder 2"/>
          <p:cNvSpPr>
            <a:spLocks noGrp="1"/>
          </p:cNvSpPr>
          <p:nvPr>
            <p:ph idx="1"/>
          </p:nvPr>
        </p:nvSpPr>
        <p:spPr>
          <a:xfrm>
            <a:off x="1981200" y="1600200"/>
            <a:ext cx="8229600" cy="1143000"/>
          </a:xfrm>
        </p:spPr>
        <p:txBody>
          <a:bodyPr/>
          <a:lstStyle/>
          <a:p>
            <a:pPr marL="514350" indent="-514350">
              <a:buNone/>
            </a:pPr>
            <a:r>
              <a:rPr lang="en-US" altLang="en-US" smtClean="0"/>
              <a:t>  A study of the effect of eating oatmeal on lowering blood pressure.</a:t>
            </a:r>
          </a:p>
        </p:txBody>
      </p:sp>
      <p:sp>
        <p:nvSpPr>
          <p:cNvPr id="7" name="TextBox 6"/>
          <p:cNvSpPr txBox="1">
            <a:spLocks noChangeArrowheads="1"/>
          </p:cNvSpPr>
          <p:nvPr/>
        </p:nvSpPr>
        <p:spPr bwMode="auto">
          <a:xfrm>
            <a:off x="2519363" y="3146425"/>
            <a:ext cx="48133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rgbClr val="0033CC"/>
                </a:solidFill>
              </a:rPr>
              <a:t>Solution:</a:t>
            </a:r>
          </a:p>
          <a:p>
            <a:pPr eaLnBrk="1" hangingPunct="1">
              <a:spcBef>
                <a:spcPct val="0"/>
              </a:spcBef>
              <a:buFontTx/>
              <a:buNone/>
            </a:pPr>
            <a:r>
              <a:rPr lang="en-US" altLang="en-US" sz="2800"/>
              <a:t>Experimental study. (Measure the effect of a treatment – eating oatmeal)</a:t>
            </a:r>
          </a:p>
        </p:txBody>
      </p:sp>
      <p:pic>
        <p:nvPicPr>
          <p:cNvPr id="63493" name="Picture 2" descr="C:\Documents and Settings\Lyn\Local Settings\Temporary Internet Files\Content.IE5\4CFR4M0G\MCj0264368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1663" y="2203450"/>
            <a:ext cx="166370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1843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solidFill>
                  <a:srgbClr val="C00000"/>
                </a:solidFill>
              </a:rPr>
              <a:t>Experimental study</a:t>
            </a:r>
          </a:p>
        </p:txBody>
      </p:sp>
      <p:sp>
        <p:nvSpPr>
          <p:cNvPr id="64515" name="Content Placeholder 2"/>
          <p:cNvSpPr>
            <a:spLocks noGrp="1"/>
          </p:cNvSpPr>
          <p:nvPr>
            <p:ph idx="1"/>
          </p:nvPr>
        </p:nvSpPr>
        <p:spPr/>
        <p:txBody>
          <a:bodyPr/>
          <a:lstStyle/>
          <a:p>
            <a:pPr lvl="1" algn="just"/>
            <a:r>
              <a:rPr lang="en-US" altLang="en-US" sz="3200">
                <a:solidFill>
                  <a:srgbClr val="0033CC"/>
                </a:solidFill>
              </a:rPr>
              <a:t>Experimental study </a:t>
            </a:r>
            <a:r>
              <a:rPr lang="en-US" altLang="en-US" sz="3200"/>
              <a:t>(Designed experiment) – investigator’s role is active. Variables are manipulated, the study environment is regulated.  </a:t>
            </a:r>
            <a:r>
              <a:rPr lang="en-US" altLang="en-US" sz="3200">
                <a:solidFill>
                  <a:srgbClr val="0033CC"/>
                </a:solidFill>
              </a:rPr>
              <a:t>Treatments</a:t>
            </a:r>
            <a:r>
              <a:rPr lang="en-US" altLang="en-US" sz="3200"/>
              <a:t> are applied to </a:t>
            </a:r>
            <a:r>
              <a:rPr lang="en-US" altLang="en-US" sz="3200">
                <a:solidFill>
                  <a:srgbClr val="0033CC"/>
                </a:solidFill>
              </a:rPr>
              <a:t>experimental units</a:t>
            </a:r>
            <a:r>
              <a:rPr lang="en-US" altLang="en-US" sz="3200"/>
              <a:t>, to try to determine the effects of the treatment on the </a:t>
            </a:r>
            <a:r>
              <a:rPr lang="en-US" altLang="en-US" sz="3200">
                <a:solidFill>
                  <a:srgbClr val="0033CC"/>
                </a:solidFill>
              </a:rPr>
              <a:t>response variable.</a:t>
            </a:r>
            <a:r>
              <a:rPr lang="en-US" altLang="en-US" sz="3200"/>
              <a:t>  This type of study is better for establishing causation.</a:t>
            </a:r>
          </a:p>
          <a:p>
            <a:pPr algn="just"/>
            <a:endParaRPr lang="en-US" altLang="en-US" smtClean="0"/>
          </a:p>
          <a:p>
            <a:endParaRPr lang="en-US" altLang="en-US" smtClean="0"/>
          </a:p>
        </p:txBody>
      </p:sp>
    </p:spTree>
    <p:extLst>
      <p:ext uri="{BB962C8B-B14F-4D97-AF65-F5344CB8AC3E}">
        <p14:creationId xmlns:p14="http://schemas.microsoft.com/office/powerpoint/2010/main" val="56767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smtClean="0">
                <a:solidFill>
                  <a:srgbClr val="C00000"/>
                </a:solidFill>
              </a:rPr>
              <a:t>Observational study</a:t>
            </a:r>
          </a:p>
        </p:txBody>
      </p:sp>
      <p:sp>
        <p:nvSpPr>
          <p:cNvPr id="65539" name="Content Placeholder 2"/>
          <p:cNvSpPr>
            <a:spLocks noGrp="1"/>
          </p:cNvSpPr>
          <p:nvPr>
            <p:ph idx="1"/>
          </p:nvPr>
        </p:nvSpPr>
        <p:spPr/>
        <p:txBody>
          <a:bodyPr/>
          <a:lstStyle/>
          <a:p>
            <a:pPr lvl="1" algn="just"/>
            <a:r>
              <a:rPr lang="en-US" altLang="en-US" sz="3200">
                <a:solidFill>
                  <a:srgbClr val="0033CC"/>
                </a:solidFill>
              </a:rPr>
              <a:t>Observational study </a:t>
            </a:r>
            <a:r>
              <a:rPr lang="en-US" altLang="en-US" sz="3200" b="1"/>
              <a:t>– </a:t>
            </a:r>
            <a:r>
              <a:rPr lang="en-US" altLang="en-US" sz="3200"/>
              <a:t>investigator’s role is basically passive.  Individuals in a </a:t>
            </a:r>
            <a:r>
              <a:rPr lang="en-US" altLang="en-US" sz="3200" b="1"/>
              <a:t>sample</a:t>
            </a:r>
            <a:r>
              <a:rPr lang="en-US" altLang="en-US" sz="3200"/>
              <a:t> are studied but no attempt is made to manipulate or influence the variables of interest.</a:t>
            </a:r>
            <a:r>
              <a:rPr lang="en-US" altLang="en-US" sz="3200" b="1"/>
              <a:t>  </a:t>
            </a:r>
            <a:r>
              <a:rPr lang="en-US" altLang="en-US" sz="3200"/>
              <a:t>This type of study is</a:t>
            </a:r>
            <a:r>
              <a:rPr lang="en-US" altLang="en-US" sz="3200" b="1"/>
              <a:t> </a:t>
            </a:r>
            <a:r>
              <a:rPr lang="en-US" altLang="en-US" sz="3200"/>
              <a:t>good for establishing whether two variables are related, or to learn characteristics of a population.   </a:t>
            </a:r>
            <a:endParaRPr lang="en-US" altLang="en-US" sz="3200">
              <a:solidFill>
                <a:srgbClr val="FF0000"/>
              </a:solidFill>
            </a:endParaRPr>
          </a:p>
          <a:p>
            <a:endParaRPr lang="en-US" altLang="en-US" smtClean="0"/>
          </a:p>
        </p:txBody>
      </p:sp>
    </p:spTree>
    <p:extLst>
      <p:ext uri="{BB962C8B-B14F-4D97-AF65-F5344CB8AC3E}">
        <p14:creationId xmlns:p14="http://schemas.microsoft.com/office/powerpoint/2010/main" val="99828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smtClean="0">
                <a:solidFill>
                  <a:srgbClr val="C00000"/>
                </a:solidFill>
              </a:rPr>
              <a:t>Observational studies</a:t>
            </a:r>
          </a:p>
        </p:txBody>
      </p:sp>
      <p:sp>
        <p:nvSpPr>
          <p:cNvPr id="66563" name="Content Placeholder 2"/>
          <p:cNvSpPr>
            <a:spLocks noGrp="1"/>
          </p:cNvSpPr>
          <p:nvPr>
            <p:ph idx="1"/>
          </p:nvPr>
        </p:nvSpPr>
        <p:spPr/>
        <p:txBody>
          <a:bodyPr/>
          <a:lstStyle/>
          <a:p>
            <a:r>
              <a:rPr lang="en-US" altLang="en-US" smtClean="0"/>
              <a:t>Observational studies are not good for determining </a:t>
            </a:r>
            <a:r>
              <a:rPr lang="en-US" altLang="en-US" smtClean="0">
                <a:solidFill>
                  <a:srgbClr val="0033CC"/>
                </a:solidFill>
              </a:rPr>
              <a:t>CAUSE-EFFECT</a:t>
            </a:r>
            <a:r>
              <a:rPr lang="en-US" altLang="en-US" smtClean="0"/>
              <a:t> relationships.  Why?  If we observe a certain effect, there could be many causes.  To show that A is the cause of B, not only would we need to see that if A happens then B also happens, but that if A doesn’t happen, then neither does B.  Otherwise there could be other causes of B. </a:t>
            </a:r>
          </a:p>
          <a:p>
            <a:endParaRPr lang="en-US" altLang="en-US" smtClean="0"/>
          </a:p>
        </p:txBody>
      </p:sp>
    </p:spTree>
    <p:extLst>
      <p:ext uri="{BB962C8B-B14F-4D97-AF65-F5344CB8AC3E}">
        <p14:creationId xmlns:p14="http://schemas.microsoft.com/office/powerpoint/2010/main" val="118812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solidFill>
                  <a:srgbClr val="C00000"/>
                </a:solidFill>
              </a:rPr>
              <a:t>Designed Experiments</a:t>
            </a:r>
          </a:p>
        </p:txBody>
      </p:sp>
      <p:sp>
        <p:nvSpPr>
          <p:cNvPr id="67587" name="Content Placeholder 2"/>
          <p:cNvSpPr>
            <a:spLocks noGrp="1"/>
          </p:cNvSpPr>
          <p:nvPr>
            <p:ph idx="1"/>
          </p:nvPr>
        </p:nvSpPr>
        <p:spPr/>
        <p:txBody>
          <a:bodyPr/>
          <a:lstStyle/>
          <a:p>
            <a:r>
              <a:rPr lang="en-US" altLang="en-US" smtClean="0"/>
              <a:t>In </a:t>
            </a:r>
            <a:r>
              <a:rPr lang="en-US" altLang="en-US" smtClean="0">
                <a:solidFill>
                  <a:srgbClr val="0033CC"/>
                </a:solidFill>
              </a:rPr>
              <a:t>designing an experiment, </a:t>
            </a:r>
            <a:r>
              <a:rPr lang="en-US" altLang="en-US" smtClean="0"/>
              <a:t>we want to investigate the </a:t>
            </a:r>
            <a:r>
              <a:rPr lang="en-US" altLang="en-US" smtClean="0">
                <a:solidFill>
                  <a:srgbClr val="0033CC"/>
                </a:solidFill>
              </a:rPr>
              <a:t>EFFECT </a:t>
            </a:r>
            <a:r>
              <a:rPr lang="en-US" altLang="en-US" smtClean="0"/>
              <a:t>of different </a:t>
            </a:r>
            <a:r>
              <a:rPr lang="en-US" altLang="en-US" smtClean="0">
                <a:solidFill>
                  <a:srgbClr val="0033CC"/>
                </a:solidFill>
              </a:rPr>
              <a:t>TREATMENTS</a:t>
            </a:r>
            <a:r>
              <a:rPr lang="en-US" altLang="en-US" smtClean="0"/>
              <a:t> on a </a:t>
            </a:r>
            <a:r>
              <a:rPr lang="en-US" altLang="en-US" smtClean="0">
                <a:solidFill>
                  <a:srgbClr val="0033CC"/>
                </a:solidFill>
              </a:rPr>
              <a:t>RESPONSE VARIABLE.</a:t>
            </a:r>
          </a:p>
          <a:p>
            <a:endParaRPr lang="en-US" altLang="en-US" smtClean="0"/>
          </a:p>
        </p:txBody>
      </p:sp>
    </p:spTree>
    <p:extLst>
      <p:ext uri="{BB962C8B-B14F-4D97-AF65-F5344CB8AC3E}">
        <p14:creationId xmlns:p14="http://schemas.microsoft.com/office/powerpoint/2010/main" val="222750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smtClean="0">
                <a:solidFill>
                  <a:srgbClr val="C00000"/>
                </a:solidFill>
              </a:rPr>
              <a:t>Key terms</a:t>
            </a:r>
          </a:p>
        </p:txBody>
      </p:sp>
      <p:sp>
        <p:nvSpPr>
          <p:cNvPr id="22531" name="Rectangle 3"/>
          <p:cNvSpPr>
            <a:spLocks noGrp="1" noChangeArrowheads="1"/>
          </p:cNvSpPr>
          <p:nvPr>
            <p:ph type="body" idx="1"/>
          </p:nvPr>
        </p:nvSpPr>
        <p:spPr>
          <a:xfrm>
            <a:off x="1981201" y="1600200"/>
            <a:ext cx="8334375" cy="4876800"/>
          </a:xfrm>
        </p:spPr>
        <p:txBody>
          <a:bodyPr rtlCol="0">
            <a:normAutofit fontScale="85000" lnSpcReduction="20000"/>
          </a:bodyPr>
          <a:lstStyle/>
          <a:p>
            <a:pPr>
              <a:defRPr/>
            </a:pPr>
            <a:r>
              <a:rPr lang="en-US" sz="2400" dirty="0">
                <a:solidFill>
                  <a:srgbClr val="0033CC"/>
                </a:solidFill>
              </a:rPr>
              <a:t>Experiment: </a:t>
            </a:r>
            <a:r>
              <a:rPr lang="en-US" sz="2400" i="1" dirty="0"/>
              <a:t>Process</a:t>
            </a:r>
            <a:r>
              <a:rPr lang="en-US" sz="2400" dirty="0"/>
              <a:t> of collecting sample data</a:t>
            </a:r>
          </a:p>
          <a:p>
            <a:pPr>
              <a:defRPr/>
            </a:pPr>
            <a:endParaRPr lang="en-US" sz="800" dirty="0"/>
          </a:p>
          <a:p>
            <a:pPr>
              <a:defRPr/>
            </a:pPr>
            <a:r>
              <a:rPr lang="en-US" sz="2400" dirty="0">
                <a:solidFill>
                  <a:srgbClr val="0033CC"/>
                </a:solidFill>
              </a:rPr>
              <a:t>Design of Experiment: </a:t>
            </a:r>
            <a:r>
              <a:rPr lang="en-US" sz="2400" i="1" dirty="0"/>
              <a:t>Plan</a:t>
            </a:r>
            <a:r>
              <a:rPr lang="en-US" sz="2400" dirty="0"/>
              <a:t> for collecting the sample</a:t>
            </a:r>
          </a:p>
          <a:p>
            <a:pPr>
              <a:defRPr/>
            </a:pPr>
            <a:r>
              <a:rPr lang="en-US" altLang="en-US" sz="2400" i="1" dirty="0">
                <a:solidFill>
                  <a:srgbClr val="0033CC"/>
                </a:solidFill>
              </a:rPr>
              <a:t>explanatory variable</a:t>
            </a:r>
            <a:r>
              <a:rPr lang="en-US" altLang="en-US" sz="2400" dirty="0">
                <a:solidFill>
                  <a:srgbClr val="0033CC"/>
                </a:solidFill>
              </a:rPr>
              <a:t> </a:t>
            </a:r>
            <a:r>
              <a:rPr lang="en-US" altLang="en-US" sz="2400" dirty="0"/>
              <a:t>explains or influences changes in a response variable</a:t>
            </a:r>
          </a:p>
          <a:p>
            <a:pPr>
              <a:defRPr/>
            </a:pPr>
            <a:endParaRPr lang="en-US" sz="800" dirty="0"/>
          </a:p>
          <a:p>
            <a:pPr>
              <a:defRPr/>
            </a:pPr>
            <a:r>
              <a:rPr lang="en-US" sz="2400" dirty="0">
                <a:solidFill>
                  <a:srgbClr val="0033CC"/>
                </a:solidFill>
              </a:rPr>
              <a:t>Response Variable: </a:t>
            </a:r>
            <a:r>
              <a:rPr lang="en-US" sz="2400" dirty="0"/>
              <a:t>Variable measured in experiment (outcome, y)</a:t>
            </a:r>
          </a:p>
          <a:p>
            <a:pPr>
              <a:defRPr/>
            </a:pPr>
            <a:endParaRPr lang="en-US" sz="800" dirty="0"/>
          </a:p>
          <a:p>
            <a:pPr>
              <a:defRPr/>
            </a:pPr>
            <a:r>
              <a:rPr lang="en-US" sz="2400" dirty="0">
                <a:solidFill>
                  <a:srgbClr val="0033CC"/>
                </a:solidFill>
              </a:rPr>
              <a:t>Experimental Unit: </a:t>
            </a:r>
            <a:r>
              <a:rPr lang="en-US" sz="2400" dirty="0"/>
              <a:t>Object upon which the response </a:t>
            </a:r>
            <a:r>
              <a:rPr lang="en-US" sz="2400" i="1" dirty="0"/>
              <a:t>y </a:t>
            </a:r>
            <a:r>
              <a:rPr lang="en-US" sz="2400" dirty="0"/>
              <a:t>is measured (or) individuals on which the experiment is done.</a:t>
            </a:r>
          </a:p>
          <a:p>
            <a:pPr>
              <a:defRPr/>
            </a:pPr>
            <a:endParaRPr lang="en-US" sz="800" dirty="0"/>
          </a:p>
          <a:p>
            <a:pPr>
              <a:defRPr/>
            </a:pPr>
            <a:r>
              <a:rPr lang="en-US" sz="2400" dirty="0">
                <a:solidFill>
                  <a:srgbClr val="0033CC"/>
                </a:solidFill>
              </a:rPr>
              <a:t>Factors: </a:t>
            </a:r>
            <a:r>
              <a:rPr lang="en-US" sz="2400" dirty="0"/>
              <a:t>Independent Variables (or) the explanatory variables in an experiment</a:t>
            </a:r>
          </a:p>
          <a:p>
            <a:pPr>
              <a:defRPr/>
            </a:pPr>
            <a:endParaRPr lang="en-US" sz="800" dirty="0"/>
          </a:p>
          <a:p>
            <a:pPr>
              <a:defRPr/>
            </a:pPr>
            <a:r>
              <a:rPr lang="en-US" sz="2400" dirty="0">
                <a:solidFill>
                  <a:srgbClr val="0033CC"/>
                </a:solidFill>
              </a:rPr>
              <a:t>Level: </a:t>
            </a:r>
            <a:r>
              <a:rPr lang="en-US" sz="2400" dirty="0"/>
              <a:t>The value assumed by a factor in an experiment</a:t>
            </a:r>
          </a:p>
          <a:p>
            <a:pPr>
              <a:defRPr/>
            </a:pPr>
            <a:endParaRPr lang="en-US" sz="800" b="1" dirty="0"/>
          </a:p>
          <a:p>
            <a:pPr>
              <a:defRPr/>
            </a:pPr>
            <a:r>
              <a:rPr lang="en-US" sz="2400" dirty="0">
                <a:solidFill>
                  <a:srgbClr val="0033CC"/>
                </a:solidFill>
              </a:rPr>
              <a:t>Treatment: </a:t>
            </a:r>
            <a:r>
              <a:rPr lang="en-US" sz="2400" dirty="0"/>
              <a:t>A particular combination of levels of the factors in an experiment (or) a specific experimental condition applied to the units.</a:t>
            </a:r>
            <a:endParaRPr lang="en-US" sz="2400" b="1" dirty="0"/>
          </a:p>
          <a:p>
            <a:pPr>
              <a:defRPr/>
            </a:pPr>
            <a:endParaRPr lang="en-US" sz="2400" b="1" dirty="0"/>
          </a:p>
          <a:p>
            <a:pPr>
              <a:defRPr/>
            </a:pPr>
            <a:endParaRPr lang="en-US" sz="2400" b="1" dirty="0"/>
          </a:p>
          <a:p>
            <a:pPr>
              <a:defRPr/>
            </a:pPr>
            <a:endParaRPr lang="en-US" sz="2400" i="1" dirty="0"/>
          </a:p>
          <a:p>
            <a:pPr>
              <a:defRPr/>
            </a:pPr>
            <a:endParaRPr lang="en-US" sz="2400" dirty="0"/>
          </a:p>
        </p:txBody>
      </p:sp>
    </p:spTree>
    <p:extLst>
      <p:ext uri="{BB962C8B-B14F-4D97-AF65-F5344CB8AC3E}">
        <p14:creationId xmlns:p14="http://schemas.microsoft.com/office/powerpoint/2010/main" val="4044148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fade">
                                      <p:cBhvr>
                                        <p:cTn id="12" dur="2000"/>
                                        <p:tgtEl>
                                          <p:spTgt spid="225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fade">
                                      <p:cBhvr>
                                        <p:cTn id="17" dur="2000"/>
                                        <p:tgtEl>
                                          <p:spTgt spid="225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1">
                                            <p:txEl>
                                              <p:pRg st="5" end="5"/>
                                            </p:txEl>
                                          </p:spTgt>
                                        </p:tgtEl>
                                        <p:attrNameLst>
                                          <p:attrName>style.visibility</p:attrName>
                                        </p:attrNameLst>
                                      </p:cBhvr>
                                      <p:to>
                                        <p:strVal val="visible"/>
                                      </p:to>
                                    </p:set>
                                    <p:animEffect transition="in" filter="fade">
                                      <p:cBhvr>
                                        <p:cTn id="22" dur="2000"/>
                                        <p:tgtEl>
                                          <p:spTgt spid="2253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531">
                                            <p:txEl>
                                              <p:pRg st="7" end="7"/>
                                            </p:txEl>
                                          </p:spTgt>
                                        </p:tgtEl>
                                        <p:attrNameLst>
                                          <p:attrName>style.visibility</p:attrName>
                                        </p:attrNameLst>
                                      </p:cBhvr>
                                      <p:to>
                                        <p:strVal val="visible"/>
                                      </p:to>
                                    </p:set>
                                    <p:animEffect transition="in" filter="fade">
                                      <p:cBhvr>
                                        <p:cTn id="27" dur="2000"/>
                                        <p:tgtEl>
                                          <p:spTgt spid="2253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531">
                                            <p:txEl>
                                              <p:pRg st="9" end="9"/>
                                            </p:txEl>
                                          </p:spTgt>
                                        </p:tgtEl>
                                        <p:attrNameLst>
                                          <p:attrName>style.visibility</p:attrName>
                                        </p:attrNameLst>
                                      </p:cBhvr>
                                      <p:to>
                                        <p:strVal val="visible"/>
                                      </p:to>
                                    </p:set>
                                    <p:animEffect transition="in" filter="fade">
                                      <p:cBhvr>
                                        <p:cTn id="32" dur="2000"/>
                                        <p:tgtEl>
                                          <p:spTgt spid="22531">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531">
                                            <p:txEl>
                                              <p:pRg st="11" end="11"/>
                                            </p:txEl>
                                          </p:spTgt>
                                        </p:tgtEl>
                                        <p:attrNameLst>
                                          <p:attrName>style.visibility</p:attrName>
                                        </p:attrNameLst>
                                      </p:cBhvr>
                                      <p:to>
                                        <p:strVal val="visible"/>
                                      </p:to>
                                    </p:set>
                                    <p:animEffect transition="in" filter="fade">
                                      <p:cBhvr>
                                        <p:cTn id="37" dur="2000"/>
                                        <p:tgtEl>
                                          <p:spTgt spid="22531">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531">
                                            <p:txEl>
                                              <p:pRg st="13" end="13"/>
                                            </p:txEl>
                                          </p:spTgt>
                                        </p:tgtEl>
                                        <p:attrNameLst>
                                          <p:attrName>style.visibility</p:attrName>
                                        </p:attrNameLst>
                                      </p:cBhvr>
                                      <p:to>
                                        <p:strVal val="visible"/>
                                      </p:to>
                                    </p:set>
                                    <p:animEffect transition="in" filter="fade">
                                      <p:cBhvr>
                                        <p:cTn id="42" dur="2000"/>
                                        <p:tgtEl>
                                          <p:spTgt spid="2253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smtClean="0">
                <a:solidFill>
                  <a:srgbClr val="C00000"/>
                </a:solidFill>
              </a:rPr>
              <a:t>Experimental Error</a:t>
            </a:r>
          </a:p>
        </p:txBody>
      </p:sp>
      <p:sp>
        <p:nvSpPr>
          <p:cNvPr id="69635" name="Content Placeholder 2"/>
          <p:cNvSpPr>
            <a:spLocks noGrp="1"/>
          </p:cNvSpPr>
          <p:nvPr>
            <p:ph idx="1"/>
          </p:nvPr>
        </p:nvSpPr>
        <p:spPr/>
        <p:txBody>
          <a:bodyPr/>
          <a:lstStyle/>
          <a:p>
            <a:pPr lvl="1" algn="just"/>
            <a:r>
              <a:rPr lang="en-US" altLang="en-US" smtClean="0">
                <a:solidFill>
                  <a:srgbClr val="0033CC"/>
                </a:solidFill>
              </a:rPr>
              <a:t>Experimental Error-- </a:t>
            </a:r>
            <a:r>
              <a:rPr lang="en-US" altLang="en-US" smtClean="0"/>
              <a:t>variability among observed values of the response variable for experimental units that receive </a:t>
            </a:r>
            <a:r>
              <a:rPr lang="en-US" altLang="en-US" u="sng" smtClean="0"/>
              <a:t>the same treatment</a:t>
            </a:r>
            <a:endParaRPr lang="en-US" altLang="en-US" smtClean="0"/>
          </a:p>
          <a:p>
            <a:pPr lvl="1" algn="just"/>
            <a:r>
              <a:rPr lang="en-US" altLang="en-US" smtClean="0"/>
              <a:t>That is, two experimental units which receive the same treatment will not, in general, have the same value of the response variable.  Why not? Experimental error.</a:t>
            </a:r>
          </a:p>
          <a:p>
            <a:pPr lvl="1" algn="just"/>
            <a:r>
              <a:rPr lang="en-US" altLang="en-US" smtClean="0"/>
              <a:t>Experimental error does not mean that you did anything wrong.</a:t>
            </a:r>
          </a:p>
          <a:p>
            <a:endParaRPr lang="en-US" altLang="en-US" smtClean="0"/>
          </a:p>
        </p:txBody>
      </p:sp>
    </p:spTree>
    <p:extLst>
      <p:ext uri="{BB962C8B-B14F-4D97-AF65-F5344CB8AC3E}">
        <p14:creationId xmlns:p14="http://schemas.microsoft.com/office/powerpoint/2010/main" val="1224919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929</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vt:lpstr>
      <vt:lpstr>Office Theme</vt:lpstr>
      <vt:lpstr>How Data are Obtained</vt:lpstr>
      <vt:lpstr>Example: Methods of Data Collection</vt:lpstr>
      <vt:lpstr>Example: Methods of Data Collection</vt:lpstr>
      <vt:lpstr>Experimental study</vt:lpstr>
      <vt:lpstr>Observational study</vt:lpstr>
      <vt:lpstr>Observational studies</vt:lpstr>
      <vt:lpstr>Designed Experiments</vt:lpstr>
      <vt:lpstr>Key terms</vt:lpstr>
      <vt:lpstr>Experimental Error</vt:lpstr>
      <vt:lpstr>Other Sources of experimental error</vt:lpstr>
      <vt:lpstr>PowerPoint Presentation</vt:lpstr>
      <vt:lpstr>PowerPoint Presentation</vt:lpstr>
      <vt:lpstr>PowerPoint Presentation</vt:lpstr>
      <vt:lpstr>PowerPoint Presentation</vt:lpstr>
      <vt:lpstr>PowerPoint Presentation</vt:lpstr>
      <vt:lpstr>Principles of Experimental Design</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Rajamanickam Savariappan</dc:creator>
  <cp:lastModifiedBy>Paul Rajamanickam Savariappan</cp:lastModifiedBy>
  <cp:revision>3</cp:revision>
  <dcterms:created xsi:type="dcterms:W3CDTF">2018-09-18T19:44:34Z</dcterms:created>
  <dcterms:modified xsi:type="dcterms:W3CDTF">2018-09-24T14:55:30Z</dcterms:modified>
</cp:coreProperties>
</file>