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260" r:id="rId5"/>
    <p:sldId id="262" r:id="rId6"/>
    <p:sldId id="264" r:id="rId7"/>
    <p:sldId id="266" r:id="rId8"/>
    <p:sldId id="268" r:id="rId9"/>
    <p:sldId id="270" r:id="rId10"/>
    <p:sldId id="273" r:id="rId11"/>
    <p:sldId id="288" r:id="rId12"/>
    <p:sldId id="272" r:id="rId13"/>
    <p:sldId id="275" r:id="rId14"/>
    <p:sldId id="277" r:id="rId15"/>
    <p:sldId id="279" r:id="rId16"/>
    <p:sldId id="281" r:id="rId17"/>
    <p:sldId id="282" r:id="rId18"/>
    <p:sldId id="283" r:id="rId19"/>
    <p:sldId id="284" r:id="rId20"/>
    <p:sldId id="285" r:id="rId21"/>
    <p:sldId id="29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A0995-2EF2-49EB-A369-508F2617EAB0}" type="datetimeFigureOut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AED82-4F95-4BF4-BB52-090981D12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7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DA513-1FFC-4F2A-87CB-D1174547B09E}" type="datetimeFigureOut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53D5D-4AC0-46E7-96D9-CA8449C41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8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99B0B-D277-430B-B349-D1FD0D0C76E7}" type="datetimeFigureOut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8965B-3F86-4E93-84DA-13641E79F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2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B8A11-3709-4685-BA17-EA39C853021B}" type="datetimeFigureOut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B3615-834B-451D-AD58-0574306E7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4B5AC-475B-4AF8-B530-03041F058E76}" type="datetimeFigureOut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69A8A-D193-4E66-A2D7-6E9A4AF53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F393-F4D2-45D0-A0D1-152D62935BB3}" type="datetimeFigureOut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3217F-9ED3-4DDC-BDCA-CDBD00F25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03B7B-D8BC-4DE7-9E56-D722F38E3B03}" type="datetimeFigureOut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A5942-FFFC-4928-BA60-CBBE5AFE8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8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FD72B-3D1F-4C50-8B11-9501D3B14C2F}" type="datetimeFigureOut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A9DC9-1E61-46F8-B033-4EA45B5B3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1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442E8-DD85-4529-9D6E-3D9942D78A45}" type="datetimeFigureOut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56F9C-78F8-4B1A-8327-7E8367CE9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F0A9-7A6D-41A6-867C-5432DA888A17}" type="datetimeFigureOut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3EC9A-2A6D-49A1-8DAE-C27948826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E5C2F-7BFF-4BB9-9232-7DD30E6C95B4}" type="datetimeFigureOut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D4377-6734-4976-9B6E-139819A63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0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F5302C-8E6A-476F-9F49-00DD3FA22B43}" type="datetimeFigureOut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696A2E-31BF-4BAD-A6FA-B851493AD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ONE WAY ANOVA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Notation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304800" y="2209800"/>
          <a:ext cx="8513763" cy="346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2644056" imgH="1051560" progId="Equation.3">
                  <p:embed/>
                </p:oleObj>
              </mc:Choice>
              <mc:Fallback>
                <p:oleObj name="Equation" r:id="rId3" imgW="2644056" imgH="1051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8513763" cy="34686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1"/>
          <p:cNvGraphicFramePr>
            <a:graphicFrameLocks noChangeAspect="1"/>
          </p:cNvGraphicFramePr>
          <p:nvPr/>
        </p:nvGraphicFramePr>
        <p:xfrm>
          <a:off x="381000" y="457200"/>
          <a:ext cx="80772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3073400" imgH="1155700" progId="Equation.DSMT4">
                  <p:embed/>
                </p:oleObj>
              </mc:Choice>
              <mc:Fallback>
                <p:oleObj name="Equation" r:id="rId3" imgW="3073400" imgH="1155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"/>
                        <a:ext cx="80772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2"/>
          <p:cNvGraphicFramePr>
            <a:graphicFrameLocks noChangeAspect="1"/>
          </p:cNvGraphicFramePr>
          <p:nvPr/>
        </p:nvGraphicFramePr>
        <p:xfrm>
          <a:off x="228600" y="3810000"/>
          <a:ext cx="8610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5" imgW="2413000" imgH="889000" progId="Equation.DSMT4">
                  <p:embed/>
                </p:oleObj>
              </mc:Choice>
              <mc:Fallback>
                <p:oleObj name="Equation" r:id="rId5" imgW="2413000" imgH="889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10000"/>
                        <a:ext cx="8610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Expected Mean Squares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876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baseline="-25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baseline="-25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baseline="-25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baseline="-25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baseline="-25000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E(MSR) &gt; E(MSE) when the group means are </a:t>
            </a:r>
            <a:r>
              <a:rPr lang="en-US" altLang="en-US" dirty="0" smtClean="0"/>
              <a:t>different</a:t>
            </a:r>
            <a:endParaRPr lang="en-US" altLang="en-US" baseline="-25000" dirty="0" smtClean="0"/>
          </a:p>
        </p:txBody>
      </p:sp>
      <p:graphicFrame>
        <p:nvGraphicFramePr>
          <p:cNvPr id="13316" name="Object 1"/>
          <p:cNvGraphicFramePr>
            <a:graphicFrameLocks noChangeAspect="1"/>
          </p:cNvGraphicFramePr>
          <p:nvPr/>
        </p:nvGraphicFramePr>
        <p:xfrm>
          <a:off x="844550" y="1812925"/>
          <a:ext cx="65405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2616200" imgH="812800" progId="Equation.3">
                  <p:embed/>
                </p:oleObj>
              </mc:Choice>
              <mc:Fallback>
                <p:oleObj name="Equation" r:id="rId3" imgW="2616200" imgH="812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812925"/>
                        <a:ext cx="65405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Factor Effects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305800" cy="4191000"/>
          </a:xfrm>
        </p:spPr>
        <p:txBody>
          <a:bodyPr/>
          <a:lstStyle/>
          <a:p>
            <a:pPr eaLnBrk="1" hangingPunct="1"/>
            <a:r>
              <a:rPr lang="en-US" altLang="en-US" smtClean="0"/>
              <a:t>A reparameterization of the cell means model </a:t>
            </a:r>
          </a:p>
          <a:p>
            <a:pPr eaLnBrk="1" hangingPunct="1"/>
            <a:r>
              <a:rPr lang="en-US" altLang="en-US" smtClean="0"/>
              <a:t>Useful way at looking at more complicated models</a:t>
            </a:r>
          </a:p>
          <a:p>
            <a:pPr eaLnBrk="1" hangingPunct="1"/>
            <a:r>
              <a:rPr lang="en-US" altLang="en-US" smtClean="0"/>
              <a:t>Null hypotheses are easier to state</a:t>
            </a:r>
          </a:p>
          <a:p>
            <a:pPr eaLnBrk="1" hangingPunct="1"/>
            <a:r>
              <a:rPr lang="en-US" altLang="en-US" smtClean="0"/>
              <a:t>Y</a:t>
            </a:r>
            <a:r>
              <a:rPr lang="en-US" altLang="en-US" baseline="-25000" smtClean="0"/>
              <a:t>ij</a:t>
            </a:r>
            <a:r>
              <a:rPr lang="en-US" altLang="en-US" smtClean="0"/>
              <a:t> = μ +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i</a:t>
            </a:r>
            <a:r>
              <a:rPr lang="en-US" altLang="en-US" smtClean="0"/>
              <a:t> + </a:t>
            </a:r>
            <a:r>
              <a:rPr lang="en-US" altLang="en-US" smtClean="0">
                <a:cs typeface="Arial" charset="0"/>
              </a:rPr>
              <a:t>ε</a:t>
            </a:r>
            <a:r>
              <a:rPr lang="en-US" altLang="en-US" baseline="-25000" smtClean="0"/>
              <a:t>ij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smtClean="0">
                <a:cs typeface="Arial" charset="0"/>
              </a:rPr>
              <a:t>ε</a:t>
            </a:r>
            <a:r>
              <a:rPr lang="en-US" altLang="en-US" baseline="-25000" smtClean="0"/>
              <a:t>ij</a:t>
            </a:r>
            <a:r>
              <a:rPr lang="en-US" altLang="en-US" smtClean="0"/>
              <a:t> are iid N(0, </a:t>
            </a:r>
            <a:r>
              <a:rPr lang="en-US" altLang="en-US" smtClean="0">
                <a:latin typeface="Lucida Console" pitchFamily="49" charset="0"/>
              </a:rPr>
              <a:t>σ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</p:txBody>
      </p:sp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5715000" y="4495800"/>
            <a:ext cx="19812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μ + </a:t>
            </a:r>
            <a:r>
              <a:rPr lang="en-US" altLang="en-US">
                <a:sym typeface="Symbol" pitchFamily="18" charset="2"/>
              </a:rPr>
              <a:t></a:t>
            </a:r>
            <a:r>
              <a:rPr lang="en-US" altLang="en-US" baseline="-25000"/>
              <a:t>i</a:t>
            </a:r>
            <a:r>
              <a:rPr lang="en-US" altLang="en-US"/>
              <a:t> =  μ</a:t>
            </a:r>
            <a:r>
              <a:rPr lang="en-US" altLang="en-US" baseline="-25000"/>
              <a:t>i</a:t>
            </a: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343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parameters of the model are</a:t>
            </a:r>
          </a:p>
          <a:p>
            <a:pPr lvl="1" eaLnBrk="1" hangingPunct="1"/>
            <a:r>
              <a:rPr lang="en-US" altLang="en-US" smtClean="0"/>
              <a:t> μ,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 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>
                <a:sym typeface="Symbol" pitchFamily="18" charset="2"/>
              </a:rPr>
              <a:t>a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σ</a:t>
            </a:r>
            <a:r>
              <a:rPr lang="en-US" altLang="en-US" baseline="30000" smtClean="0"/>
              <a:t>2</a:t>
            </a:r>
          </a:p>
          <a:p>
            <a:pPr eaLnBrk="1" hangingPunct="1"/>
            <a:r>
              <a:rPr lang="en-US" altLang="en-US" sz="2800" smtClean="0"/>
              <a:t>The cell means model had a + 1 parameters</a:t>
            </a:r>
          </a:p>
          <a:p>
            <a:pPr lvl="1" eaLnBrk="1" hangingPunct="1"/>
            <a:r>
              <a:rPr lang="en-US" altLang="en-US" smtClean="0"/>
              <a:t>a μ’s and </a:t>
            </a:r>
            <a:r>
              <a:rPr lang="en-US" altLang="en-US" smtClean="0">
                <a:latin typeface="Lucida Console" pitchFamily="49" charset="0"/>
              </a:rPr>
              <a:t>σ</a:t>
            </a:r>
            <a:r>
              <a:rPr lang="en-US" altLang="en-US" baseline="30000" smtClean="0"/>
              <a:t>2</a:t>
            </a:r>
          </a:p>
          <a:p>
            <a:pPr eaLnBrk="1" hangingPunct="1"/>
            <a:r>
              <a:rPr lang="en-US" altLang="en-US" sz="2800" smtClean="0"/>
              <a:t>The factor effects model has a + 2 parameters</a:t>
            </a:r>
          </a:p>
          <a:p>
            <a:pPr lvl="1" eaLnBrk="1" hangingPunct="1"/>
            <a:r>
              <a:rPr lang="en-US" altLang="en-US" smtClean="0"/>
              <a:t>μ, the a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smtClean="0"/>
              <a:t>’s, and </a:t>
            </a:r>
            <a:r>
              <a:rPr lang="en-US" altLang="en-US" smtClean="0">
                <a:latin typeface="Lucida Console" pitchFamily="49" charset="0"/>
              </a:rPr>
              <a:t>σ</a:t>
            </a:r>
            <a:r>
              <a:rPr lang="en-US" altLang="en-US" baseline="30000" smtClean="0"/>
              <a:t>2</a:t>
            </a:r>
          </a:p>
          <a:p>
            <a:pPr lvl="1" eaLnBrk="1" hangingPunct="1"/>
            <a:r>
              <a:rPr lang="en-US" altLang="en-US" smtClean="0"/>
              <a:t>Cannot uniquely estimate all parameters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An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Suppose a=3;  μ</a:t>
            </a:r>
            <a:r>
              <a:rPr lang="en-US" altLang="en-US" baseline="-25000" smtClean="0"/>
              <a:t>1</a:t>
            </a:r>
            <a:r>
              <a:rPr lang="en-US" altLang="en-US" smtClean="0"/>
              <a:t> = 10, μ</a:t>
            </a:r>
            <a:r>
              <a:rPr lang="en-US" altLang="en-US" baseline="-25000" smtClean="0"/>
              <a:t>2</a:t>
            </a:r>
            <a:r>
              <a:rPr lang="en-US" altLang="en-US" smtClean="0"/>
              <a:t> = 20, μ</a:t>
            </a:r>
            <a:r>
              <a:rPr lang="en-US" altLang="en-US" baseline="-25000" smtClean="0"/>
              <a:t>3</a:t>
            </a:r>
            <a:r>
              <a:rPr lang="en-US" altLang="en-US" smtClean="0"/>
              <a:t> = 30</a:t>
            </a:r>
          </a:p>
          <a:p>
            <a:pPr eaLnBrk="1" hangingPunct="1"/>
            <a:r>
              <a:rPr lang="en-US" altLang="en-US" smtClean="0"/>
              <a:t>What is an equivalent set of parameters for the factor effects model?</a:t>
            </a:r>
          </a:p>
          <a:p>
            <a:pPr eaLnBrk="1" hangingPunct="1"/>
            <a:r>
              <a:rPr lang="en-US" altLang="en-US" smtClean="0"/>
              <a:t>We need to have μ +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i</a:t>
            </a:r>
            <a:r>
              <a:rPr lang="en-US" altLang="en-US" smtClean="0"/>
              <a:t> =  μ</a:t>
            </a:r>
            <a:r>
              <a:rPr lang="en-US" altLang="en-US" baseline="-25000" smtClean="0"/>
              <a:t>i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μ = 0,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1</a:t>
            </a:r>
            <a:r>
              <a:rPr lang="en-US" altLang="en-US" smtClean="0"/>
              <a:t> = 10,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2</a:t>
            </a:r>
            <a:r>
              <a:rPr lang="en-US" altLang="en-US" smtClean="0"/>
              <a:t> = 20,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3</a:t>
            </a:r>
            <a:r>
              <a:rPr lang="en-US" altLang="en-US" smtClean="0"/>
              <a:t> = 30</a:t>
            </a:r>
          </a:p>
          <a:p>
            <a:pPr eaLnBrk="1" hangingPunct="1"/>
            <a:r>
              <a:rPr lang="en-US" altLang="en-US" smtClean="0"/>
              <a:t>μ = 20,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1</a:t>
            </a:r>
            <a:r>
              <a:rPr lang="en-US" altLang="en-US" smtClean="0"/>
              <a:t> = -10,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2</a:t>
            </a:r>
            <a:r>
              <a:rPr lang="en-US" altLang="en-US" smtClean="0"/>
              <a:t> = 0,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3</a:t>
            </a:r>
            <a:r>
              <a:rPr lang="en-US" altLang="en-US" smtClean="0"/>
              <a:t> = 10</a:t>
            </a:r>
          </a:p>
          <a:p>
            <a:pPr eaLnBrk="1" hangingPunct="1"/>
            <a:r>
              <a:rPr lang="en-US" altLang="en-US" smtClean="0"/>
              <a:t>μ = 5000,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1</a:t>
            </a:r>
            <a:r>
              <a:rPr lang="en-US" altLang="en-US" smtClean="0"/>
              <a:t> = -4990,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2</a:t>
            </a:r>
            <a:r>
              <a:rPr lang="en-US" altLang="en-US" smtClean="0"/>
              <a:t> = -4980,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3</a:t>
            </a:r>
            <a:r>
              <a:rPr lang="en-US" altLang="en-US" smtClean="0"/>
              <a:t> = -4970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Problem with factor effects?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These parameters are not </a:t>
            </a:r>
            <a:r>
              <a:rPr lang="en-US" altLang="en-US" i="1" smtClean="0"/>
              <a:t>estimable </a:t>
            </a:r>
            <a:r>
              <a:rPr lang="en-US" altLang="en-US" smtClean="0"/>
              <a:t>or not well defined (i.e., unique)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 are many solutions to the least squares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 is an X</a:t>
            </a:r>
            <a:r>
              <a:rPr lang="en-US" altLang="en-US" smtClean="0">
                <a:cs typeface="Arial" charset="0"/>
              </a:rPr>
              <a:t>΄</a:t>
            </a:r>
            <a:r>
              <a:rPr lang="en-US" altLang="en-US" smtClean="0"/>
              <a:t>X matrix for this parameterization that does not have an inverse (perfect multicollinearity)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parameter estimators here are </a:t>
            </a:r>
            <a:r>
              <a:rPr lang="en-US" altLang="en-US" i="1" smtClean="0"/>
              <a:t>biased</a:t>
            </a:r>
            <a:r>
              <a:rPr lang="en-US" altLang="en-US" smtClean="0"/>
              <a:t> (SAS proc glm)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Factor effects solution</a:t>
            </a:r>
          </a:p>
        </p:txBody>
      </p:sp>
      <p:sp>
        <p:nvSpPr>
          <p:cNvPr id="1843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Put a constraint on the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i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Common to assume Σ</a:t>
            </a:r>
            <a:r>
              <a:rPr lang="en-US" altLang="en-US" baseline="-25000" smtClean="0"/>
              <a:t>i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i</a:t>
            </a:r>
            <a:r>
              <a:rPr lang="en-US" altLang="en-US" smtClean="0"/>
              <a:t> = 0</a:t>
            </a:r>
          </a:p>
          <a:p>
            <a:pPr eaLnBrk="1" hangingPunct="1"/>
            <a:r>
              <a:rPr lang="en-US" altLang="en-US" smtClean="0"/>
              <a:t>This effectively reduces the number of parameters by 1</a:t>
            </a:r>
          </a:p>
          <a:p>
            <a:pPr eaLnBrk="1" hangingPunct="1"/>
            <a:r>
              <a:rPr lang="en-US" altLang="en-US" smtClean="0"/>
              <a:t>Numerous other constraints possible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Consequences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28194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/>
              <a:t>Regardless of constraint, we always have </a:t>
            </a:r>
            <a:r>
              <a:rPr lang="en-US" altLang="en-US" dirty="0" err="1" smtClean="0"/>
              <a:t>μ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μ + </a:t>
            </a:r>
            <a:r>
              <a:rPr lang="en-US" altLang="en-US" dirty="0" smtClean="0">
                <a:sym typeface="Symbol" pitchFamily="18" charset="2"/>
              </a:rPr>
              <a:t></a:t>
            </a:r>
            <a:r>
              <a:rPr lang="en-US" altLang="en-US" baseline="-25000" dirty="0" err="1" smtClean="0"/>
              <a:t>i</a:t>
            </a:r>
            <a:endParaRPr lang="en-US" alt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/>
              <a:t>The constraint </a:t>
            </a:r>
            <a:r>
              <a:rPr lang="en-US" altLang="en-US" dirty="0" err="1" smtClean="0"/>
              <a:t>Σ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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0 implies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en-US" dirty="0" smtClean="0"/>
              <a:t>μ = (</a:t>
            </a:r>
            <a:r>
              <a:rPr lang="en-US" altLang="en-US" dirty="0" err="1" smtClean="0"/>
              <a:t>Σ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err="1" smtClean="0"/>
              <a:t>μ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)/a  (</a:t>
            </a:r>
            <a:r>
              <a:rPr lang="en-US" altLang="en-US" dirty="0" err="1" smtClean="0"/>
              <a:t>unweighted</a:t>
            </a:r>
            <a:r>
              <a:rPr lang="en-US" altLang="en-US" dirty="0" smtClean="0"/>
              <a:t> grand mean)</a:t>
            </a:r>
            <a:endParaRPr lang="en-US" altLang="en-US" baseline="-25000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en-US" dirty="0" smtClean="0">
                <a:sym typeface="Symbol" pitchFamily="18" charset="2"/>
              </a:rPr>
              <a:t>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μ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– μ </a:t>
            </a:r>
            <a:r>
              <a:rPr lang="en-US" altLang="en-US" baseline="-25000" dirty="0" smtClean="0"/>
              <a:t>     </a:t>
            </a:r>
            <a:r>
              <a:rPr lang="en-US" altLang="en-US" dirty="0" smtClean="0"/>
              <a:t>(group effect)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The “</a:t>
            </a:r>
            <a:r>
              <a:rPr lang="en-US" altLang="en-US" dirty="0" err="1" smtClean="0">
                <a:solidFill>
                  <a:srgbClr val="000000"/>
                </a:solidFill>
              </a:rPr>
              <a:t>unweighted</a:t>
            </a:r>
            <a:r>
              <a:rPr lang="en-US" altLang="en-US" dirty="0" smtClean="0">
                <a:solidFill>
                  <a:srgbClr val="000000"/>
                </a:solidFill>
              </a:rPr>
              <a:t>” complicates things when the </a:t>
            </a:r>
            <a:r>
              <a:rPr lang="en-US" altLang="en-US" dirty="0" err="1" smtClean="0">
                <a:solidFill>
                  <a:srgbClr val="000000"/>
                </a:solidFill>
              </a:rPr>
              <a:t>n</a:t>
            </a:r>
            <a:r>
              <a:rPr lang="en-US" alt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</a:rPr>
              <a:t> are not all equal; see KNNL p 702-708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en-US" sz="28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Hypotheses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64770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0</a:t>
            </a:r>
            <a:r>
              <a:rPr lang="en-US" altLang="en-US" smtClean="0"/>
              <a:t>: μ</a:t>
            </a:r>
            <a:r>
              <a:rPr lang="en-US" altLang="en-US" baseline="-25000" smtClean="0"/>
              <a:t>1</a:t>
            </a:r>
            <a:r>
              <a:rPr lang="en-US" altLang="en-US" smtClean="0"/>
              <a:t> = μ</a:t>
            </a:r>
            <a:r>
              <a:rPr lang="en-US" altLang="en-US" baseline="-25000" smtClean="0"/>
              <a:t>2</a:t>
            </a:r>
            <a:r>
              <a:rPr lang="en-US" altLang="en-US" smtClean="0"/>
              <a:t> = … = μ</a:t>
            </a:r>
            <a:r>
              <a:rPr lang="en-US" altLang="en-US" baseline="-25000" smtClean="0"/>
              <a:t>r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1</a:t>
            </a:r>
            <a:r>
              <a:rPr lang="en-US" altLang="en-US" smtClean="0"/>
              <a:t>: not all of the μ</a:t>
            </a:r>
            <a:r>
              <a:rPr lang="en-US" altLang="en-US" baseline="-25000" smtClean="0"/>
              <a:t>i</a:t>
            </a:r>
            <a:r>
              <a:rPr lang="en-US" altLang="en-US" smtClean="0"/>
              <a:t> are equal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 </a:t>
            </a:r>
            <a:endParaRPr lang="en-US" altLang="en-US" sz="2800" smtClean="0"/>
          </a:p>
          <a:p>
            <a:pPr eaLnBrk="1" hangingPunct="1">
              <a:buFontTx/>
              <a:buNone/>
            </a:pPr>
            <a:r>
              <a:rPr lang="en-US" altLang="en-US" sz="2800" smtClean="0"/>
              <a:t>                 are translated into</a:t>
            </a:r>
          </a:p>
          <a:p>
            <a:pPr eaLnBrk="1" hangingPunct="1">
              <a:buFontTx/>
              <a:buNone/>
            </a:pPr>
            <a:endParaRPr lang="en-US" altLang="en-US" sz="2800" smtClean="0"/>
          </a:p>
          <a:p>
            <a:pPr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0</a:t>
            </a:r>
            <a:r>
              <a:rPr lang="en-US" altLang="en-US" smtClean="0"/>
              <a:t>: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1</a:t>
            </a:r>
            <a:r>
              <a:rPr lang="en-US" altLang="en-US" smtClean="0"/>
              <a:t> =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2</a:t>
            </a:r>
            <a:r>
              <a:rPr lang="en-US" altLang="en-US" smtClean="0"/>
              <a:t> = … =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r</a:t>
            </a:r>
            <a:r>
              <a:rPr lang="en-US" altLang="en-US" smtClean="0"/>
              <a:t> = </a:t>
            </a:r>
            <a:r>
              <a:rPr lang="en-US" altLang="en-US" smtClean="0">
                <a:cs typeface="Arial" charset="0"/>
              </a:rPr>
              <a:t>0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1</a:t>
            </a:r>
            <a:r>
              <a:rPr lang="en-US" altLang="en-US" smtClean="0"/>
              <a:t>: at least one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i</a:t>
            </a:r>
            <a:r>
              <a:rPr lang="en-US" altLang="en-US" smtClean="0"/>
              <a:t> is not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Data for One-Way ANOVA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Y is the response variable</a:t>
            </a:r>
          </a:p>
          <a:p>
            <a:pPr eaLnBrk="1" hangingPunct="1"/>
            <a:r>
              <a:rPr lang="en-US" altLang="en-US" smtClean="0"/>
              <a:t>X is the factor (it is qualitative/discrete)</a:t>
            </a:r>
          </a:p>
          <a:p>
            <a:pPr lvl="1" eaLnBrk="1" hangingPunct="1"/>
            <a:r>
              <a:rPr lang="en-US" altLang="en-US" smtClean="0"/>
              <a:t> a is the number of levels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Y</a:t>
            </a:r>
            <a:r>
              <a:rPr lang="en-US" altLang="en-US" baseline="-25000" smtClean="0"/>
              <a:t>i,j</a:t>
            </a:r>
            <a:r>
              <a:rPr lang="en-US" altLang="en-US" smtClean="0"/>
              <a:t> is the j</a:t>
            </a:r>
            <a:r>
              <a:rPr lang="en-US" altLang="en-US" baseline="30000" smtClean="0"/>
              <a:t>th</a:t>
            </a:r>
            <a:r>
              <a:rPr lang="en-US" altLang="en-US" smtClean="0"/>
              <a:t> observation in the i</a:t>
            </a:r>
            <a:r>
              <a:rPr lang="en-US" altLang="en-US" baseline="30000" smtClean="0"/>
              <a:t>th</a:t>
            </a:r>
            <a:r>
              <a:rPr lang="en-US" altLang="en-US" smtClean="0"/>
              <a:t>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Estimates of parameters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2819400"/>
          </a:xfrm>
        </p:spPr>
        <p:txBody>
          <a:bodyPr/>
          <a:lstStyle/>
          <a:p>
            <a:pPr eaLnBrk="1" hangingPunct="1"/>
            <a:r>
              <a:rPr lang="en-US" altLang="en-US" smtClean="0"/>
              <a:t>With the constraint Σ</a:t>
            </a:r>
            <a:r>
              <a:rPr lang="en-US" altLang="en-US" baseline="-25000" smtClean="0"/>
              <a:t>i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i</a:t>
            </a:r>
            <a:r>
              <a:rPr lang="en-US" altLang="en-US" smtClean="0"/>
              <a:t> = 0</a:t>
            </a:r>
            <a:endParaRPr lang="en-US" altLang="en-US" smtClean="0">
              <a:cs typeface="Arial" charset="0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066800" y="3276600"/>
          <a:ext cx="6465888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3" imgW="1783080" imgH="457200" progId="Equation.3">
                  <p:embed/>
                </p:oleObj>
              </mc:Choice>
              <mc:Fallback>
                <p:oleObj name="Equation" r:id="rId3" imgW="17830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6465888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 smtClean="0">
                <a:solidFill>
                  <a:srgbClr val="C00000"/>
                </a:solidFill>
              </a:rPr>
              <a:t>Expected Mean Squares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Model:  </a:t>
            </a:r>
            <a:r>
              <a:rPr lang="en-US" altLang="en-US" sz="2800" i="1" smtClean="0"/>
              <a:t>y</a:t>
            </a:r>
            <a:r>
              <a:rPr lang="en-US" altLang="en-US" sz="2800" i="1" baseline="-25000" smtClean="0"/>
              <a:t>ij</a:t>
            </a:r>
            <a:r>
              <a:rPr lang="en-US" altLang="en-US" sz="2800" i="1" smtClean="0"/>
              <a:t> </a:t>
            </a:r>
            <a:r>
              <a:rPr lang="en-US" altLang="en-US" sz="2800" smtClean="0"/>
              <a:t>= </a:t>
            </a:r>
            <a:r>
              <a:rPr lang="en-US" altLang="en-US" sz="2800" i="1" smtClean="0">
                <a:latin typeface="Symbol" pitchFamily="18" charset="2"/>
              </a:rPr>
              <a:t>m </a:t>
            </a:r>
            <a:r>
              <a:rPr lang="en-US" altLang="en-US" sz="2800" smtClean="0"/>
              <a:t>+</a:t>
            </a:r>
            <a:r>
              <a:rPr lang="en-US" altLang="en-US" sz="2800" i="1" smtClean="0">
                <a:latin typeface="Symbol" pitchFamily="18" charset="2"/>
                <a:sym typeface="Symbol" pitchFamily="18" charset="2"/>
              </a:rPr>
              <a:t></a:t>
            </a:r>
            <a:r>
              <a:rPr lang="en-US" altLang="en-US" sz="2800" i="1" baseline="-25000" smtClean="0"/>
              <a:t>i</a:t>
            </a:r>
            <a:r>
              <a:rPr lang="en-US" altLang="en-US" sz="2800" i="1" smtClean="0"/>
              <a:t> </a:t>
            </a:r>
            <a:r>
              <a:rPr lang="en-US" altLang="en-US" sz="2800" smtClean="0"/>
              <a:t>+ </a:t>
            </a:r>
            <a:r>
              <a:rPr lang="en-US" altLang="en-US" sz="2800" i="1" smtClean="0">
                <a:latin typeface="Symbol" pitchFamily="18" charset="2"/>
              </a:rPr>
              <a:t>e</a:t>
            </a:r>
            <a:r>
              <a:rPr lang="en-US" altLang="en-US" sz="2800" i="1" baseline="-25000" smtClean="0"/>
              <a:t>ij</a:t>
            </a:r>
            <a:r>
              <a:rPr lang="en-US" altLang="en-US" sz="2800" smtClean="0"/>
              <a:t>   with </a:t>
            </a:r>
            <a:r>
              <a:rPr lang="en-US" altLang="en-US" sz="2800" i="1" smtClean="0">
                <a:latin typeface="Symbol" pitchFamily="18" charset="2"/>
              </a:rPr>
              <a:t>e</a:t>
            </a:r>
            <a:r>
              <a:rPr lang="en-US" altLang="en-US" sz="2800" i="1" baseline="-25000" smtClean="0"/>
              <a:t>ij</a:t>
            </a:r>
            <a:r>
              <a:rPr lang="en-US" altLang="en-US" sz="2800" baseline="-25000" smtClean="0"/>
              <a:t> </a:t>
            </a:r>
            <a:r>
              <a:rPr lang="en-US" altLang="en-US" sz="2800" smtClean="0"/>
              <a:t>~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(0,</a:t>
            </a:r>
            <a:r>
              <a:rPr lang="en-US" altLang="en-US" sz="2800" i="1" smtClean="0">
                <a:latin typeface="Symbol" pitchFamily="18" charset="2"/>
              </a:rPr>
              <a:t>s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),</a:t>
            </a:r>
            <a:r>
              <a:rPr lang="en-US" altLang="en-US" smtClean="0"/>
              <a:t>   </a:t>
            </a:r>
            <a:r>
              <a:rPr lang="en-US" altLang="en-US" sz="2800" smtClean="0">
                <a:latin typeface="Symbol" pitchFamily="18" charset="2"/>
              </a:rPr>
              <a:t>S</a:t>
            </a:r>
            <a:r>
              <a:rPr lang="en-US" altLang="en-US" sz="2800" i="1" smtClean="0">
                <a:latin typeface="Symbol" pitchFamily="18" charset="2"/>
                <a:sym typeface="Symbol" pitchFamily="18" charset="2"/>
              </a:rPr>
              <a:t></a:t>
            </a:r>
            <a:r>
              <a:rPr lang="en-US" altLang="en-US" sz="2800" i="1" baseline="-25000" smtClean="0"/>
              <a:t>i</a:t>
            </a:r>
            <a:r>
              <a:rPr lang="en-US" altLang="en-US" sz="2800" i="1" smtClean="0"/>
              <a:t> </a:t>
            </a:r>
            <a:r>
              <a:rPr lang="en-US" altLang="en-US" sz="2800" smtClean="0"/>
              <a:t>= 0:</a:t>
            </a:r>
            <a:endParaRPr lang="en-US" altLang="en-US" smtClean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885825" y="1501775"/>
          <a:ext cx="744855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3" imgW="2865024" imgH="2522148" progId="Equation.3">
                  <p:embed/>
                </p:oleObj>
              </mc:Choice>
              <mc:Fallback>
                <p:oleObj name="Equation" r:id="rId3" imgW="2865024" imgH="252214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501775"/>
                        <a:ext cx="7448550" cy="5232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  <p:grpSp>
        <p:nvGrpSpPr>
          <p:cNvPr id="4099" name="Group 141"/>
          <p:cNvGrpSpPr>
            <a:grpSpLocks/>
          </p:cNvGrpSpPr>
          <p:nvPr/>
        </p:nvGrpSpPr>
        <p:grpSpPr bwMode="auto">
          <a:xfrm>
            <a:off x="838200" y="685800"/>
            <a:ext cx="7010400" cy="5791200"/>
            <a:chOff x="-3" y="630"/>
            <a:chExt cx="3030" cy="4439"/>
          </a:xfrm>
        </p:grpSpPr>
        <p:grpSp>
          <p:nvGrpSpPr>
            <p:cNvPr id="4100" name="Group 139"/>
            <p:cNvGrpSpPr>
              <a:grpSpLocks/>
            </p:cNvGrpSpPr>
            <p:nvPr/>
          </p:nvGrpSpPr>
          <p:grpSpPr bwMode="auto">
            <a:xfrm>
              <a:off x="0" y="633"/>
              <a:ext cx="3024" cy="4433"/>
              <a:chOff x="0" y="633"/>
              <a:chExt cx="3024" cy="4433"/>
            </a:xfrm>
          </p:grpSpPr>
          <p:grpSp>
            <p:nvGrpSpPr>
              <p:cNvPr id="4102" name="Group 52"/>
              <p:cNvGrpSpPr>
                <a:grpSpLocks/>
              </p:cNvGrpSpPr>
              <p:nvPr/>
            </p:nvGrpSpPr>
            <p:grpSpPr bwMode="auto">
              <a:xfrm>
                <a:off x="0" y="633"/>
                <a:ext cx="756" cy="403"/>
                <a:chOff x="0" y="633"/>
                <a:chExt cx="756" cy="403"/>
              </a:xfrm>
            </p:grpSpPr>
            <p:sp>
              <p:nvSpPr>
                <p:cNvPr id="4232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Treatment 1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33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03" name="Group 54"/>
              <p:cNvGrpSpPr>
                <a:grpSpLocks/>
              </p:cNvGrpSpPr>
              <p:nvPr/>
            </p:nvGrpSpPr>
            <p:grpSpPr bwMode="auto">
              <a:xfrm>
                <a:off x="756" y="633"/>
                <a:ext cx="756" cy="403"/>
                <a:chOff x="756" y="633"/>
                <a:chExt cx="756" cy="403"/>
              </a:xfrm>
            </p:grpSpPr>
            <p:sp>
              <p:nvSpPr>
                <p:cNvPr id="4230" name="Rectangle 8"/>
                <p:cNvSpPr>
                  <a:spLocks noChangeArrowheads="1"/>
                </p:cNvSpPr>
                <p:nvPr/>
              </p:nvSpPr>
              <p:spPr bwMode="auto">
                <a:xfrm>
                  <a:off x="799" y="633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Treatment 2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31" name="Rectangle 53"/>
                <p:cNvSpPr>
                  <a:spLocks noChangeArrowheads="1"/>
                </p:cNvSpPr>
                <p:nvPr/>
              </p:nvSpPr>
              <p:spPr bwMode="auto">
                <a:xfrm>
                  <a:off x="756" y="633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04" name="Group 56"/>
              <p:cNvGrpSpPr>
                <a:grpSpLocks/>
              </p:cNvGrpSpPr>
              <p:nvPr/>
            </p:nvGrpSpPr>
            <p:grpSpPr bwMode="auto">
              <a:xfrm>
                <a:off x="1512" y="633"/>
                <a:ext cx="756" cy="403"/>
                <a:chOff x="1512" y="633"/>
                <a:chExt cx="756" cy="403"/>
              </a:xfrm>
            </p:grpSpPr>
            <p:sp>
              <p:nvSpPr>
                <p:cNvPr id="4228" name="Rectangle 9"/>
                <p:cNvSpPr>
                  <a:spLocks noChangeArrowheads="1"/>
                </p:cNvSpPr>
                <p:nvPr/>
              </p:nvSpPr>
              <p:spPr bwMode="auto">
                <a:xfrm>
                  <a:off x="1555" y="633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Treatment 3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29" name="Rectangle 55"/>
                <p:cNvSpPr>
                  <a:spLocks noChangeArrowheads="1"/>
                </p:cNvSpPr>
                <p:nvPr/>
              </p:nvSpPr>
              <p:spPr bwMode="auto">
                <a:xfrm>
                  <a:off x="1512" y="633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05" name="Group 58"/>
              <p:cNvGrpSpPr>
                <a:grpSpLocks/>
              </p:cNvGrpSpPr>
              <p:nvPr/>
            </p:nvGrpSpPr>
            <p:grpSpPr bwMode="auto">
              <a:xfrm>
                <a:off x="2268" y="633"/>
                <a:ext cx="756" cy="403"/>
                <a:chOff x="2268" y="633"/>
                <a:chExt cx="756" cy="403"/>
              </a:xfrm>
            </p:grpSpPr>
            <p:sp>
              <p:nvSpPr>
                <p:cNvPr id="4226" name="Rectangle 10"/>
                <p:cNvSpPr>
                  <a:spLocks noChangeArrowheads="1"/>
                </p:cNvSpPr>
                <p:nvPr/>
              </p:nvSpPr>
              <p:spPr bwMode="auto">
                <a:xfrm>
                  <a:off x="2311" y="633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Treatment 4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27" name="Rectangle 57"/>
                <p:cNvSpPr>
                  <a:spLocks noChangeArrowheads="1"/>
                </p:cNvSpPr>
                <p:nvPr/>
              </p:nvSpPr>
              <p:spPr bwMode="auto">
                <a:xfrm>
                  <a:off x="2268" y="633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06" name="Group 60"/>
              <p:cNvGrpSpPr>
                <a:grpSpLocks/>
              </p:cNvGrpSpPr>
              <p:nvPr/>
            </p:nvGrpSpPr>
            <p:grpSpPr bwMode="auto">
              <a:xfrm>
                <a:off x="0" y="1036"/>
                <a:ext cx="756" cy="403"/>
                <a:chOff x="0" y="1036"/>
                <a:chExt cx="756" cy="403"/>
              </a:xfrm>
            </p:grpSpPr>
            <p:sp>
              <p:nvSpPr>
                <p:cNvPr id="4224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1036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11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25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1036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07" name="Group 62"/>
              <p:cNvGrpSpPr>
                <a:grpSpLocks/>
              </p:cNvGrpSpPr>
              <p:nvPr/>
            </p:nvGrpSpPr>
            <p:grpSpPr bwMode="auto">
              <a:xfrm>
                <a:off x="756" y="1036"/>
                <a:ext cx="756" cy="403"/>
                <a:chOff x="756" y="1036"/>
                <a:chExt cx="756" cy="403"/>
              </a:xfrm>
            </p:grpSpPr>
            <p:sp>
              <p:nvSpPr>
                <p:cNvPr id="4222" name="Rectangle 12"/>
                <p:cNvSpPr>
                  <a:spLocks noChangeArrowheads="1"/>
                </p:cNvSpPr>
                <p:nvPr/>
              </p:nvSpPr>
              <p:spPr bwMode="auto">
                <a:xfrm>
                  <a:off x="799" y="1036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21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23" name="Rectangle 61"/>
                <p:cNvSpPr>
                  <a:spLocks noChangeArrowheads="1"/>
                </p:cNvSpPr>
                <p:nvPr/>
              </p:nvSpPr>
              <p:spPr bwMode="auto">
                <a:xfrm>
                  <a:off x="756" y="1036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08" name="Group 64"/>
              <p:cNvGrpSpPr>
                <a:grpSpLocks/>
              </p:cNvGrpSpPr>
              <p:nvPr/>
            </p:nvGrpSpPr>
            <p:grpSpPr bwMode="auto">
              <a:xfrm>
                <a:off x="1512" y="1036"/>
                <a:ext cx="756" cy="403"/>
                <a:chOff x="1512" y="1036"/>
                <a:chExt cx="756" cy="403"/>
              </a:xfrm>
            </p:grpSpPr>
            <p:sp>
              <p:nvSpPr>
                <p:cNvPr id="4220" name="Rectangle 13"/>
                <p:cNvSpPr>
                  <a:spLocks noChangeArrowheads="1"/>
                </p:cNvSpPr>
                <p:nvPr/>
              </p:nvSpPr>
              <p:spPr bwMode="auto">
                <a:xfrm>
                  <a:off x="1555" y="1036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31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21" name="Rectangle 63"/>
                <p:cNvSpPr>
                  <a:spLocks noChangeArrowheads="1"/>
                </p:cNvSpPr>
                <p:nvPr/>
              </p:nvSpPr>
              <p:spPr bwMode="auto">
                <a:xfrm>
                  <a:off x="1512" y="1036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09" name="Group 66"/>
              <p:cNvGrpSpPr>
                <a:grpSpLocks/>
              </p:cNvGrpSpPr>
              <p:nvPr/>
            </p:nvGrpSpPr>
            <p:grpSpPr bwMode="auto">
              <a:xfrm>
                <a:off x="2268" y="1036"/>
                <a:ext cx="756" cy="403"/>
                <a:chOff x="2268" y="1036"/>
                <a:chExt cx="756" cy="403"/>
              </a:xfrm>
            </p:grpSpPr>
            <p:sp>
              <p:nvSpPr>
                <p:cNvPr id="4218" name="Rectangle 14"/>
                <p:cNvSpPr>
                  <a:spLocks noChangeArrowheads="1"/>
                </p:cNvSpPr>
                <p:nvPr/>
              </p:nvSpPr>
              <p:spPr bwMode="auto">
                <a:xfrm>
                  <a:off x="2311" y="1036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41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19" name="Rectangle 65"/>
                <p:cNvSpPr>
                  <a:spLocks noChangeArrowheads="1"/>
                </p:cNvSpPr>
                <p:nvPr/>
              </p:nvSpPr>
              <p:spPr bwMode="auto">
                <a:xfrm>
                  <a:off x="2268" y="1036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0" name="Group 68"/>
              <p:cNvGrpSpPr>
                <a:grpSpLocks/>
              </p:cNvGrpSpPr>
              <p:nvPr/>
            </p:nvGrpSpPr>
            <p:grpSpPr bwMode="auto">
              <a:xfrm>
                <a:off x="0" y="1439"/>
                <a:ext cx="756" cy="403"/>
                <a:chOff x="0" y="1439"/>
                <a:chExt cx="756" cy="403"/>
              </a:xfrm>
            </p:grpSpPr>
            <p:sp>
              <p:nvSpPr>
                <p:cNvPr id="4216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1439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12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17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439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1" name="Group 70"/>
              <p:cNvGrpSpPr>
                <a:grpSpLocks/>
              </p:cNvGrpSpPr>
              <p:nvPr/>
            </p:nvGrpSpPr>
            <p:grpSpPr bwMode="auto">
              <a:xfrm>
                <a:off x="756" y="1439"/>
                <a:ext cx="756" cy="403"/>
                <a:chOff x="756" y="1439"/>
                <a:chExt cx="756" cy="403"/>
              </a:xfrm>
            </p:grpSpPr>
            <p:sp>
              <p:nvSpPr>
                <p:cNvPr id="4214" name="Rectangle 16"/>
                <p:cNvSpPr>
                  <a:spLocks noChangeArrowheads="1"/>
                </p:cNvSpPr>
                <p:nvPr/>
              </p:nvSpPr>
              <p:spPr bwMode="auto">
                <a:xfrm>
                  <a:off x="799" y="1439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22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15" name="Rectangle 69"/>
                <p:cNvSpPr>
                  <a:spLocks noChangeArrowheads="1"/>
                </p:cNvSpPr>
                <p:nvPr/>
              </p:nvSpPr>
              <p:spPr bwMode="auto">
                <a:xfrm>
                  <a:off x="756" y="1439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2" name="Group 72"/>
              <p:cNvGrpSpPr>
                <a:grpSpLocks/>
              </p:cNvGrpSpPr>
              <p:nvPr/>
            </p:nvGrpSpPr>
            <p:grpSpPr bwMode="auto">
              <a:xfrm>
                <a:off x="1512" y="1439"/>
                <a:ext cx="756" cy="403"/>
                <a:chOff x="1512" y="1439"/>
                <a:chExt cx="756" cy="403"/>
              </a:xfrm>
            </p:grpSpPr>
            <p:sp>
              <p:nvSpPr>
                <p:cNvPr id="4212" name="Rectangle 17"/>
                <p:cNvSpPr>
                  <a:spLocks noChangeArrowheads="1"/>
                </p:cNvSpPr>
                <p:nvPr/>
              </p:nvSpPr>
              <p:spPr bwMode="auto">
                <a:xfrm>
                  <a:off x="1555" y="1439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32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13" name="Rectangle 71"/>
                <p:cNvSpPr>
                  <a:spLocks noChangeArrowheads="1"/>
                </p:cNvSpPr>
                <p:nvPr/>
              </p:nvSpPr>
              <p:spPr bwMode="auto">
                <a:xfrm>
                  <a:off x="1512" y="1439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3" name="Group 74"/>
              <p:cNvGrpSpPr>
                <a:grpSpLocks/>
              </p:cNvGrpSpPr>
              <p:nvPr/>
            </p:nvGrpSpPr>
            <p:grpSpPr bwMode="auto">
              <a:xfrm>
                <a:off x="2268" y="1439"/>
                <a:ext cx="756" cy="403"/>
                <a:chOff x="2268" y="1439"/>
                <a:chExt cx="756" cy="403"/>
              </a:xfrm>
            </p:grpSpPr>
            <p:sp>
              <p:nvSpPr>
                <p:cNvPr id="4210" name="Rectangle 18"/>
                <p:cNvSpPr>
                  <a:spLocks noChangeArrowheads="1"/>
                </p:cNvSpPr>
                <p:nvPr/>
              </p:nvSpPr>
              <p:spPr bwMode="auto">
                <a:xfrm>
                  <a:off x="2311" y="1439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42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1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68" y="1439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4" name="Group 76"/>
              <p:cNvGrpSpPr>
                <a:grpSpLocks/>
              </p:cNvGrpSpPr>
              <p:nvPr/>
            </p:nvGrpSpPr>
            <p:grpSpPr bwMode="auto">
              <a:xfrm>
                <a:off x="0" y="1842"/>
                <a:ext cx="756" cy="403"/>
                <a:chOff x="0" y="1842"/>
                <a:chExt cx="756" cy="403"/>
              </a:xfrm>
            </p:grpSpPr>
            <p:sp>
              <p:nvSpPr>
                <p:cNvPr id="4208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1842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13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09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1842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5" name="Group 78"/>
              <p:cNvGrpSpPr>
                <a:grpSpLocks/>
              </p:cNvGrpSpPr>
              <p:nvPr/>
            </p:nvGrpSpPr>
            <p:grpSpPr bwMode="auto">
              <a:xfrm>
                <a:off x="756" y="1842"/>
                <a:ext cx="756" cy="403"/>
                <a:chOff x="756" y="1842"/>
                <a:chExt cx="756" cy="403"/>
              </a:xfrm>
            </p:grpSpPr>
            <p:sp>
              <p:nvSpPr>
                <p:cNvPr id="4206" name="Rectangle 20"/>
                <p:cNvSpPr>
                  <a:spLocks noChangeArrowheads="1"/>
                </p:cNvSpPr>
                <p:nvPr/>
              </p:nvSpPr>
              <p:spPr bwMode="auto">
                <a:xfrm>
                  <a:off x="799" y="1842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23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07" name="Rectangle 77"/>
                <p:cNvSpPr>
                  <a:spLocks noChangeArrowheads="1"/>
                </p:cNvSpPr>
                <p:nvPr/>
              </p:nvSpPr>
              <p:spPr bwMode="auto">
                <a:xfrm>
                  <a:off x="756" y="1842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6" name="Group 80"/>
              <p:cNvGrpSpPr>
                <a:grpSpLocks/>
              </p:cNvGrpSpPr>
              <p:nvPr/>
            </p:nvGrpSpPr>
            <p:grpSpPr bwMode="auto">
              <a:xfrm>
                <a:off x="1512" y="1842"/>
                <a:ext cx="756" cy="403"/>
                <a:chOff x="1512" y="1842"/>
                <a:chExt cx="756" cy="403"/>
              </a:xfrm>
            </p:grpSpPr>
            <p:sp>
              <p:nvSpPr>
                <p:cNvPr id="4204" name="Rectangle 21"/>
                <p:cNvSpPr>
                  <a:spLocks noChangeArrowheads="1"/>
                </p:cNvSpPr>
                <p:nvPr/>
              </p:nvSpPr>
              <p:spPr bwMode="auto">
                <a:xfrm>
                  <a:off x="1555" y="1842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33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05" name="Rectangle 79"/>
                <p:cNvSpPr>
                  <a:spLocks noChangeArrowheads="1"/>
                </p:cNvSpPr>
                <p:nvPr/>
              </p:nvSpPr>
              <p:spPr bwMode="auto">
                <a:xfrm>
                  <a:off x="1512" y="1842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7" name="Group 82"/>
              <p:cNvGrpSpPr>
                <a:grpSpLocks/>
              </p:cNvGrpSpPr>
              <p:nvPr/>
            </p:nvGrpSpPr>
            <p:grpSpPr bwMode="auto">
              <a:xfrm>
                <a:off x="2268" y="1842"/>
                <a:ext cx="756" cy="403"/>
                <a:chOff x="2268" y="1842"/>
                <a:chExt cx="756" cy="403"/>
              </a:xfrm>
            </p:grpSpPr>
            <p:sp>
              <p:nvSpPr>
                <p:cNvPr id="42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311" y="1842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43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03" name="Rectangle 81"/>
                <p:cNvSpPr>
                  <a:spLocks noChangeArrowheads="1"/>
                </p:cNvSpPr>
                <p:nvPr/>
              </p:nvSpPr>
              <p:spPr bwMode="auto">
                <a:xfrm>
                  <a:off x="2268" y="1842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8" name="Group 84"/>
              <p:cNvGrpSpPr>
                <a:grpSpLocks/>
              </p:cNvGrpSpPr>
              <p:nvPr/>
            </p:nvGrpSpPr>
            <p:grpSpPr bwMode="auto">
              <a:xfrm>
                <a:off x="0" y="2245"/>
                <a:ext cx="756" cy="403"/>
                <a:chOff x="0" y="2245"/>
                <a:chExt cx="756" cy="403"/>
              </a:xfrm>
            </p:grpSpPr>
            <p:sp>
              <p:nvSpPr>
                <p:cNvPr id="4200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2245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14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01" name="Rectangle 83"/>
                <p:cNvSpPr>
                  <a:spLocks noChangeArrowheads="1"/>
                </p:cNvSpPr>
                <p:nvPr/>
              </p:nvSpPr>
              <p:spPr bwMode="auto">
                <a:xfrm>
                  <a:off x="0" y="2245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9" name="Group 86"/>
              <p:cNvGrpSpPr>
                <a:grpSpLocks/>
              </p:cNvGrpSpPr>
              <p:nvPr/>
            </p:nvGrpSpPr>
            <p:grpSpPr bwMode="auto">
              <a:xfrm>
                <a:off x="756" y="2245"/>
                <a:ext cx="756" cy="403"/>
                <a:chOff x="756" y="2245"/>
                <a:chExt cx="756" cy="403"/>
              </a:xfrm>
            </p:grpSpPr>
            <p:sp>
              <p:nvSpPr>
                <p:cNvPr id="4198" name="Rectangle 24"/>
                <p:cNvSpPr>
                  <a:spLocks noChangeArrowheads="1"/>
                </p:cNvSpPr>
                <p:nvPr/>
              </p:nvSpPr>
              <p:spPr bwMode="auto">
                <a:xfrm>
                  <a:off x="799" y="2245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24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99" name="Rectangle 85"/>
                <p:cNvSpPr>
                  <a:spLocks noChangeArrowheads="1"/>
                </p:cNvSpPr>
                <p:nvPr/>
              </p:nvSpPr>
              <p:spPr bwMode="auto">
                <a:xfrm>
                  <a:off x="756" y="2245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0" name="Group 88"/>
              <p:cNvGrpSpPr>
                <a:grpSpLocks/>
              </p:cNvGrpSpPr>
              <p:nvPr/>
            </p:nvGrpSpPr>
            <p:grpSpPr bwMode="auto">
              <a:xfrm>
                <a:off x="1512" y="2245"/>
                <a:ext cx="756" cy="403"/>
                <a:chOff x="1512" y="2245"/>
                <a:chExt cx="756" cy="403"/>
              </a:xfrm>
            </p:grpSpPr>
            <p:sp>
              <p:nvSpPr>
                <p:cNvPr id="4196" name="Rectangle 25"/>
                <p:cNvSpPr>
                  <a:spLocks noChangeArrowheads="1"/>
                </p:cNvSpPr>
                <p:nvPr/>
              </p:nvSpPr>
              <p:spPr bwMode="auto">
                <a:xfrm>
                  <a:off x="1555" y="2245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34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97" name="Rectangle 87"/>
                <p:cNvSpPr>
                  <a:spLocks noChangeArrowheads="1"/>
                </p:cNvSpPr>
                <p:nvPr/>
              </p:nvSpPr>
              <p:spPr bwMode="auto">
                <a:xfrm>
                  <a:off x="1512" y="2245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1" name="Group 90"/>
              <p:cNvGrpSpPr>
                <a:grpSpLocks/>
              </p:cNvGrpSpPr>
              <p:nvPr/>
            </p:nvGrpSpPr>
            <p:grpSpPr bwMode="auto">
              <a:xfrm>
                <a:off x="2268" y="2245"/>
                <a:ext cx="756" cy="403"/>
                <a:chOff x="2268" y="2245"/>
                <a:chExt cx="756" cy="403"/>
              </a:xfrm>
            </p:grpSpPr>
            <p:sp>
              <p:nvSpPr>
                <p:cNvPr id="41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11" y="2245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44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95" name="Rectangle 89"/>
                <p:cNvSpPr>
                  <a:spLocks noChangeArrowheads="1"/>
                </p:cNvSpPr>
                <p:nvPr/>
              </p:nvSpPr>
              <p:spPr bwMode="auto">
                <a:xfrm>
                  <a:off x="2268" y="2245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2" name="Group 92"/>
              <p:cNvGrpSpPr>
                <a:grpSpLocks/>
              </p:cNvGrpSpPr>
              <p:nvPr/>
            </p:nvGrpSpPr>
            <p:grpSpPr bwMode="auto">
              <a:xfrm>
                <a:off x="0" y="2648"/>
                <a:ext cx="756" cy="403"/>
                <a:chOff x="0" y="2648"/>
                <a:chExt cx="756" cy="403"/>
              </a:xfrm>
            </p:grpSpPr>
            <p:sp>
              <p:nvSpPr>
                <p:cNvPr id="4192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2648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15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93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2648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3" name="Group 94"/>
              <p:cNvGrpSpPr>
                <a:grpSpLocks/>
              </p:cNvGrpSpPr>
              <p:nvPr/>
            </p:nvGrpSpPr>
            <p:grpSpPr bwMode="auto">
              <a:xfrm>
                <a:off x="756" y="2648"/>
                <a:ext cx="756" cy="403"/>
                <a:chOff x="756" y="2648"/>
                <a:chExt cx="756" cy="403"/>
              </a:xfrm>
            </p:grpSpPr>
            <p:sp>
              <p:nvSpPr>
                <p:cNvPr id="4190" name="Rectangle 28"/>
                <p:cNvSpPr>
                  <a:spLocks noChangeArrowheads="1"/>
                </p:cNvSpPr>
                <p:nvPr/>
              </p:nvSpPr>
              <p:spPr bwMode="auto">
                <a:xfrm>
                  <a:off x="799" y="2648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25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91" name="Rectangle 93"/>
                <p:cNvSpPr>
                  <a:spLocks noChangeArrowheads="1"/>
                </p:cNvSpPr>
                <p:nvPr/>
              </p:nvSpPr>
              <p:spPr bwMode="auto">
                <a:xfrm>
                  <a:off x="756" y="2648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4" name="Group 96"/>
              <p:cNvGrpSpPr>
                <a:grpSpLocks/>
              </p:cNvGrpSpPr>
              <p:nvPr/>
            </p:nvGrpSpPr>
            <p:grpSpPr bwMode="auto">
              <a:xfrm>
                <a:off x="1512" y="2648"/>
                <a:ext cx="756" cy="403"/>
                <a:chOff x="1512" y="2648"/>
                <a:chExt cx="756" cy="403"/>
              </a:xfrm>
            </p:grpSpPr>
            <p:sp>
              <p:nvSpPr>
                <p:cNvPr id="4188" name="Rectangle 29"/>
                <p:cNvSpPr>
                  <a:spLocks noChangeArrowheads="1"/>
                </p:cNvSpPr>
                <p:nvPr/>
              </p:nvSpPr>
              <p:spPr bwMode="auto">
                <a:xfrm>
                  <a:off x="1555" y="2648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35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89" name="Rectangle 95"/>
                <p:cNvSpPr>
                  <a:spLocks noChangeArrowheads="1"/>
                </p:cNvSpPr>
                <p:nvPr/>
              </p:nvSpPr>
              <p:spPr bwMode="auto">
                <a:xfrm>
                  <a:off x="1512" y="2648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5" name="Group 98"/>
              <p:cNvGrpSpPr>
                <a:grpSpLocks/>
              </p:cNvGrpSpPr>
              <p:nvPr/>
            </p:nvGrpSpPr>
            <p:grpSpPr bwMode="auto">
              <a:xfrm>
                <a:off x="2268" y="2648"/>
                <a:ext cx="756" cy="403"/>
                <a:chOff x="2268" y="2648"/>
                <a:chExt cx="756" cy="403"/>
              </a:xfrm>
            </p:grpSpPr>
            <p:sp>
              <p:nvSpPr>
                <p:cNvPr id="4186" name="Rectangle 30"/>
                <p:cNvSpPr>
                  <a:spLocks noChangeArrowheads="1"/>
                </p:cNvSpPr>
                <p:nvPr/>
              </p:nvSpPr>
              <p:spPr bwMode="auto">
                <a:xfrm>
                  <a:off x="2311" y="2648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45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87" name="Rectangle 97"/>
                <p:cNvSpPr>
                  <a:spLocks noChangeArrowheads="1"/>
                </p:cNvSpPr>
                <p:nvPr/>
              </p:nvSpPr>
              <p:spPr bwMode="auto">
                <a:xfrm>
                  <a:off x="2268" y="2648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6" name="Group 100"/>
              <p:cNvGrpSpPr>
                <a:grpSpLocks/>
              </p:cNvGrpSpPr>
              <p:nvPr/>
            </p:nvGrpSpPr>
            <p:grpSpPr bwMode="auto">
              <a:xfrm>
                <a:off x="0" y="3051"/>
                <a:ext cx="756" cy="403"/>
                <a:chOff x="0" y="3051"/>
                <a:chExt cx="756" cy="403"/>
              </a:xfrm>
            </p:grpSpPr>
            <p:sp>
              <p:nvSpPr>
                <p:cNvPr id="4184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3051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16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85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3051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7" name="Group 102"/>
              <p:cNvGrpSpPr>
                <a:grpSpLocks/>
              </p:cNvGrpSpPr>
              <p:nvPr/>
            </p:nvGrpSpPr>
            <p:grpSpPr bwMode="auto">
              <a:xfrm>
                <a:off x="756" y="3051"/>
                <a:ext cx="756" cy="403"/>
                <a:chOff x="756" y="3051"/>
                <a:chExt cx="756" cy="403"/>
              </a:xfrm>
            </p:grpSpPr>
            <p:sp>
              <p:nvSpPr>
                <p:cNvPr id="4182" name="Rectangle 32"/>
                <p:cNvSpPr>
                  <a:spLocks noChangeArrowheads="1"/>
                </p:cNvSpPr>
                <p:nvPr/>
              </p:nvSpPr>
              <p:spPr bwMode="auto">
                <a:xfrm>
                  <a:off x="799" y="3051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26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83" name="Rectangle 101"/>
                <p:cNvSpPr>
                  <a:spLocks noChangeArrowheads="1"/>
                </p:cNvSpPr>
                <p:nvPr/>
              </p:nvSpPr>
              <p:spPr bwMode="auto">
                <a:xfrm>
                  <a:off x="756" y="3051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8" name="Group 104"/>
              <p:cNvGrpSpPr>
                <a:grpSpLocks/>
              </p:cNvGrpSpPr>
              <p:nvPr/>
            </p:nvGrpSpPr>
            <p:grpSpPr bwMode="auto">
              <a:xfrm>
                <a:off x="1512" y="3051"/>
                <a:ext cx="756" cy="403"/>
                <a:chOff x="1512" y="3051"/>
                <a:chExt cx="756" cy="403"/>
              </a:xfrm>
            </p:grpSpPr>
            <p:sp>
              <p:nvSpPr>
                <p:cNvPr id="4180" name="Rectangle 33"/>
                <p:cNvSpPr>
                  <a:spLocks noChangeArrowheads="1"/>
                </p:cNvSpPr>
                <p:nvPr/>
              </p:nvSpPr>
              <p:spPr bwMode="auto">
                <a:xfrm>
                  <a:off x="1555" y="3051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36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81" name="Rectangle 103"/>
                <p:cNvSpPr>
                  <a:spLocks noChangeArrowheads="1"/>
                </p:cNvSpPr>
                <p:nvPr/>
              </p:nvSpPr>
              <p:spPr bwMode="auto">
                <a:xfrm>
                  <a:off x="1512" y="3051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9" name="Group 106"/>
              <p:cNvGrpSpPr>
                <a:grpSpLocks/>
              </p:cNvGrpSpPr>
              <p:nvPr/>
            </p:nvGrpSpPr>
            <p:grpSpPr bwMode="auto">
              <a:xfrm>
                <a:off x="2268" y="3051"/>
                <a:ext cx="756" cy="403"/>
                <a:chOff x="2268" y="3051"/>
                <a:chExt cx="756" cy="403"/>
              </a:xfrm>
            </p:grpSpPr>
            <p:sp>
              <p:nvSpPr>
                <p:cNvPr id="4178" name="Rectangle 34"/>
                <p:cNvSpPr>
                  <a:spLocks noChangeArrowheads="1"/>
                </p:cNvSpPr>
                <p:nvPr/>
              </p:nvSpPr>
              <p:spPr bwMode="auto">
                <a:xfrm>
                  <a:off x="2311" y="3051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46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79" name="Rectangle 105"/>
                <p:cNvSpPr>
                  <a:spLocks noChangeArrowheads="1"/>
                </p:cNvSpPr>
                <p:nvPr/>
              </p:nvSpPr>
              <p:spPr bwMode="auto">
                <a:xfrm>
                  <a:off x="2268" y="3051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0" name="Group 108"/>
              <p:cNvGrpSpPr>
                <a:grpSpLocks/>
              </p:cNvGrpSpPr>
              <p:nvPr/>
            </p:nvGrpSpPr>
            <p:grpSpPr bwMode="auto">
              <a:xfrm>
                <a:off x="0" y="3454"/>
                <a:ext cx="756" cy="403"/>
                <a:chOff x="0" y="3454"/>
                <a:chExt cx="756" cy="403"/>
              </a:xfrm>
            </p:grpSpPr>
            <p:sp>
              <p:nvSpPr>
                <p:cNvPr id="4176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3454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17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77" name="Rectangle 107"/>
                <p:cNvSpPr>
                  <a:spLocks noChangeArrowheads="1"/>
                </p:cNvSpPr>
                <p:nvPr/>
              </p:nvSpPr>
              <p:spPr bwMode="auto">
                <a:xfrm>
                  <a:off x="0" y="3454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1" name="Group 110"/>
              <p:cNvGrpSpPr>
                <a:grpSpLocks/>
              </p:cNvGrpSpPr>
              <p:nvPr/>
            </p:nvGrpSpPr>
            <p:grpSpPr bwMode="auto">
              <a:xfrm>
                <a:off x="756" y="3454"/>
                <a:ext cx="756" cy="403"/>
                <a:chOff x="756" y="3454"/>
                <a:chExt cx="756" cy="403"/>
              </a:xfrm>
            </p:grpSpPr>
            <p:sp>
              <p:nvSpPr>
                <p:cNvPr id="4174" name="Rectangle 36"/>
                <p:cNvSpPr>
                  <a:spLocks noChangeArrowheads="1"/>
                </p:cNvSpPr>
                <p:nvPr/>
              </p:nvSpPr>
              <p:spPr bwMode="auto">
                <a:xfrm>
                  <a:off x="799" y="3454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27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75" name="Rectangle 109"/>
                <p:cNvSpPr>
                  <a:spLocks noChangeArrowheads="1"/>
                </p:cNvSpPr>
                <p:nvPr/>
              </p:nvSpPr>
              <p:spPr bwMode="auto">
                <a:xfrm>
                  <a:off x="756" y="3454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2" name="Group 112"/>
              <p:cNvGrpSpPr>
                <a:grpSpLocks/>
              </p:cNvGrpSpPr>
              <p:nvPr/>
            </p:nvGrpSpPr>
            <p:grpSpPr bwMode="auto">
              <a:xfrm>
                <a:off x="1512" y="3454"/>
                <a:ext cx="756" cy="403"/>
                <a:chOff x="1512" y="3454"/>
                <a:chExt cx="756" cy="403"/>
              </a:xfrm>
            </p:grpSpPr>
            <p:sp>
              <p:nvSpPr>
                <p:cNvPr id="4172" name="Rectangle 37"/>
                <p:cNvSpPr>
                  <a:spLocks noChangeArrowheads="1"/>
                </p:cNvSpPr>
                <p:nvPr/>
              </p:nvSpPr>
              <p:spPr bwMode="auto">
                <a:xfrm>
                  <a:off x="1555" y="3454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37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7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512" y="3454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3" name="Group 114"/>
              <p:cNvGrpSpPr>
                <a:grpSpLocks/>
              </p:cNvGrpSpPr>
              <p:nvPr/>
            </p:nvGrpSpPr>
            <p:grpSpPr bwMode="auto">
              <a:xfrm>
                <a:off x="2268" y="3454"/>
                <a:ext cx="756" cy="403"/>
                <a:chOff x="2268" y="3454"/>
                <a:chExt cx="756" cy="403"/>
              </a:xfrm>
            </p:grpSpPr>
            <p:sp>
              <p:nvSpPr>
                <p:cNvPr id="4170" name="Rectangle 38"/>
                <p:cNvSpPr>
                  <a:spLocks noChangeArrowheads="1"/>
                </p:cNvSpPr>
                <p:nvPr/>
              </p:nvSpPr>
              <p:spPr bwMode="auto">
                <a:xfrm>
                  <a:off x="2311" y="3454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47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71" name="Rectangle 113"/>
                <p:cNvSpPr>
                  <a:spLocks noChangeArrowheads="1"/>
                </p:cNvSpPr>
                <p:nvPr/>
              </p:nvSpPr>
              <p:spPr bwMode="auto">
                <a:xfrm>
                  <a:off x="2268" y="3454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4" name="Group 116"/>
              <p:cNvGrpSpPr>
                <a:grpSpLocks/>
              </p:cNvGrpSpPr>
              <p:nvPr/>
            </p:nvGrpSpPr>
            <p:grpSpPr bwMode="auto">
              <a:xfrm>
                <a:off x="0" y="3857"/>
                <a:ext cx="756" cy="403"/>
                <a:chOff x="0" y="3857"/>
                <a:chExt cx="756" cy="403"/>
              </a:xfrm>
            </p:grpSpPr>
            <p:sp>
              <p:nvSpPr>
                <p:cNvPr id="4168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3857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18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69" name="Rectangle 115"/>
                <p:cNvSpPr>
                  <a:spLocks noChangeArrowheads="1"/>
                </p:cNvSpPr>
                <p:nvPr/>
              </p:nvSpPr>
              <p:spPr bwMode="auto">
                <a:xfrm>
                  <a:off x="0" y="3857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5" name="Group 118"/>
              <p:cNvGrpSpPr>
                <a:grpSpLocks/>
              </p:cNvGrpSpPr>
              <p:nvPr/>
            </p:nvGrpSpPr>
            <p:grpSpPr bwMode="auto">
              <a:xfrm>
                <a:off x="756" y="3857"/>
                <a:ext cx="756" cy="403"/>
                <a:chOff x="756" y="3857"/>
                <a:chExt cx="756" cy="403"/>
              </a:xfrm>
            </p:grpSpPr>
            <p:sp>
              <p:nvSpPr>
                <p:cNvPr id="4166" name="Rectangle 40"/>
                <p:cNvSpPr>
                  <a:spLocks noChangeArrowheads="1"/>
                </p:cNvSpPr>
                <p:nvPr/>
              </p:nvSpPr>
              <p:spPr bwMode="auto">
                <a:xfrm>
                  <a:off x="799" y="3857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28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67" name="Rectangle 117"/>
                <p:cNvSpPr>
                  <a:spLocks noChangeArrowheads="1"/>
                </p:cNvSpPr>
                <p:nvPr/>
              </p:nvSpPr>
              <p:spPr bwMode="auto">
                <a:xfrm>
                  <a:off x="756" y="3857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6" name="Group 120"/>
              <p:cNvGrpSpPr>
                <a:grpSpLocks/>
              </p:cNvGrpSpPr>
              <p:nvPr/>
            </p:nvGrpSpPr>
            <p:grpSpPr bwMode="auto">
              <a:xfrm>
                <a:off x="1512" y="3857"/>
                <a:ext cx="756" cy="403"/>
                <a:chOff x="1512" y="3857"/>
                <a:chExt cx="756" cy="403"/>
              </a:xfrm>
            </p:grpSpPr>
            <p:sp>
              <p:nvSpPr>
                <p:cNvPr id="4164" name="Rectangle 41"/>
                <p:cNvSpPr>
                  <a:spLocks noChangeArrowheads="1"/>
                </p:cNvSpPr>
                <p:nvPr/>
              </p:nvSpPr>
              <p:spPr bwMode="auto">
                <a:xfrm>
                  <a:off x="1555" y="3857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38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65" name="Rectangle 119"/>
                <p:cNvSpPr>
                  <a:spLocks noChangeArrowheads="1"/>
                </p:cNvSpPr>
                <p:nvPr/>
              </p:nvSpPr>
              <p:spPr bwMode="auto">
                <a:xfrm>
                  <a:off x="1512" y="3857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7" name="Group 122"/>
              <p:cNvGrpSpPr>
                <a:grpSpLocks/>
              </p:cNvGrpSpPr>
              <p:nvPr/>
            </p:nvGrpSpPr>
            <p:grpSpPr bwMode="auto">
              <a:xfrm>
                <a:off x="2268" y="3857"/>
                <a:ext cx="756" cy="403"/>
                <a:chOff x="2268" y="3857"/>
                <a:chExt cx="756" cy="403"/>
              </a:xfrm>
            </p:grpSpPr>
            <p:sp>
              <p:nvSpPr>
                <p:cNvPr id="4162" name="Rectangle 42"/>
                <p:cNvSpPr>
                  <a:spLocks noChangeArrowheads="1"/>
                </p:cNvSpPr>
                <p:nvPr/>
              </p:nvSpPr>
              <p:spPr bwMode="auto">
                <a:xfrm>
                  <a:off x="2311" y="3857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48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63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68" y="3857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8" name="Group 124"/>
              <p:cNvGrpSpPr>
                <a:grpSpLocks/>
              </p:cNvGrpSpPr>
              <p:nvPr/>
            </p:nvGrpSpPr>
            <p:grpSpPr bwMode="auto">
              <a:xfrm>
                <a:off x="0" y="4260"/>
                <a:ext cx="756" cy="403"/>
                <a:chOff x="0" y="4260"/>
                <a:chExt cx="756" cy="403"/>
              </a:xfrm>
            </p:grpSpPr>
            <p:sp>
              <p:nvSpPr>
                <p:cNvPr id="4160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4260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19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61" name="Rectangle 123"/>
                <p:cNvSpPr>
                  <a:spLocks noChangeArrowheads="1"/>
                </p:cNvSpPr>
                <p:nvPr/>
              </p:nvSpPr>
              <p:spPr bwMode="auto">
                <a:xfrm>
                  <a:off x="0" y="4260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9" name="Group 126"/>
              <p:cNvGrpSpPr>
                <a:grpSpLocks/>
              </p:cNvGrpSpPr>
              <p:nvPr/>
            </p:nvGrpSpPr>
            <p:grpSpPr bwMode="auto">
              <a:xfrm>
                <a:off x="756" y="4260"/>
                <a:ext cx="756" cy="403"/>
                <a:chOff x="756" y="4260"/>
                <a:chExt cx="756" cy="403"/>
              </a:xfrm>
            </p:grpSpPr>
            <p:sp>
              <p:nvSpPr>
                <p:cNvPr id="4158" name="Rectangle 44"/>
                <p:cNvSpPr>
                  <a:spLocks noChangeArrowheads="1"/>
                </p:cNvSpPr>
                <p:nvPr/>
              </p:nvSpPr>
              <p:spPr bwMode="auto">
                <a:xfrm>
                  <a:off x="799" y="4260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29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59" name="Rectangle 125"/>
                <p:cNvSpPr>
                  <a:spLocks noChangeArrowheads="1"/>
                </p:cNvSpPr>
                <p:nvPr/>
              </p:nvSpPr>
              <p:spPr bwMode="auto">
                <a:xfrm>
                  <a:off x="756" y="4260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40" name="Group 128"/>
              <p:cNvGrpSpPr>
                <a:grpSpLocks/>
              </p:cNvGrpSpPr>
              <p:nvPr/>
            </p:nvGrpSpPr>
            <p:grpSpPr bwMode="auto">
              <a:xfrm>
                <a:off x="1512" y="4260"/>
                <a:ext cx="756" cy="403"/>
                <a:chOff x="1512" y="4260"/>
                <a:chExt cx="756" cy="403"/>
              </a:xfrm>
            </p:grpSpPr>
            <p:sp>
              <p:nvSpPr>
                <p:cNvPr id="4156" name="Rectangle 45"/>
                <p:cNvSpPr>
                  <a:spLocks noChangeArrowheads="1"/>
                </p:cNvSpPr>
                <p:nvPr/>
              </p:nvSpPr>
              <p:spPr bwMode="auto">
                <a:xfrm>
                  <a:off x="1555" y="4260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39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57" name="Rectangle 127"/>
                <p:cNvSpPr>
                  <a:spLocks noChangeArrowheads="1"/>
                </p:cNvSpPr>
                <p:nvPr/>
              </p:nvSpPr>
              <p:spPr bwMode="auto">
                <a:xfrm>
                  <a:off x="1512" y="4260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41" name="Group 130"/>
              <p:cNvGrpSpPr>
                <a:grpSpLocks/>
              </p:cNvGrpSpPr>
              <p:nvPr/>
            </p:nvGrpSpPr>
            <p:grpSpPr bwMode="auto">
              <a:xfrm>
                <a:off x="2268" y="4260"/>
                <a:ext cx="756" cy="403"/>
                <a:chOff x="2268" y="4260"/>
                <a:chExt cx="756" cy="403"/>
              </a:xfrm>
            </p:grpSpPr>
            <p:sp>
              <p:nvSpPr>
                <p:cNvPr id="4154" name="Rectangle 46"/>
                <p:cNvSpPr>
                  <a:spLocks noChangeArrowheads="1"/>
                </p:cNvSpPr>
                <p:nvPr/>
              </p:nvSpPr>
              <p:spPr bwMode="auto">
                <a:xfrm>
                  <a:off x="2311" y="4260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49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55" name="Rectangle 129"/>
                <p:cNvSpPr>
                  <a:spLocks noChangeArrowheads="1"/>
                </p:cNvSpPr>
                <p:nvPr/>
              </p:nvSpPr>
              <p:spPr bwMode="auto">
                <a:xfrm>
                  <a:off x="2268" y="4260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42" name="Group 132"/>
              <p:cNvGrpSpPr>
                <a:grpSpLocks/>
              </p:cNvGrpSpPr>
              <p:nvPr/>
            </p:nvGrpSpPr>
            <p:grpSpPr bwMode="auto">
              <a:xfrm>
                <a:off x="0" y="4663"/>
                <a:ext cx="756" cy="403"/>
                <a:chOff x="0" y="4663"/>
                <a:chExt cx="756" cy="403"/>
              </a:xfrm>
            </p:grpSpPr>
            <p:sp>
              <p:nvSpPr>
                <p:cNvPr id="4152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4663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110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53" name="Rectangle 131"/>
                <p:cNvSpPr>
                  <a:spLocks noChangeArrowheads="1"/>
                </p:cNvSpPr>
                <p:nvPr/>
              </p:nvSpPr>
              <p:spPr bwMode="auto">
                <a:xfrm>
                  <a:off x="0" y="4663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43" name="Group 134"/>
              <p:cNvGrpSpPr>
                <a:grpSpLocks/>
              </p:cNvGrpSpPr>
              <p:nvPr/>
            </p:nvGrpSpPr>
            <p:grpSpPr bwMode="auto">
              <a:xfrm>
                <a:off x="756" y="4663"/>
                <a:ext cx="756" cy="403"/>
                <a:chOff x="756" y="4663"/>
                <a:chExt cx="756" cy="403"/>
              </a:xfrm>
            </p:grpSpPr>
            <p:sp>
              <p:nvSpPr>
                <p:cNvPr id="4150" name="Rectangle 48"/>
                <p:cNvSpPr>
                  <a:spLocks noChangeArrowheads="1"/>
                </p:cNvSpPr>
                <p:nvPr/>
              </p:nvSpPr>
              <p:spPr bwMode="auto">
                <a:xfrm>
                  <a:off x="799" y="4663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210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51" name="Rectangle 133"/>
                <p:cNvSpPr>
                  <a:spLocks noChangeArrowheads="1"/>
                </p:cNvSpPr>
                <p:nvPr/>
              </p:nvSpPr>
              <p:spPr bwMode="auto">
                <a:xfrm>
                  <a:off x="756" y="4663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44" name="Group 136"/>
              <p:cNvGrpSpPr>
                <a:grpSpLocks/>
              </p:cNvGrpSpPr>
              <p:nvPr/>
            </p:nvGrpSpPr>
            <p:grpSpPr bwMode="auto">
              <a:xfrm>
                <a:off x="1512" y="4663"/>
                <a:ext cx="756" cy="403"/>
                <a:chOff x="1512" y="4663"/>
                <a:chExt cx="756" cy="403"/>
              </a:xfrm>
            </p:grpSpPr>
            <p:sp>
              <p:nvSpPr>
                <p:cNvPr id="4148" name="Rectangle 49"/>
                <p:cNvSpPr>
                  <a:spLocks noChangeArrowheads="1"/>
                </p:cNvSpPr>
                <p:nvPr/>
              </p:nvSpPr>
              <p:spPr bwMode="auto">
                <a:xfrm>
                  <a:off x="1555" y="4663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310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49" name="Rectangle 135"/>
                <p:cNvSpPr>
                  <a:spLocks noChangeArrowheads="1"/>
                </p:cNvSpPr>
                <p:nvPr/>
              </p:nvSpPr>
              <p:spPr bwMode="auto">
                <a:xfrm>
                  <a:off x="1512" y="4663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45" name="Group 138"/>
              <p:cNvGrpSpPr>
                <a:grpSpLocks/>
              </p:cNvGrpSpPr>
              <p:nvPr/>
            </p:nvGrpSpPr>
            <p:grpSpPr bwMode="auto">
              <a:xfrm>
                <a:off x="2268" y="4663"/>
                <a:ext cx="756" cy="403"/>
                <a:chOff x="2268" y="4663"/>
                <a:chExt cx="756" cy="403"/>
              </a:xfrm>
            </p:grpSpPr>
            <p:sp>
              <p:nvSpPr>
                <p:cNvPr id="4146" name="Rectangle 50"/>
                <p:cNvSpPr>
                  <a:spLocks noChangeArrowheads="1"/>
                </p:cNvSpPr>
                <p:nvPr/>
              </p:nvSpPr>
              <p:spPr bwMode="auto">
                <a:xfrm>
                  <a:off x="2311" y="4663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410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47" name="Rectangle 137"/>
                <p:cNvSpPr>
                  <a:spLocks noChangeArrowheads="1"/>
                </p:cNvSpPr>
                <p:nvPr/>
              </p:nvSpPr>
              <p:spPr bwMode="auto">
                <a:xfrm>
                  <a:off x="2268" y="4663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</p:grpSp>
        <p:sp>
          <p:nvSpPr>
            <p:cNvPr id="4101" name="Rectangle 140"/>
            <p:cNvSpPr>
              <a:spLocks noChangeArrowheads="1"/>
            </p:cNvSpPr>
            <p:nvPr/>
          </p:nvSpPr>
          <p:spPr bwMode="auto">
            <a:xfrm>
              <a:off x="-3" y="630"/>
              <a:ext cx="3030" cy="4439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Notation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91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For Y</a:t>
            </a:r>
            <a:r>
              <a:rPr lang="en-US" altLang="en-US" baseline="-25000" smtClean="0"/>
              <a:t>i,j</a:t>
            </a:r>
            <a:r>
              <a:rPr lang="en-US" altLang="en-US" smtClean="0"/>
              <a:t> we use  </a:t>
            </a:r>
          </a:p>
          <a:p>
            <a:pPr lvl="1" eaLnBrk="1" hangingPunct="1"/>
            <a:r>
              <a:rPr lang="en-US" altLang="en-US" smtClean="0"/>
              <a:t>i to denote the level of the factor</a:t>
            </a:r>
          </a:p>
          <a:p>
            <a:pPr lvl="1" eaLnBrk="1" hangingPunct="1"/>
            <a:r>
              <a:rPr lang="en-US" altLang="en-US" smtClean="0"/>
              <a:t>j to denote the j</a:t>
            </a:r>
            <a:r>
              <a:rPr lang="en-US" altLang="en-US" baseline="30000" smtClean="0"/>
              <a:t>th</a:t>
            </a:r>
            <a:r>
              <a:rPr lang="en-US" altLang="en-US" smtClean="0"/>
              <a:t> observation at factor level i</a:t>
            </a:r>
          </a:p>
          <a:p>
            <a:pPr eaLnBrk="1" hangingPunct="1"/>
            <a:r>
              <a:rPr lang="en-US" altLang="en-US" smtClean="0"/>
              <a:t>i = 1, . . . , a  levels of factor X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j = 1, . . . , n</a:t>
            </a:r>
            <a:r>
              <a:rPr lang="en-US" altLang="en-US" baseline="-25000" smtClean="0"/>
              <a:t>i</a:t>
            </a:r>
            <a:r>
              <a:rPr lang="en-US" altLang="en-US" smtClean="0"/>
              <a:t> observations for level i of factor X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n</a:t>
            </a:r>
            <a:r>
              <a:rPr lang="en-US" altLang="en-US" baseline="-25000" smtClean="0"/>
              <a:t>i </a:t>
            </a:r>
            <a:r>
              <a:rPr lang="en-US" altLang="en-US" smtClean="0"/>
              <a:t>does not need to be the same in each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KNNL Example (p 685)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267200"/>
          </a:xfrm>
        </p:spPr>
        <p:txBody>
          <a:bodyPr/>
          <a:lstStyle/>
          <a:p>
            <a:pPr eaLnBrk="1" hangingPunct="1"/>
            <a:r>
              <a:rPr lang="en-US" altLang="en-US" smtClean="0"/>
              <a:t>Y is the number of cases of cereal sold</a:t>
            </a:r>
          </a:p>
          <a:p>
            <a:pPr eaLnBrk="1" hangingPunct="1"/>
            <a:r>
              <a:rPr lang="en-US" altLang="en-US" smtClean="0"/>
              <a:t>X is the design of the cereal package</a:t>
            </a:r>
          </a:p>
          <a:p>
            <a:pPr lvl="1" eaLnBrk="1" hangingPunct="1"/>
            <a:r>
              <a:rPr lang="en-US" altLang="en-US" smtClean="0"/>
              <a:t>there are 4 levels for X because there are 4 different package designs</a:t>
            </a:r>
          </a:p>
          <a:p>
            <a:pPr eaLnBrk="1" hangingPunct="1"/>
            <a:r>
              <a:rPr lang="en-US" altLang="en-US" smtClean="0"/>
              <a:t>i =1 to 4 levels</a:t>
            </a:r>
          </a:p>
          <a:p>
            <a:pPr eaLnBrk="1" hangingPunct="1"/>
            <a:r>
              <a:rPr lang="en-US" altLang="en-US" smtClean="0"/>
              <a:t>j =1 to n</a:t>
            </a:r>
            <a:r>
              <a:rPr lang="en-US" altLang="en-US" baseline="-25000" smtClean="0"/>
              <a:t>i</a:t>
            </a:r>
            <a:r>
              <a:rPr lang="en-US" altLang="en-US" smtClean="0"/>
              <a:t> stores with design i </a:t>
            </a:r>
            <a:r>
              <a:rPr lang="en-US" altLang="en-US" sz="2800" smtClean="0"/>
              <a:t>(n</a:t>
            </a:r>
            <a:r>
              <a:rPr lang="en-US" altLang="en-US" sz="2800" baseline="-25000" smtClean="0"/>
              <a:t>i</a:t>
            </a:r>
            <a:r>
              <a:rPr lang="en-US" altLang="en-US" sz="2800" smtClean="0"/>
              <a:t>=5,5,4,5)</a:t>
            </a:r>
          </a:p>
          <a:p>
            <a:pPr eaLnBrk="1" hangingPunct="1"/>
            <a:r>
              <a:rPr lang="en-US" altLang="en-US" smtClean="0"/>
              <a:t>Will use n if n</a:t>
            </a:r>
            <a:r>
              <a:rPr lang="en-US" altLang="en-US" baseline="-25000" smtClean="0"/>
              <a:t>i</a:t>
            </a:r>
            <a:r>
              <a:rPr lang="en-US" altLang="en-US" smtClean="0"/>
              <a:t> the same across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The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600200"/>
            <a:ext cx="8763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 assume that the response variable is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Normally distributed with a </a:t>
            </a:r>
          </a:p>
          <a:p>
            <a:pPr marL="1428750" lvl="2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>
                <a:solidFill>
                  <a:srgbClr val="0033CC"/>
                </a:solidFill>
              </a:rPr>
              <a:t>mean that may depend on the level of the factor</a:t>
            </a:r>
          </a:p>
          <a:p>
            <a:pPr marL="1428750" lvl="2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>
                <a:solidFill>
                  <a:srgbClr val="0033CC"/>
                </a:solidFill>
              </a:rPr>
              <a:t>constant variance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All observations assumed </a:t>
            </a:r>
            <a:r>
              <a:rPr lang="en-US" altLang="en-US" dirty="0" smtClean="0"/>
              <a:t>independent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Cell Means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smtClean="0">
                <a:solidFill>
                  <a:srgbClr val="0033CC"/>
                </a:solidFill>
              </a:rPr>
              <a:t>“cell” </a:t>
            </a:r>
            <a:r>
              <a:rPr lang="en-US" altLang="en-US" smtClean="0"/>
              <a:t>refers to a level of the factor</a:t>
            </a:r>
          </a:p>
          <a:p>
            <a:pPr eaLnBrk="1" hangingPunct="1"/>
            <a:r>
              <a:rPr lang="en-US" altLang="en-US" smtClean="0"/>
              <a:t>Y</a:t>
            </a:r>
            <a:r>
              <a:rPr lang="en-US" altLang="en-US" baseline="-25000" smtClean="0"/>
              <a:t>ij</a:t>
            </a:r>
            <a:r>
              <a:rPr lang="en-US" altLang="en-US" smtClean="0"/>
              <a:t> = μ</a:t>
            </a:r>
            <a:r>
              <a:rPr lang="en-US" altLang="en-US" baseline="-25000" smtClean="0"/>
              <a:t>i</a:t>
            </a:r>
            <a:r>
              <a:rPr lang="en-US" altLang="en-US" smtClean="0"/>
              <a:t> + </a:t>
            </a:r>
            <a:r>
              <a:rPr lang="en-US" altLang="en-US" smtClean="0">
                <a:cs typeface="Arial" charset="0"/>
              </a:rPr>
              <a:t>ε</a:t>
            </a:r>
            <a:r>
              <a:rPr lang="en-US" altLang="en-US" baseline="-25000" smtClean="0"/>
              <a:t>ij</a:t>
            </a:r>
          </a:p>
          <a:p>
            <a:pPr lvl="1" eaLnBrk="1" hangingPunct="1"/>
            <a:r>
              <a:rPr lang="en-US" altLang="en-US" smtClean="0"/>
              <a:t>where μ</a:t>
            </a:r>
            <a:r>
              <a:rPr lang="en-US" altLang="en-US" baseline="-25000" smtClean="0"/>
              <a:t>i</a:t>
            </a:r>
            <a:r>
              <a:rPr lang="en-US" altLang="en-US" smtClean="0"/>
              <a:t> is the </a:t>
            </a:r>
            <a:r>
              <a:rPr lang="en-US" altLang="en-US" u="sng" smtClean="0"/>
              <a:t>theoretical mean </a:t>
            </a:r>
            <a:r>
              <a:rPr lang="en-US" altLang="en-US" smtClean="0"/>
              <a:t>or expected value of all observations at level (or cell) i 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smtClean="0">
                <a:cs typeface="Arial" charset="0"/>
              </a:rPr>
              <a:t>ε</a:t>
            </a:r>
            <a:r>
              <a:rPr lang="en-US" altLang="en-US" baseline="-25000" smtClean="0"/>
              <a:t>ij</a:t>
            </a:r>
            <a:r>
              <a:rPr lang="en-US" altLang="en-US" smtClean="0"/>
              <a:t> are iid N(0, </a:t>
            </a:r>
            <a:r>
              <a:rPr lang="en-US" altLang="en-US" smtClean="0">
                <a:latin typeface="Lucida Console" pitchFamily="49" charset="0"/>
              </a:rPr>
              <a:t>σ</a:t>
            </a:r>
            <a:r>
              <a:rPr lang="en-US" altLang="en-US" baseline="30000" smtClean="0"/>
              <a:t>2</a:t>
            </a:r>
            <a:r>
              <a:rPr lang="en-US" altLang="en-US" smtClean="0"/>
              <a:t>) which means</a:t>
            </a:r>
          </a:p>
          <a:p>
            <a:pPr lvl="1" eaLnBrk="1" hangingPunct="1"/>
            <a:r>
              <a:rPr lang="en-US" altLang="en-US" smtClean="0"/>
              <a:t>Y</a:t>
            </a:r>
            <a:r>
              <a:rPr lang="en-US" altLang="en-US" baseline="-25000" smtClean="0"/>
              <a:t>ij</a:t>
            </a:r>
            <a:r>
              <a:rPr lang="en-US" altLang="en-US" smtClean="0"/>
              <a:t> ~N(μ</a:t>
            </a:r>
            <a:r>
              <a:rPr lang="en-US" altLang="en-US" baseline="-25000" smtClean="0"/>
              <a:t>i</a:t>
            </a:r>
            <a:r>
              <a:rPr lang="en-US" altLang="en-US" smtClean="0"/>
              <a:t>, </a:t>
            </a:r>
            <a:r>
              <a:rPr lang="en-US" altLang="en-US" smtClean="0">
                <a:latin typeface="Lucida Console" pitchFamily="49" charset="0"/>
              </a:rPr>
              <a:t>σ</a:t>
            </a:r>
            <a:r>
              <a:rPr lang="en-US" altLang="en-US" baseline="30000" smtClean="0"/>
              <a:t>2</a:t>
            </a:r>
            <a:r>
              <a:rPr lang="en-US" altLang="en-US" smtClean="0"/>
              <a:t>) and independent</a:t>
            </a:r>
          </a:p>
          <a:p>
            <a:pPr lvl="1" eaLnBrk="1" hangingPunct="1"/>
            <a:r>
              <a:rPr lang="en-US" altLang="en-US" smtClean="0"/>
              <a:t>This is called the </a:t>
            </a:r>
            <a:r>
              <a:rPr lang="en-US" altLang="en-US" u="sng" smtClean="0"/>
              <a:t>cell means</a:t>
            </a:r>
            <a:r>
              <a:rPr lang="en-US" altLang="en-US" smtClean="0"/>
              <a:t>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parameters of the model are</a:t>
            </a:r>
          </a:p>
          <a:p>
            <a:pPr lvl="1" eaLnBrk="1" hangingPunct="1"/>
            <a:r>
              <a:rPr lang="en-US" altLang="en-US" smtClean="0"/>
              <a:t> μ</a:t>
            </a:r>
            <a:r>
              <a:rPr lang="en-US" altLang="en-US" baseline="-25000" smtClean="0"/>
              <a:t>1</a:t>
            </a:r>
            <a:r>
              <a:rPr lang="en-US" altLang="en-US" smtClean="0"/>
              <a:t>, μ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 , μ</a:t>
            </a:r>
            <a:r>
              <a:rPr lang="en-US" altLang="en-US" baseline="-25000" smtClean="0"/>
              <a:t>a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>
                <a:latin typeface="Lucida Console" pitchFamily="49" charset="0"/>
              </a:rPr>
              <a:t>σ</a:t>
            </a:r>
            <a:r>
              <a:rPr lang="en-US" altLang="en-US" baseline="30000" smtClean="0"/>
              <a:t>2</a:t>
            </a:r>
          </a:p>
          <a:p>
            <a:pPr eaLnBrk="1" hangingPunct="1"/>
            <a:r>
              <a:rPr lang="en-US" altLang="en-US" smtClean="0"/>
              <a:t>Question (Version 1) – Does our explanatory variable help explain Y? </a:t>
            </a:r>
          </a:p>
          <a:p>
            <a:pPr eaLnBrk="1" hangingPunct="1"/>
            <a:r>
              <a:rPr lang="en-US" altLang="en-US" smtClean="0"/>
              <a:t>Question (Version 2) – Do the μ</a:t>
            </a:r>
            <a:r>
              <a:rPr lang="en-US" altLang="en-US" baseline="-25000" smtClean="0"/>
              <a:t>i </a:t>
            </a:r>
            <a:r>
              <a:rPr lang="en-US" altLang="en-US" smtClean="0"/>
              <a:t>vary?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H</a:t>
            </a:r>
            <a:r>
              <a:rPr lang="en-US" altLang="en-US" baseline="-25000" smtClean="0"/>
              <a:t>0</a:t>
            </a:r>
            <a:r>
              <a:rPr lang="en-US" altLang="en-US" smtClean="0"/>
              <a:t>: μ</a:t>
            </a:r>
            <a:r>
              <a:rPr lang="en-US" altLang="en-US" baseline="-25000" smtClean="0"/>
              <a:t>1</a:t>
            </a:r>
            <a:r>
              <a:rPr lang="en-US" altLang="en-US" smtClean="0"/>
              <a:t>= μ</a:t>
            </a:r>
            <a:r>
              <a:rPr lang="en-US" altLang="en-US" baseline="-25000" smtClean="0"/>
              <a:t>2</a:t>
            </a:r>
            <a:r>
              <a:rPr lang="en-US" altLang="en-US" smtClean="0"/>
              <a:t>= … = μ</a:t>
            </a:r>
            <a:r>
              <a:rPr lang="en-US" altLang="en-US" baseline="-25000" smtClean="0"/>
              <a:t>a</a:t>
            </a:r>
            <a:r>
              <a:rPr lang="en-US" altLang="en-US" smtClean="0"/>
              <a:t> = </a:t>
            </a:r>
            <a:r>
              <a:rPr lang="en-US" altLang="en-US" smtClean="0">
                <a:cs typeface="Arial" charset="0"/>
              </a:rPr>
              <a:t>μ (a constant)</a:t>
            </a: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 H</a:t>
            </a:r>
            <a:r>
              <a:rPr lang="en-US" altLang="en-US" baseline="-25000" smtClean="0"/>
              <a:t>a</a:t>
            </a:r>
            <a:r>
              <a:rPr lang="en-US" altLang="en-US" smtClean="0"/>
              <a:t>: not all μ’s are the same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Estimates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Estimate μ</a:t>
            </a:r>
            <a:r>
              <a:rPr lang="en-US" altLang="en-US" baseline="-25000" smtClean="0"/>
              <a:t>i</a:t>
            </a:r>
            <a:r>
              <a:rPr lang="en-US" altLang="en-US" smtClean="0"/>
              <a:t> by the mean of the observations at level i,           </a:t>
            </a:r>
            <a:r>
              <a:rPr lang="en-US" altLang="en-US" sz="2400" smtClean="0"/>
              <a:t>(sample mean)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>
                <a:cs typeface="Arial" charset="0"/>
              </a:rPr>
              <a:t>û</a:t>
            </a:r>
            <a:r>
              <a:rPr lang="en-US" altLang="en-US" baseline="-25000" smtClean="0">
                <a:cs typeface="Arial" charset="0"/>
              </a:rPr>
              <a:t>i</a:t>
            </a:r>
            <a:r>
              <a:rPr lang="en-US" altLang="en-US" smtClean="0"/>
              <a:t> =        = ΣY</a:t>
            </a:r>
            <a:r>
              <a:rPr lang="en-US" altLang="en-US" baseline="-25000" smtClean="0"/>
              <a:t>i,j</a:t>
            </a:r>
            <a:r>
              <a:rPr lang="en-US" altLang="en-US" smtClean="0"/>
              <a:t>/n</a:t>
            </a:r>
            <a:r>
              <a:rPr lang="en-US" altLang="en-US" baseline="-25000" smtClean="0"/>
              <a:t>i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 each level i, also get an estimate of the variance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    = Σ( Y</a:t>
            </a:r>
            <a:r>
              <a:rPr lang="en-US" altLang="en-US" baseline="-25000" smtClean="0"/>
              <a:t>ij  </a:t>
            </a:r>
            <a:r>
              <a:rPr lang="en-US" altLang="en-US" smtClean="0"/>
              <a:t>-         )</a:t>
            </a:r>
            <a:r>
              <a:rPr lang="en-US" altLang="en-US" baseline="30000" smtClean="0"/>
              <a:t>2</a:t>
            </a:r>
            <a:r>
              <a:rPr lang="en-US" altLang="en-US" smtClean="0"/>
              <a:t>/(n</a:t>
            </a:r>
            <a:r>
              <a:rPr lang="en-US" altLang="en-US" baseline="-25000" smtClean="0"/>
              <a:t>i</a:t>
            </a:r>
            <a:r>
              <a:rPr lang="en-US" altLang="en-US" smtClean="0"/>
              <a:t>-1)             </a:t>
            </a:r>
            <a:r>
              <a:rPr lang="en-US" altLang="en-US" sz="2400" smtClean="0"/>
              <a:t>(sample variance)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combine these      to get an overall estimate of </a:t>
            </a:r>
            <a:r>
              <a:rPr lang="en-US" altLang="en-US" smtClean="0">
                <a:latin typeface="Lucida Console" pitchFamily="49" charset="0"/>
              </a:rPr>
              <a:t>σ</a:t>
            </a:r>
            <a:r>
              <a:rPr lang="en-US" altLang="en-US" baseline="30000" smtClean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Same approach as pooled t-test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362200" y="2057400"/>
          <a:ext cx="590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137160" imgH="160020" progId="Equation.3">
                  <p:embed/>
                </p:oleObj>
              </mc:Choice>
              <mc:Fallback>
                <p:oleObj name="Equation" r:id="rId3" imgW="137160" imgH="1600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57400"/>
                        <a:ext cx="5905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7"/>
          <p:cNvGraphicFramePr>
            <a:graphicFrameLocks noChangeAspect="1"/>
          </p:cNvGraphicFramePr>
          <p:nvPr/>
        </p:nvGraphicFramePr>
        <p:xfrm>
          <a:off x="1676400" y="2667000"/>
          <a:ext cx="590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137160" imgH="160020" progId="Equation.3">
                  <p:embed/>
                </p:oleObj>
              </mc:Choice>
              <mc:Fallback>
                <p:oleObj name="Equation" r:id="rId5" imgW="137160" imgH="1600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590550" cy="666750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8"/>
          <p:cNvGraphicFramePr>
            <a:graphicFrameLocks noChangeAspect="1"/>
          </p:cNvGraphicFramePr>
          <p:nvPr/>
        </p:nvGraphicFramePr>
        <p:xfrm>
          <a:off x="2895600" y="4267200"/>
          <a:ext cx="5889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7" imgW="137160" imgH="160020" progId="Equation.3">
                  <p:embed/>
                </p:oleObj>
              </mc:Choice>
              <mc:Fallback>
                <p:oleObj name="Equation" r:id="rId7" imgW="137160" imgH="1600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67200"/>
                        <a:ext cx="588963" cy="666750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9"/>
          <p:cNvGraphicFramePr>
            <a:graphicFrameLocks noChangeAspect="1"/>
          </p:cNvGraphicFramePr>
          <p:nvPr/>
        </p:nvGraphicFramePr>
        <p:xfrm>
          <a:off x="1066800" y="4191000"/>
          <a:ext cx="536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9" imgW="91368" imgH="160020" progId="Equation.3">
                  <p:embed/>
                </p:oleObj>
              </mc:Choice>
              <mc:Fallback>
                <p:oleObj name="Equation" r:id="rId9" imgW="91368" imgH="1600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536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"/>
          <p:cNvGraphicFramePr>
            <a:graphicFrameLocks noChangeAspect="1"/>
          </p:cNvGraphicFramePr>
          <p:nvPr/>
        </p:nvGraphicFramePr>
        <p:xfrm>
          <a:off x="4191000" y="4724400"/>
          <a:ext cx="536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11" imgW="83808" imgH="152472" progId="Equation.3">
                  <p:embed/>
                </p:oleObj>
              </mc:Choice>
              <mc:Fallback>
                <p:oleObj name="Equation" r:id="rId11" imgW="83808" imgH="15247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24400"/>
                        <a:ext cx="536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883</Words>
  <Application>Microsoft Office PowerPoint</Application>
  <PresentationFormat>On-screen Show (4:3)</PresentationFormat>
  <Paragraphs>155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 Unicode MS</vt:lpstr>
      <vt:lpstr>宋体</vt:lpstr>
      <vt:lpstr>Arial</vt:lpstr>
      <vt:lpstr>Calibri</vt:lpstr>
      <vt:lpstr>Lucida Console</vt:lpstr>
      <vt:lpstr>Symbol</vt:lpstr>
      <vt:lpstr>Times New Roman</vt:lpstr>
      <vt:lpstr>Office Theme</vt:lpstr>
      <vt:lpstr>Equation</vt:lpstr>
      <vt:lpstr>ONE WAY ANOVA MODEL</vt:lpstr>
      <vt:lpstr>Data for One-Way ANOVA</vt:lpstr>
      <vt:lpstr>PowerPoint Presentation</vt:lpstr>
      <vt:lpstr>Notation</vt:lpstr>
      <vt:lpstr>KNNL Example (p 685)</vt:lpstr>
      <vt:lpstr>The Model</vt:lpstr>
      <vt:lpstr>Cell Means Model</vt:lpstr>
      <vt:lpstr>Parameters</vt:lpstr>
      <vt:lpstr>Estimates</vt:lpstr>
      <vt:lpstr>Notation</vt:lpstr>
      <vt:lpstr>PowerPoint Presentation</vt:lpstr>
      <vt:lpstr>Expected Mean Squares</vt:lpstr>
      <vt:lpstr>Factor Effects Model</vt:lpstr>
      <vt:lpstr>Parameters</vt:lpstr>
      <vt:lpstr>An example</vt:lpstr>
      <vt:lpstr>Problem with factor effects?</vt:lpstr>
      <vt:lpstr>Factor effects solution</vt:lpstr>
      <vt:lpstr>Consequences</vt:lpstr>
      <vt:lpstr>Hypotheses</vt:lpstr>
      <vt:lpstr>Estimates of parameters</vt:lpstr>
      <vt:lpstr>Expected Mean Squares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savapa01</dc:creator>
  <cp:lastModifiedBy>Paul Rajamanickam Savariappan</cp:lastModifiedBy>
  <cp:revision>12</cp:revision>
  <dcterms:created xsi:type="dcterms:W3CDTF">2014-02-18T22:08:45Z</dcterms:created>
  <dcterms:modified xsi:type="dcterms:W3CDTF">2018-09-27T20:49:03Z</dcterms:modified>
</cp:coreProperties>
</file>