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40"/>
  </p:notesMasterIdLst>
  <p:sldIdLst>
    <p:sldId id="258" r:id="rId3"/>
    <p:sldId id="293" r:id="rId4"/>
    <p:sldId id="294" r:id="rId5"/>
    <p:sldId id="295" r:id="rId6"/>
    <p:sldId id="296" r:id="rId7"/>
    <p:sldId id="297" r:id="rId8"/>
    <p:sldId id="298" r:id="rId9"/>
    <p:sldId id="299" r:id="rId10"/>
    <p:sldId id="300" r:id="rId11"/>
    <p:sldId id="301" r:id="rId12"/>
    <p:sldId id="302" r:id="rId13"/>
    <p:sldId id="304" r:id="rId14"/>
    <p:sldId id="260" r:id="rId15"/>
    <p:sldId id="261" r:id="rId16"/>
    <p:sldId id="262" r:id="rId17"/>
    <p:sldId id="263" r:id="rId18"/>
    <p:sldId id="264" r:id="rId19"/>
    <p:sldId id="265" r:id="rId20"/>
    <p:sldId id="266" r:id="rId21"/>
    <p:sldId id="267" r:id="rId22"/>
    <p:sldId id="268" r:id="rId23"/>
    <p:sldId id="274" r:id="rId24"/>
    <p:sldId id="275" r:id="rId25"/>
    <p:sldId id="277" r:id="rId26"/>
    <p:sldId id="278" r:id="rId27"/>
    <p:sldId id="291"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70D10F2F-2C34-43BF-8F80-77CC757CC8EB}" type="datetimeFigureOut">
              <a:rPr lang="en-US"/>
              <a:pPr>
                <a:defRPr/>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833E049D-FD91-478D-A632-24605C3ED996}" type="slidenum">
              <a:rPr lang="en-US"/>
              <a:pPr>
                <a:defRPr/>
              </a:pPr>
              <a:t>‹#›</a:t>
            </a:fld>
            <a:endParaRPr lang="en-US"/>
          </a:p>
        </p:txBody>
      </p:sp>
    </p:spTree>
    <p:extLst>
      <p:ext uri="{BB962C8B-B14F-4D97-AF65-F5344CB8AC3E}">
        <p14:creationId xmlns:p14="http://schemas.microsoft.com/office/powerpoint/2010/main" val="4073204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3C0F700-0F72-4799-AD9A-4BC34ECE3EAC}" type="slidenum">
              <a:rPr lang="en-US" altLang="en-US"/>
              <a:pPr eaLnBrk="1" hangingPunct="1"/>
              <a:t>2</a:t>
            </a:fld>
            <a:endParaRPr lang="en-US" alt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Rejection of the ANOVA null hypothesis tells you that not all of the treatment means are equal, but it does not tell you which treatment means are different.  For an independent variable with three treatment conditions, any of the situations on the right would satisfy the alternative hypothesis.  The question the researcher is usually interested in asking at this point is “which of these cases is it that caused me to reject the null hypothesis?”  To answer this question, one must compare pairs of means to see which means are significantly different.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DFB271B-3562-4683-87D4-510B3064F801}" type="slidenum">
              <a:rPr lang="en-US" altLang="en-US"/>
              <a:pPr eaLnBrk="1" hangingPunct="1"/>
              <a:t>11</a:t>
            </a:fld>
            <a:endParaRPr lang="en-US" alt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FC1523D-B5EF-4E00-BC5C-25CD2D0CF8A4}" type="slidenum">
              <a:rPr lang="en-US" altLang="en-US"/>
              <a:pPr eaLnBrk="1" hangingPunct="1"/>
              <a:t>3</a:t>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For an experiment with three levels of the independent variable, like this one, we can compare level A with level B,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03D2634-5BCF-4C2E-B183-F6B2E2B6D478}" type="slidenum">
              <a:rPr lang="en-US" altLang="en-US"/>
              <a:pPr eaLnBrk="1" hangingPunct="1"/>
              <a:t>4</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level A with level 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8B1D103-C727-4EB6-A9D6-7FA86B98C41E}" type="slidenum">
              <a:rPr lang="en-US" altLang="en-US"/>
              <a:pPr eaLnBrk="1" hangingPunct="1"/>
              <a:t>5</a:t>
            </a:fld>
            <a:endParaRPr lang="en-US" alt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and level B with level 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94CD29A-72C5-4CE8-976B-0B9F5C73282C}" type="slidenum">
              <a:rPr lang="en-US" altLang="en-US"/>
              <a:pPr eaLnBrk="1" hangingPunct="1"/>
              <a:t>6</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BF4D046-4D07-4C0F-8554-C89CE0968C5D}" type="slidenum">
              <a:rPr lang="en-US" altLang="en-US"/>
              <a:pPr eaLnBrk="1" hangingPunct="1"/>
              <a:t>7</a:t>
            </a:fld>
            <a:endParaRPr lang="en-US" alt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6CCC82C-BE85-4311-8F37-3F5F49BE3325}" type="slidenum">
              <a:rPr lang="en-US" altLang="en-US"/>
              <a:pPr eaLnBrk="1" hangingPunct="1"/>
              <a:t>8</a:t>
            </a:fld>
            <a:endParaRPr lang="en-US" alt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Suppose you are doing two pairwise comparisons and that the null hypothesis is true in both cases.  The two possible outcomes for the first comparison are that you could either accept or reject the null hypothesis.  Since alpha is 0.05, we will accept the null hypothesis with a probability of 0.95 and we will reject it with a probability of 0.05.  </a:t>
            </a:r>
          </a:p>
          <a:p>
            <a:pPr>
              <a:spcBef>
                <a:spcPct val="0"/>
              </a:spcBef>
            </a:pPr>
            <a:endParaRPr lang="en-US" altLang="en-US" smtClean="0"/>
          </a:p>
          <a:p>
            <a:pPr>
              <a:spcBef>
                <a:spcPct val="0"/>
              </a:spcBef>
            </a:pPr>
            <a:r>
              <a:rPr lang="en-US" altLang="en-US" smtClean="0"/>
              <a:t>For the second comparison, if the null hypothesis is true again, then we have the same probabilities of accepting and rejecting the null hypothesis we will accept the null hypothesis 95% of the time and reject it the remaining 5% of the time.</a:t>
            </a:r>
          </a:p>
          <a:p>
            <a:pPr>
              <a:spcBef>
                <a:spcPct val="0"/>
              </a:spcBef>
            </a:pPr>
            <a:endParaRPr lang="en-US" altLang="en-US" smtClean="0"/>
          </a:p>
          <a:p>
            <a:pPr>
              <a:spcBef>
                <a:spcPct val="0"/>
              </a:spcBef>
            </a:pPr>
            <a:r>
              <a:rPr lang="en-US" altLang="en-US" smtClean="0"/>
              <a:t>We can calculate the probability of each of the final outcomes by multiplying the probabilities of the individual outcomes along each branch.  Notice that the only outcome where we correctly accepted a true null hypothesis every time is the first one on the top right.  All other outcomes involved at least one false rejection of a true null hypothesis.  The probability of making two correct acceptances is 0.9025 and the probability of making at least one type one error is the sum of the remaining probabilities, mainly 0.12.  Since the sum of the probabilities for all of the events must be one, we can obtain the probability of making at least one type one error simply by subtracting the probability of not making any type one errors from one.</a:t>
            </a:r>
          </a:p>
          <a:p>
            <a:pPr>
              <a:spcBef>
                <a:spcPct val="0"/>
              </a:spcBef>
            </a:pPr>
            <a:endParaRPr lang="en-US" altLang="en-US" smtClean="0"/>
          </a:p>
          <a:p>
            <a:pPr>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DC0A64BC-983B-4D0F-B2D8-5F06C8E29157}" type="slidenum">
              <a:rPr lang="en-US" altLang="en-US"/>
              <a:pPr eaLnBrk="1" hangingPunct="1"/>
              <a:t>9</a:t>
            </a:fld>
            <a:endParaRPr lang="en-US" alt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C5A9DF7-B721-4408-8EAD-571FDA873AA3}" type="slidenum">
              <a:rPr lang="en-US" altLang="en-US"/>
              <a:pPr eaLnBrk="1" hangingPunct="1"/>
              <a:t>10</a:t>
            </a:fld>
            <a:endParaRPr lang="en-US" alt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589493E-1BD3-4A68-907F-1A545F9D17E0}" type="datetimeFigureOut">
              <a:rPr lang="en-US"/>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A77E74-C694-41B2-9EF9-C523E54EC4E6}" type="slidenum">
              <a:rPr lang="en-US"/>
              <a:pPr>
                <a:defRPr/>
              </a:pPr>
              <a:t>‹#›</a:t>
            </a:fld>
            <a:endParaRPr lang="en-US"/>
          </a:p>
        </p:txBody>
      </p:sp>
    </p:spTree>
    <p:extLst>
      <p:ext uri="{BB962C8B-B14F-4D97-AF65-F5344CB8AC3E}">
        <p14:creationId xmlns:p14="http://schemas.microsoft.com/office/powerpoint/2010/main" val="195756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0A1A8E-CDB2-49FA-A6E6-50BF1D275EA8}" type="datetimeFigureOut">
              <a:rPr lang="en-US"/>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861236-0A6A-4DD2-9934-8B4E52FACE5A}" type="slidenum">
              <a:rPr lang="en-US"/>
              <a:pPr>
                <a:defRPr/>
              </a:pPr>
              <a:t>‹#›</a:t>
            </a:fld>
            <a:endParaRPr lang="en-US"/>
          </a:p>
        </p:txBody>
      </p:sp>
    </p:spTree>
    <p:extLst>
      <p:ext uri="{BB962C8B-B14F-4D97-AF65-F5344CB8AC3E}">
        <p14:creationId xmlns:p14="http://schemas.microsoft.com/office/powerpoint/2010/main" val="110626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29F2B4F-CDA7-419A-BB49-FE4FC1BBFB87}" type="datetimeFigureOut">
              <a:rPr lang="en-US"/>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FF8D69-DBE7-4472-9A67-09E4355C8239}" type="slidenum">
              <a:rPr lang="en-US"/>
              <a:pPr>
                <a:defRPr/>
              </a:pPr>
              <a:t>‹#›</a:t>
            </a:fld>
            <a:endParaRPr lang="en-US"/>
          </a:p>
        </p:txBody>
      </p:sp>
    </p:spTree>
    <p:extLst>
      <p:ext uri="{BB962C8B-B14F-4D97-AF65-F5344CB8AC3E}">
        <p14:creationId xmlns:p14="http://schemas.microsoft.com/office/powerpoint/2010/main" val="334514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3" y="19812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6163" y="41148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ftr" sz="quarter" idx="11"/>
          </p:nvPr>
        </p:nvSpPr>
        <p:spPr/>
        <p:txBody>
          <a:bodyPr/>
          <a:lstStyle>
            <a:lvl1pPr>
              <a:defRPr/>
            </a:lvl1pPr>
          </a:lstStyle>
          <a:p>
            <a:pPr>
              <a:defRPr/>
            </a:pPr>
            <a:endParaRPr lang="en-US"/>
          </a:p>
        </p:txBody>
      </p:sp>
      <p:sp>
        <p:nvSpPr>
          <p:cNvPr id="8" name="Rectangle 7"/>
          <p:cNvSpPr>
            <a:spLocks noGrp="1" noChangeArrowheads="1"/>
          </p:cNvSpPr>
          <p:nvPr>
            <p:ph type="sldNum" sz="quarter" idx="12"/>
          </p:nvPr>
        </p:nvSpPr>
        <p:spPr/>
        <p:txBody>
          <a:bodyPr/>
          <a:lstStyle>
            <a:lvl1pPr>
              <a:defRPr/>
            </a:lvl1pPr>
          </a:lstStyle>
          <a:p>
            <a:pPr>
              <a:defRPr/>
            </a:pPr>
            <a:fld id="{4118CA2B-91DD-453A-A8F0-E55865CFC32A}" type="slidenum">
              <a:rPr lang="en-US" altLang="en-US"/>
              <a:pPr>
                <a:defRPr/>
              </a:pPr>
              <a:t>‹#›</a:t>
            </a:fld>
            <a:endParaRPr lang="en-US" altLang="en-US"/>
          </a:p>
        </p:txBody>
      </p:sp>
    </p:spTree>
    <p:extLst>
      <p:ext uri="{BB962C8B-B14F-4D97-AF65-F5344CB8AC3E}">
        <p14:creationId xmlns:p14="http://schemas.microsoft.com/office/powerpoint/2010/main" val="170719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8722954-EAEF-465C-ADDF-5D45E041BA11}" type="slidenum">
              <a:rPr lang="en-US" altLang="en-US"/>
              <a:pPr>
                <a:defRPr/>
              </a:pPr>
              <a:t>‹#›</a:t>
            </a:fld>
            <a:endParaRPr lang="en-US" altLang="en-US"/>
          </a:p>
        </p:txBody>
      </p:sp>
    </p:spTree>
    <p:extLst>
      <p:ext uri="{BB962C8B-B14F-4D97-AF65-F5344CB8AC3E}">
        <p14:creationId xmlns:p14="http://schemas.microsoft.com/office/powerpoint/2010/main" val="83229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0" y="6400800"/>
            <a:ext cx="2895600" cy="323850"/>
          </a:xfrm>
        </p:spPr>
        <p:txBody>
          <a:bodyPr/>
          <a:lstStyle>
            <a:lvl1pPr>
              <a:defRPr/>
            </a:lvl1pPr>
          </a:lstStyle>
          <a:p>
            <a:pPr>
              <a:defRPr/>
            </a:pPr>
            <a:r>
              <a:rPr lang="en-US" altLang="en-US"/>
              <a:t>PSYC 6130, PROF. J. ELDER</a:t>
            </a:r>
          </a:p>
        </p:txBody>
      </p:sp>
      <p:sp>
        <p:nvSpPr>
          <p:cNvPr id="8" name="Slide Number Placeholder 7"/>
          <p:cNvSpPr>
            <a:spLocks noGrp="1"/>
          </p:cNvSpPr>
          <p:nvPr>
            <p:ph type="sldNum" sz="quarter" idx="11"/>
          </p:nvPr>
        </p:nvSpPr>
        <p:spPr>
          <a:xfrm>
            <a:off x="4419600" y="6381750"/>
            <a:ext cx="457200" cy="400050"/>
          </a:xfrm>
        </p:spPr>
        <p:txBody>
          <a:bodyPr/>
          <a:lstStyle>
            <a:lvl1pPr>
              <a:defRPr/>
            </a:lvl1pPr>
          </a:lstStyle>
          <a:p>
            <a:pPr>
              <a:defRPr/>
            </a:pPr>
            <a:fld id="{62B2A555-51E2-4273-A01E-C1F550654D41}" type="slidenum">
              <a:rPr lang="en-US" altLang="en-US"/>
              <a:pPr>
                <a:defRPr/>
              </a:pPr>
              <a:t>‹#›</a:t>
            </a:fld>
            <a:endParaRPr lang="en-US" altLang="en-US"/>
          </a:p>
        </p:txBody>
      </p:sp>
    </p:spTree>
    <p:extLst>
      <p:ext uri="{BB962C8B-B14F-4D97-AF65-F5344CB8AC3E}">
        <p14:creationId xmlns:p14="http://schemas.microsoft.com/office/powerpoint/2010/main" val="3561714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rtlCol="0">
            <a:normAutofit/>
          </a:bodyPr>
          <a:lstStyle/>
          <a:p>
            <a:pPr lvl="0"/>
            <a:endParaRPr lang="en-US" noProof="0" smtClean="0"/>
          </a:p>
        </p:txBody>
      </p:sp>
      <p:sp>
        <p:nvSpPr>
          <p:cNvPr id="4" name="Footer Placeholder 3"/>
          <p:cNvSpPr>
            <a:spLocks noGrp="1"/>
          </p:cNvSpPr>
          <p:nvPr>
            <p:ph type="ftr" sz="quarter" idx="10"/>
          </p:nvPr>
        </p:nvSpPr>
        <p:spPr>
          <a:xfrm>
            <a:off x="0" y="6400800"/>
            <a:ext cx="2895600" cy="323850"/>
          </a:xfrm>
        </p:spPr>
        <p:txBody>
          <a:bodyPr/>
          <a:lstStyle>
            <a:lvl1pPr>
              <a:defRPr/>
            </a:lvl1pPr>
          </a:lstStyle>
          <a:p>
            <a:pPr>
              <a:defRPr/>
            </a:pPr>
            <a:r>
              <a:rPr lang="en-US" altLang="en-US"/>
              <a:t>PSYC 6130, PROF. J. ELDER</a:t>
            </a:r>
          </a:p>
        </p:txBody>
      </p:sp>
      <p:sp>
        <p:nvSpPr>
          <p:cNvPr id="5" name="Slide Number Placeholder 4"/>
          <p:cNvSpPr>
            <a:spLocks noGrp="1"/>
          </p:cNvSpPr>
          <p:nvPr>
            <p:ph type="sldNum" sz="quarter" idx="11"/>
          </p:nvPr>
        </p:nvSpPr>
        <p:spPr>
          <a:xfrm>
            <a:off x="4419600" y="6381750"/>
            <a:ext cx="457200" cy="400050"/>
          </a:xfrm>
        </p:spPr>
        <p:txBody>
          <a:bodyPr/>
          <a:lstStyle>
            <a:lvl1pPr>
              <a:defRPr/>
            </a:lvl1pPr>
          </a:lstStyle>
          <a:p>
            <a:pPr>
              <a:defRPr/>
            </a:pPr>
            <a:fld id="{1C3EAEA5-1EE1-41E1-9A5A-516FCB4B5525}" type="slidenum">
              <a:rPr lang="en-US" altLang="en-US"/>
              <a:pPr>
                <a:defRPr/>
              </a:pPr>
              <a:t>‹#›</a:t>
            </a:fld>
            <a:endParaRPr lang="en-US" altLang="en-US"/>
          </a:p>
        </p:txBody>
      </p:sp>
    </p:spTree>
    <p:extLst>
      <p:ext uri="{BB962C8B-B14F-4D97-AF65-F5344CB8AC3E}">
        <p14:creationId xmlns:p14="http://schemas.microsoft.com/office/powerpoint/2010/main" val="412587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C175A6AD-2859-41A1-AD81-4EFF925CFACF}" type="slidenum">
              <a:rPr lang="en-US" altLang="en-US"/>
              <a:pPr>
                <a:defRPr/>
              </a:pPr>
              <a:t>‹#›</a:t>
            </a:fld>
            <a:endParaRPr lang="en-US" altLang="en-US"/>
          </a:p>
        </p:txBody>
      </p:sp>
    </p:spTree>
    <p:extLst>
      <p:ext uri="{BB962C8B-B14F-4D97-AF65-F5344CB8AC3E}">
        <p14:creationId xmlns:p14="http://schemas.microsoft.com/office/powerpoint/2010/main" val="237162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39BA8729-2E80-4FE8-BFE7-EF4E0F3A74E3}" type="slidenum">
              <a:rPr lang="en-US" altLang="en-US"/>
              <a:pPr>
                <a:defRPr/>
              </a:pPr>
              <a:t>‹#›</a:t>
            </a:fld>
            <a:endParaRPr lang="en-US" altLang="en-US"/>
          </a:p>
        </p:txBody>
      </p:sp>
    </p:spTree>
    <p:extLst>
      <p:ext uri="{BB962C8B-B14F-4D97-AF65-F5344CB8AC3E}">
        <p14:creationId xmlns:p14="http://schemas.microsoft.com/office/powerpoint/2010/main" val="4008866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C77C4E08-9695-49DE-915C-EC6692B76D4B}" type="slidenum">
              <a:rPr lang="en-US" altLang="en-US"/>
              <a:pPr>
                <a:defRPr/>
              </a:pPr>
              <a:t>‹#›</a:t>
            </a:fld>
            <a:endParaRPr lang="en-US" altLang="en-US"/>
          </a:p>
        </p:txBody>
      </p:sp>
    </p:spTree>
    <p:extLst>
      <p:ext uri="{BB962C8B-B14F-4D97-AF65-F5344CB8AC3E}">
        <p14:creationId xmlns:p14="http://schemas.microsoft.com/office/powerpoint/2010/main" val="3972055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FDEE182E-1748-4720-AF5A-E6E990D39039}" type="slidenum">
              <a:rPr lang="en-US" altLang="en-US"/>
              <a:pPr>
                <a:defRPr/>
              </a:pPr>
              <a:t>‹#›</a:t>
            </a:fld>
            <a:endParaRPr lang="en-US" altLang="en-US"/>
          </a:p>
        </p:txBody>
      </p:sp>
    </p:spTree>
    <p:extLst>
      <p:ext uri="{BB962C8B-B14F-4D97-AF65-F5344CB8AC3E}">
        <p14:creationId xmlns:p14="http://schemas.microsoft.com/office/powerpoint/2010/main" val="299411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127942-D914-4886-BF43-11F840574FEE}" type="datetimeFigureOut">
              <a:rPr lang="en-US"/>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B71A0B-2CDF-4412-BCA0-19395D1C495F}" type="slidenum">
              <a:rPr lang="en-US"/>
              <a:pPr>
                <a:defRPr/>
              </a:pPr>
              <a:t>‹#›</a:t>
            </a:fld>
            <a:endParaRPr lang="en-US"/>
          </a:p>
        </p:txBody>
      </p:sp>
    </p:spTree>
    <p:extLst>
      <p:ext uri="{BB962C8B-B14F-4D97-AF65-F5344CB8AC3E}">
        <p14:creationId xmlns:p14="http://schemas.microsoft.com/office/powerpoint/2010/main" val="2574431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8" name="Footer Placeholder 7"/>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latin typeface="Calibri" pitchFamily="34" charset="0"/>
              </a:defRPr>
            </a:lvl1pPr>
          </a:lstStyle>
          <a:p>
            <a:pPr>
              <a:defRPr/>
            </a:pPr>
            <a:fld id="{23A1F4FA-493E-42CA-A1DB-B494A8537A4C}" type="slidenum">
              <a:rPr lang="en-US" altLang="en-US"/>
              <a:pPr>
                <a:defRPr/>
              </a:pPr>
              <a:t>‹#›</a:t>
            </a:fld>
            <a:endParaRPr lang="en-US" altLang="en-US"/>
          </a:p>
        </p:txBody>
      </p:sp>
    </p:spTree>
    <p:extLst>
      <p:ext uri="{BB962C8B-B14F-4D97-AF65-F5344CB8AC3E}">
        <p14:creationId xmlns:p14="http://schemas.microsoft.com/office/powerpoint/2010/main" val="295329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atin typeface="Calibri" pitchFamily="34" charset="0"/>
              </a:defRPr>
            </a:lvl1pPr>
          </a:lstStyle>
          <a:p>
            <a:pPr>
              <a:defRPr/>
            </a:pPr>
            <a:fld id="{12A5FCA1-C19B-4A01-BD69-FAE0A1985DFA}" type="slidenum">
              <a:rPr lang="en-US" altLang="en-US"/>
              <a:pPr>
                <a:defRPr/>
              </a:pPr>
              <a:t>‹#›</a:t>
            </a:fld>
            <a:endParaRPr lang="en-US" altLang="en-US"/>
          </a:p>
        </p:txBody>
      </p:sp>
    </p:spTree>
    <p:extLst>
      <p:ext uri="{BB962C8B-B14F-4D97-AF65-F5344CB8AC3E}">
        <p14:creationId xmlns:p14="http://schemas.microsoft.com/office/powerpoint/2010/main" val="3591322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3" name="Footer Placeholder 2"/>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latin typeface="Calibri" pitchFamily="34" charset="0"/>
              </a:defRPr>
            </a:lvl1pPr>
          </a:lstStyle>
          <a:p>
            <a:pPr>
              <a:defRPr/>
            </a:pPr>
            <a:fld id="{F767F06A-DFDF-4C73-9472-7D0C9373ED4E}" type="slidenum">
              <a:rPr lang="en-US" altLang="en-US"/>
              <a:pPr>
                <a:defRPr/>
              </a:pPr>
              <a:t>‹#›</a:t>
            </a:fld>
            <a:endParaRPr lang="en-US" altLang="en-US"/>
          </a:p>
        </p:txBody>
      </p:sp>
    </p:spTree>
    <p:extLst>
      <p:ext uri="{BB962C8B-B14F-4D97-AF65-F5344CB8AC3E}">
        <p14:creationId xmlns:p14="http://schemas.microsoft.com/office/powerpoint/2010/main" val="3532587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E271AC80-D5C2-4DA7-9357-5E075F66165B}" type="slidenum">
              <a:rPr lang="en-US" altLang="en-US"/>
              <a:pPr>
                <a:defRPr/>
              </a:pPr>
              <a:t>‹#›</a:t>
            </a:fld>
            <a:endParaRPr lang="en-US" altLang="en-US"/>
          </a:p>
        </p:txBody>
      </p:sp>
    </p:spTree>
    <p:extLst>
      <p:ext uri="{BB962C8B-B14F-4D97-AF65-F5344CB8AC3E}">
        <p14:creationId xmlns:p14="http://schemas.microsoft.com/office/powerpoint/2010/main" val="510216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E846C27A-3739-4A8A-9DCF-3EC01123A406}" type="slidenum">
              <a:rPr lang="en-US" altLang="en-US"/>
              <a:pPr>
                <a:defRPr/>
              </a:pPr>
              <a:t>‹#›</a:t>
            </a:fld>
            <a:endParaRPr lang="en-US" altLang="en-US"/>
          </a:p>
        </p:txBody>
      </p:sp>
    </p:spTree>
    <p:extLst>
      <p:ext uri="{BB962C8B-B14F-4D97-AF65-F5344CB8AC3E}">
        <p14:creationId xmlns:p14="http://schemas.microsoft.com/office/powerpoint/2010/main" val="753187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1DB8DD9E-78BC-4BEB-B8A9-976CD09B1412}" type="slidenum">
              <a:rPr lang="en-US" altLang="en-US"/>
              <a:pPr>
                <a:defRPr/>
              </a:pPr>
              <a:t>‹#›</a:t>
            </a:fld>
            <a:endParaRPr lang="en-US" altLang="en-US"/>
          </a:p>
        </p:txBody>
      </p:sp>
    </p:spTree>
    <p:extLst>
      <p:ext uri="{BB962C8B-B14F-4D97-AF65-F5344CB8AC3E}">
        <p14:creationId xmlns:p14="http://schemas.microsoft.com/office/powerpoint/2010/main" val="871015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6D2333E7-5307-4985-980E-153F119916D4}" type="slidenum">
              <a:rPr lang="en-US" altLang="en-US"/>
              <a:pPr>
                <a:defRPr/>
              </a:pPr>
              <a:t>‹#›</a:t>
            </a:fld>
            <a:endParaRPr lang="en-US" altLang="en-US"/>
          </a:p>
        </p:txBody>
      </p:sp>
    </p:spTree>
    <p:extLst>
      <p:ext uri="{BB962C8B-B14F-4D97-AF65-F5344CB8AC3E}">
        <p14:creationId xmlns:p14="http://schemas.microsoft.com/office/powerpoint/2010/main" val="3603657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63ECD608-6DE5-4EA8-BACF-8C1E9D0D645D}" type="slidenum">
              <a:rPr lang="en-US" altLang="en-US"/>
              <a:pPr>
                <a:defRPr/>
              </a:pPr>
              <a:t>‹#›</a:t>
            </a:fld>
            <a:endParaRPr lang="en-US" altLang="en-US"/>
          </a:p>
        </p:txBody>
      </p:sp>
    </p:spTree>
    <p:extLst>
      <p:ext uri="{BB962C8B-B14F-4D97-AF65-F5344CB8AC3E}">
        <p14:creationId xmlns:p14="http://schemas.microsoft.com/office/powerpoint/2010/main" val="1945982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endParaRPr lang="en-US" altLang="en-US"/>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atin typeface="Calibri" pitchFamily="34" charset="0"/>
              </a:defRPr>
            </a:lvl1pPr>
          </a:lstStyle>
          <a:p>
            <a:pPr>
              <a:defRPr/>
            </a:pPr>
            <a:fld id="{70B7A06C-5AE1-475D-9CA8-4DAAD067FED2}" type="slidenum">
              <a:rPr lang="en-US" altLang="en-US"/>
              <a:pPr>
                <a:defRPr/>
              </a:pPr>
              <a:t>‹#›</a:t>
            </a:fld>
            <a:endParaRPr lang="en-US" altLang="en-US"/>
          </a:p>
        </p:txBody>
      </p:sp>
    </p:spTree>
    <p:extLst>
      <p:ext uri="{BB962C8B-B14F-4D97-AF65-F5344CB8AC3E}">
        <p14:creationId xmlns:p14="http://schemas.microsoft.com/office/powerpoint/2010/main" val="12424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7FC6D8-363C-4E51-9F10-32AE531CB01B}" type="datetimeFigureOut">
              <a:rPr lang="en-US"/>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A68893-9F81-4532-8870-378B4BB7103C}" type="slidenum">
              <a:rPr lang="en-US"/>
              <a:pPr>
                <a:defRPr/>
              </a:pPr>
              <a:t>‹#›</a:t>
            </a:fld>
            <a:endParaRPr lang="en-US"/>
          </a:p>
        </p:txBody>
      </p:sp>
    </p:spTree>
    <p:extLst>
      <p:ext uri="{BB962C8B-B14F-4D97-AF65-F5344CB8AC3E}">
        <p14:creationId xmlns:p14="http://schemas.microsoft.com/office/powerpoint/2010/main" val="337733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94794BD-A00D-4334-9562-DADBBFDD020F}" type="datetimeFigureOut">
              <a:rPr lang="en-US"/>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488036-AA43-4B81-B569-A742AA9F5838}" type="slidenum">
              <a:rPr lang="en-US"/>
              <a:pPr>
                <a:defRPr/>
              </a:pPr>
              <a:t>‹#›</a:t>
            </a:fld>
            <a:endParaRPr lang="en-US"/>
          </a:p>
        </p:txBody>
      </p:sp>
    </p:spTree>
    <p:extLst>
      <p:ext uri="{BB962C8B-B14F-4D97-AF65-F5344CB8AC3E}">
        <p14:creationId xmlns:p14="http://schemas.microsoft.com/office/powerpoint/2010/main" val="403270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150B4C-2C98-4F9F-870D-F42A7312C8D1}" type="datetimeFigureOut">
              <a:rPr lang="en-US"/>
              <a:pPr>
                <a:defRPr/>
              </a:pPr>
              <a:t>10/1/2018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B3B5A55-42B6-4DBC-B249-3C2ECFFDE7ED}" type="slidenum">
              <a:rPr lang="en-US"/>
              <a:pPr>
                <a:defRPr/>
              </a:pPr>
              <a:t>‹#›</a:t>
            </a:fld>
            <a:endParaRPr lang="en-US"/>
          </a:p>
        </p:txBody>
      </p:sp>
    </p:spTree>
    <p:extLst>
      <p:ext uri="{BB962C8B-B14F-4D97-AF65-F5344CB8AC3E}">
        <p14:creationId xmlns:p14="http://schemas.microsoft.com/office/powerpoint/2010/main" val="320701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65202A2-7D60-49AC-9937-00CA812BC0D7}" type="datetimeFigureOut">
              <a:rPr lang="en-US"/>
              <a:pPr>
                <a:defRPr/>
              </a:pPr>
              <a:t>10/1/2018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309D5D-CA10-41EA-864F-349F1922F833}" type="slidenum">
              <a:rPr lang="en-US"/>
              <a:pPr>
                <a:defRPr/>
              </a:pPr>
              <a:t>‹#›</a:t>
            </a:fld>
            <a:endParaRPr lang="en-US"/>
          </a:p>
        </p:txBody>
      </p:sp>
    </p:spTree>
    <p:extLst>
      <p:ext uri="{BB962C8B-B14F-4D97-AF65-F5344CB8AC3E}">
        <p14:creationId xmlns:p14="http://schemas.microsoft.com/office/powerpoint/2010/main" val="333625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435ABF6-E773-41BB-8103-13406CD01F5B}" type="datetimeFigureOut">
              <a:rPr lang="en-US"/>
              <a:pPr>
                <a:defRPr/>
              </a:pPr>
              <a:t>10/1/2018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3575FD8-59E9-4446-BB08-28006DBE102A}" type="slidenum">
              <a:rPr lang="en-US"/>
              <a:pPr>
                <a:defRPr/>
              </a:pPr>
              <a:t>‹#›</a:t>
            </a:fld>
            <a:endParaRPr lang="en-US"/>
          </a:p>
        </p:txBody>
      </p:sp>
    </p:spTree>
    <p:extLst>
      <p:ext uri="{BB962C8B-B14F-4D97-AF65-F5344CB8AC3E}">
        <p14:creationId xmlns:p14="http://schemas.microsoft.com/office/powerpoint/2010/main" val="36302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340086-AD45-483E-8C6B-0B372CFC9792}" type="datetimeFigureOut">
              <a:rPr lang="en-US"/>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64687D-B94A-4F61-8757-0313CA9C0097}" type="slidenum">
              <a:rPr lang="en-US"/>
              <a:pPr>
                <a:defRPr/>
              </a:pPr>
              <a:t>‹#›</a:t>
            </a:fld>
            <a:endParaRPr lang="en-US"/>
          </a:p>
        </p:txBody>
      </p:sp>
    </p:spTree>
    <p:extLst>
      <p:ext uri="{BB962C8B-B14F-4D97-AF65-F5344CB8AC3E}">
        <p14:creationId xmlns:p14="http://schemas.microsoft.com/office/powerpoint/2010/main" val="139583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565A686-D4E3-4DA5-A773-D25E6379ED76}" type="datetimeFigureOut">
              <a:rPr lang="en-US"/>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ACE8F5-FF2B-4333-A7AD-C8077D99191A}" type="slidenum">
              <a:rPr lang="en-US"/>
              <a:pPr>
                <a:defRPr/>
              </a:pPr>
              <a:t>‹#›</a:t>
            </a:fld>
            <a:endParaRPr lang="en-US"/>
          </a:p>
        </p:txBody>
      </p:sp>
    </p:spTree>
    <p:extLst>
      <p:ext uri="{BB962C8B-B14F-4D97-AF65-F5344CB8AC3E}">
        <p14:creationId xmlns:p14="http://schemas.microsoft.com/office/powerpoint/2010/main" val="26379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65CF846-9118-4145-A879-1626D561A024}" type="datetimeFigureOut">
              <a:rPr lang="en-US"/>
              <a:pPr>
                <a:defRPr/>
              </a:pPr>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6925301-3916-4846-AB75-79780CA606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12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defRPr>
            </a:lvl1pPr>
          </a:lstStyle>
          <a:p>
            <a:pPr>
              <a:defRPr/>
            </a:pPr>
            <a:fld id="{0458D1B5-1DBF-48AB-B08E-F4E06575C9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3" Type="http://schemas.openxmlformats.org/officeDocument/2006/relationships/notesSlide" Target="../notesSlides/notesSlide1.xml"/><Relationship Id="rId7" Type="http://schemas.openxmlformats.org/officeDocument/2006/relationships/image" Target="../media/image2.emf"/><Relationship Id="rId12"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29.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B51615AD-F8C2-41C6-B1C9-6A68F793392A}" type="slidenum">
              <a:rPr lang="en-US" altLang="en-US" sz="1200" smtClean="0">
                <a:latin typeface="Arial" charset="0"/>
              </a:rPr>
              <a:pPr fontAlgn="base">
                <a:spcBef>
                  <a:spcPct val="0"/>
                </a:spcBef>
                <a:spcAft>
                  <a:spcPct val="0"/>
                </a:spcAft>
                <a:buFontTx/>
                <a:buNone/>
                <a:defRPr/>
              </a:pPr>
              <a:t>1</a:t>
            </a:fld>
            <a:endParaRPr lang="en-US" altLang="en-US" sz="1200" smtClean="0">
              <a:latin typeface="Arial" charset="0"/>
            </a:endParaRPr>
          </a:p>
        </p:txBody>
      </p:sp>
      <p:sp>
        <p:nvSpPr>
          <p:cNvPr id="20483" name="Rectangle 4"/>
          <p:cNvSpPr>
            <a:spLocks noGrp="1" noChangeArrowheads="1"/>
          </p:cNvSpPr>
          <p:nvPr>
            <p:ph type="ctrTitle"/>
          </p:nvPr>
        </p:nvSpPr>
        <p:spPr/>
        <p:txBody>
          <a:bodyPr/>
          <a:lstStyle/>
          <a:p>
            <a:pPr eaLnBrk="1" hangingPunct="1"/>
            <a:r>
              <a:rPr lang="en-US" altLang="en-US" smtClean="0">
                <a:solidFill>
                  <a:srgbClr val="C00000"/>
                </a:solidFill>
              </a:rPr>
              <a:t>Further Comparisons</a:t>
            </a:r>
          </a:p>
        </p:txBody>
      </p:sp>
      <p:sp>
        <p:nvSpPr>
          <p:cNvPr id="15364" name="Rectangle 5"/>
          <p:cNvSpPr>
            <a:spLocks noGrp="1" noChangeArrowheads="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r>
              <a:rPr lang="en-US" altLang="en-US" smtClean="0"/>
              <a:t>The F-test is Significant...</a:t>
            </a:r>
          </a:p>
          <a:p>
            <a:pPr eaLnBrk="1" fontAlgn="auto" hangingPunct="1">
              <a:spcAft>
                <a:spcPts val="0"/>
              </a:spcAft>
              <a:buFont typeface="Arial" panose="020B0604020202020204" pitchFamily="34" charset="0"/>
              <a:buNone/>
              <a:defRPr/>
            </a:pPr>
            <a:r>
              <a:rPr lang="en-US" altLang="en-US" smtClean="0"/>
              <a:t>	...What Next?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3124200" y="6356350"/>
            <a:ext cx="2895600" cy="365125"/>
          </a:xfrm>
        </p:spPr>
        <p:txBody>
          <a:bodyPr/>
          <a:lstStyle/>
          <a:p>
            <a:pPr algn="ctr">
              <a:defRPr/>
            </a:pPr>
            <a:fld id="{C767FFFA-A040-4309-ADF1-FC1992241B17}" type="slidenum">
              <a:rPr lang="en-US" altLang="en-US"/>
              <a:pPr algn="ctr">
                <a:defRPr/>
              </a:pPr>
              <a:t>10</a:t>
            </a:fld>
            <a:endParaRPr lang="en-US" altLang="en-US"/>
          </a:p>
        </p:txBody>
      </p:sp>
      <p:sp>
        <p:nvSpPr>
          <p:cNvPr id="29699" name="Rectangle 6"/>
          <p:cNvSpPr>
            <a:spLocks noGrp="1" noChangeArrowheads="1"/>
          </p:cNvSpPr>
          <p:nvPr>
            <p:ph type="title"/>
          </p:nvPr>
        </p:nvSpPr>
        <p:spPr/>
        <p:txBody>
          <a:bodyPr/>
          <a:lstStyle/>
          <a:p>
            <a:pPr eaLnBrk="1" hangingPunct="1"/>
            <a:r>
              <a:rPr lang="en-US" altLang="en-US" smtClean="0">
                <a:solidFill>
                  <a:srgbClr val="C00000"/>
                </a:solidFill>
              </a:rPr>
              <a:t>Example</a:t>
            </a:r>
          </a:p>
        </p:txBody>
      </p:sp>
      <p:sp>
        <p:nvSpPr>
          <p:cNvPr id="29700" name="Rectangle 13"/>
          <p:cNvSpPr>
            <a:spLocks noGrp="1" noChangeArrowheads="1"/>
          </p:cNvSpPr>
          <p:nvPr>
            <p:ph type="body" idx="1"/>
          </p:nvPr>
        </p:nvSpPr>
        <p:spPr>
          <a:xfrm>
            <a:off x="228600" y="1600200"/>
            <a:ext cx="8686800" cy="4525963"/>
          </a:xfrm>
        </p:spPr>
        <p:txBody>
          <a:bodyPr/>
          <a:lstStyle/>
          <a:p>
            <a:pPr eaLnBrk="1" hangingPunct="1">
              <a:buFontTx/>
              <a:buNone/>
            </a:pPr>
            <a:r>
              <a:rPr lang="en-US" altLang="en-US" sz="2800" smtClean="0"/>
              <a:t>Suppose we wish to make three comparisons at  </a:t>
            </a:r>
          </a:p>
          <a:p>
            <a:pPr eaLnBrk="1" hangingPunct="1">
              <a:buFontTx/>
              <a:buNone/>
            </a:pPr>
            <a:r>
              <a:rPr lang="en-US" altLang="en-US" sz="2800" smtClean="0"/>
              <a:t>The probability of making at least one type I error is:</a:t>
            </a:r>
          </a:p>
          <a:p>
            <a:pPr eaLnBrk="1" hangingPunct="1">
              <a:buFontTx/>
              <a:buNone/>
            </a:pPr>
            <a:endParaRPr lang="en-US" altLang="en-US" smtClean="0"/>
          </a:p>
        </p:txBody>
      </p:sp>
      <p:graphicFrame>
        <p:nvGraphicFramePr>
          <p:cNvPr id="29701" name="Object 14"/>
          <p:cNvGraphicFramePr>
            <a:graphicFrameLocks noGrp="1" noChangeAspect="1"/>
          </p:cNvGraphicFramePr>
          <p:nvPr>
            <p:ph sz="half" idx="4294967295"/>
          </p:nvPr>
        </p:nvGraphicFramePr>
        <p:xfrm>
          <a:off x="7239000" y="1600200"/>
          <a:ext cx="1524000" cy="498475"/>
        </p:xfrm>
        <a:graphic>
          <a:graphicData uri="http://schemas.openxmlformats.org/presentationml/2006/ole">
            <mc:AlternateContent xmlns:mc="http://schemas.openxmlformats.org/markup-compatibility/2006">
              <mc:Choice xmlns:v="urn:schemas-microsoft-com:vml" Requires="v">
                <p:oleObj spid="_x0000_s29708" name="Equation" r:id="rId4" imgW="698500" imgH="228600" progId="Equation.3">
                  <p:embed/>
                </p:oleObj>
              </mc:Choice>
              <mc:Fallback>
                <p:oleObj name="Equation" r:id="rId4" imgW="698500" imgH="228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600200"/>
                        <a:ext cx="15240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6"/>
          <p:cNvGraphicFramePr>
            <a:graphicFrameLocks noGrp="1" noChangeAspect="1"/>
          </p:cNvGraphicFramePr>
          <p:nvPr>
            <p:ph sz="half" idx="4294967295"/>
          </p:nvPr>
        </p:nvGraphicFramePr>
        <p:xfrm>
          <a:off x="3797300" y="2725738"/>
          <a:ext cx="3213100" cy="2608262"/>
        </p:xfrm>
        <a:graphic>
          <a:graphicData uri="http://schemas.openxmlformats.org/presentationml/2006/ole">
            <mc:AlternateContent xmlns:mc="http://schemas.openxmlformats.org/markup-compatibility/2006">
              <mc:Choice xmlns:v="urn:schemas-microsoft-com:vml" Requires="v">
                <p:oleObj spid="_x0000_s29709" name="Equation" r:id="rId6" imgW="1193800" imgH="1193800" progId="Equation.3">
                  <p:embed/>
                </p:oleObj>
              </mc:Choice>
              <mc:Fallback>
                <p:oleObj name="Equation" r:id="rId6" imgW="1193800" imgH="11938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300" y="2725738"/>
                        <a:ext cx="321310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Text Box 18"/>
          <p:cNvSpPr txBox="1">
            <a:spLocks noChangeArrowheads="1"/>
          </p:cNvSpPr>
          <p:nvPr/>
        </p:nvSpPr>
        <p:spPr bwMode="auto">
          <a:xfrm>
            <a:off x="8382000" y="1600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3124200" y="6356350"/>
            <a:ext cx="2895600" cy="365125"/>
          </a:xfrm>
        </p:spPr>
        <p:txBody>
          <a:bodyPr/>
          <a:lstStyle/>
          <a:p>
            <a:pPr algn="ctr">
              <a:defRPr/>
            </a:pPr>
            <a:fld id="{0A20203C-08DD-4633-B24A-19E7D1095E9B}" type="slidenum">
              <a:rPr lang="en-US" altLang="en-US"/>
              <a:pPr algn="ctr">
                <a:defRPr/>
              </a:pPr>
              <a:t>11</a:t>
            </a:fld>
            <a:endParaRPr lang="en-US" altLang="en-US"/>
          </a:p>
        </p:txBody>
      </p:sp>
      <p:sp>
        <p:nvSpPr>
          <p:cNvPr id="30723" name="Rectangle 6"/>
          <p:cNvSpPr>
            <a:spLocks noGrp="1" noChangeArrowheads="1"/>
          </p:cNvSpPr>
          <p:nvPr>
            <p:ph type="title"/>
          </p:nvPr>
        </p:nvSpPr>
        <p:spPr/>
        <p:txBody>
          <a:bodyPr/>
          <a:lstStyle/>
          <a:p>
            <a:pPr eaLnBrk="1" hangingPunct="1"/>
            <a:r>
              <a:rPr lang="en-US" altLang="en-US" smtClean="0">
                <a:solidFill>
                  <a:srgbClr val="C00000"/>
                </a:solidFill>
              </a:rPr>
              <a:t>How to Fix the Problem</a:t>
            </a:r>
          </a:p>
        </p:txBody>
      </p:sp>
      <p:sp>
        <p:nvSpPr>
          <p:cNvPr id="30724" name="Rectangle 7"/>
          <p:cNvSpPr>
            <a:spLocks noGrp="1" noChangeArrowheads="1"/>
          </p:cNvSpPr>
          <p:nvPr>
            <p:ph type="body" sz="half" idx="1"/>
          </p:nvPr>
        </p:nvSpPr>
        <p:spPr>
          <a:xfrm>
            <a:off x="457200" y="1600200"/>
            <a:ext cx="8215313" cy="4525963"/>
          </a:xfrm>
        </p:spPr>
        <p:txBody>
          <a:bodyPr/>
          <a:lstStyle/>
          <a:p>
            <a:pPr eaLnBrk="1" hangingPunct="1"/>
            <a:r>
              <a:rPr lang="en-US" altLang="en-US" smtClean="0"/>
              <a:t>One way to fix this problem is to reduce the </a:t>
            </a:r>
            <a:r>
              <a:rPr lang="en-US" altLang="en-US" u="sng" smtClean="0"/>
              <a:t>per comparison </a:t>
            </a:r>
            <a:r>
              <a:rPr lang="en-US" altLang="en-US" smtClean="0"/>
              <a:t>alpha rate. </a:t>
            </a:r>
          </a:p>
          <a:p>
            <a:pPr eaLnBrk="1" hangingPunct="1"/>
            <a:r>
              <a:rPr lang="en-US" altLang="en-US" smtClean="0"/>
              <a:t>This is the main idea behind the approaches we will discuss.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DE87AA8-97FA-40DA-9082-EABAC416B073}" type="slidenum">
              <a:rPr lang="en-US" altLang="en-US" sz="1200" smtClean="0">
                <a:latin typeface="Arial" charset="0"/>
              </a:rPr>
              <a:pPr fontAlgn="base">
                <a:spcBef>
                  <a:spcPct val="0"/>
                </a:spcBef>
                <a:spcAft>
                  <a:spcPct val="0"/>
                </a:spcAft>
                <a:buFontTx/>
                <a:buNone/>
                <a:defRPr/>
              </a:pPr>
              <a:t>12</a:t>
            </a:fld>
            <a:endParaRPr lang="en-US" altLang="en-US" sz="1200"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en-US" smtClean="0">
                <a:solidFill>
                  <a:srgbClr val="C00000"/>
                </a:solidFill>
              </a:rPr>
              <a:t>Pairwise Comparisons</a:t>
            </a:r>
          </a:p>
        </p:txBody>
      </p:sp>
      <p:sp>
        <p:nvSpPr>
          <p:cNvPr id="31748" name="Rectangle 3"/>
          <p:cNvSpPr>
            <a:spLocks noGrp="1" noChangeArrowheads="1"/>
          </p:cNvSpPr>
          <p:nvPr>
            <p:ph type="body" idx="1"/>
          </p:nvPr>
        </p:nvSpPr>
        <p:spPr/>
        <p:txBody>
          <a:bodyPr/>
          <a:lstStyle/>
          <a:p>
            <a:pPr eaLnBrk="1" hangingPunct="1"/>
            <a:r>
              <a:rPr lang="en-US" altLang="en-US" smtClean="0"/>
              <a:t>Generally our next step is that we want to find out more specifics about the actual differences between treatment groups.  </a:t>
            </a:r>
          </a:p>
          <a:p>
            <a:pPr lvl="1" eaLnBrk="1" hangingPunct="1"/>
            <a:r>
              <a:rPr lang="en-US" altLang="en-US" smtClean="0"/>
              <a:t>Which groups are actually different?</a:t>
            </a:r>
          </a:p>
          <a:p>
            <a:pPr eaLnBrk="1" hangingPunct="1"/>
            <a:r>
              <a:rPr lang="en-US" altLang="en-US" smtClean="0"/>
              <a:t>We can compare two groups by looking at the difference between means.</a:t>
            </a:r>
          </a:p>
          <a:p>
            <a:pPr eaLnBrk="1" hangingPunct="1">
              <a:buFont typeface="Wingdings" pitchFamily="2" charset="2"/>
              <a:buNone/>
            </a:pPr>
            <a:endParaRPr lang="en-US" altLang="en-US" smtClean="0"/>
          </a:p>
        </p:txBody>
      </p:sp>
      <p:graphicFrame>
        <p:nvGraphicFramePr>
          <p:cNvPr id="31749" name="Object 4"/>
          <p:cNvGraphicFramePr>
            <a:graphicFrameLocks noChangeAspect="1"/>
          </p:cNvGraphicFramePr>
          <p:nvPr/>
        </p:nvGraphicFramePr>
        <p:xfrm>
          <a:off x="3276600" y="4953000"/>
          <a:ext cx="2362200" cy="1490663"/>
        </p:xfrm>
        <a:graphic>
          <a:graphicData uri="http://schemas.openxmlformats.org/presentationml/2006/ole">
            <mc:AlternateContent xmlns:mc="http://schemas.openxmlformats.org/markup-compatibility/2006">
              <mc:Choice xmlns:v="urn:schemas-microsoft-com:vml" Requires="v">
                <p:oleObj spid="_x0000_s31752" name="Equation" r:id="rId3" imgW="1689100" imgH="1066800" progId="Equation.DSMT4">
                  <p:embed/>
                </p:oleObj>
              </mc:Choice>
              <mc:Fallback>
                <p:oleObj name="Equation" r:id="rId3" imgW="1689100" imgH="1066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953000"/>
                        <a:ext cx="23622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7"/>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BBCC5926-61A7-4331-A379-3174DCFE943E}" type="slidenum">
              <a:rPr lang="en-US" altLang="en-US" sz="1200" smtClean="0">
                <a:latin typeface="Arial" charset="0"/>
              </a:rPr>
              <a:pPr fontAlgn="base">
                <a:spcBef>
                  <a:spcPct val="0"/>
                </a:spcBef>
                <a:spcAft>
                  <a:spcPct val="0"/>
                </a:spcAft>
                <a:buFontTx/>
                <a:buNone/>
                <a:defRPr/>
              </a:pPr>
              <a:t>13</a:t>
            </a:fld>
            <a:endParaRPr lang="en-US" altLang="en-US" sz="1200" smtClean="0">
              <a:latin typeface="Arial" charset="0"/>
            </a:endParaRPr>
          </a:p>
        </p:txBody>
      </p:sp>
      <p:sp>
        <p:nvSpPr>
          <p:cNvPr id="32771" name="Rectangle 2"/>
          <p:cNvSpPr>
            <a:spLocks noGrp="1" noChangeArrowheads="1"/>
          </p:cNvSpPr>
          <p:nvPr>
            <p:ph type="title"/>
          </p:nvPr>
        </p:nvSpPr>
        <p:spPr/>
        <p:txBody>
          <a:bodyPr/>
          <a:lstStyle/>
          <a:p>
            <a:pPr eaLnBrk="1" hangingPunct="1"/>
            <a:r>
              <a:rPr lang="en-US" altLang="en-US" smtClean="0">
                <a:solidFill>
                  <a:srgbClr val="C00000"/>
                </a:solidFill>
              </a:rPr>
              <a:t>Pairwise Comparisons </a:t>
            </a:r>
          </a:p>
        </p:txBody>
      </p:sp>
      <p:sp>
        <p:nvSpPr>
          <p:cNvPr id="17412" name="Rectangle 3"/>
          <p:cNvSpPr>
            <a:spLocks noGrp="1" noChangeArrowheads="1"/>
          </p:cNvSpPr>
          <p:nvPr>
            <p:ph type="body" sz="half" idx="1"/>
          </p:nvPr>
        </p:nvSpPr>
        <p:spPr>
          <a:xfrm>
            <a:off x="949325" y="1981200"/>
            <a:ext cx="7585075" cy="4114800"/>
          </a:xfrm>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dirty="0" smtClean="0"/>
              <a:t>Can rewrite null hypothesis as                  and so proceed to look at the difference between means. </a:t>
            </a:r>
          </a:p>
          <a:p>
            <a:pPr eaLnBrk="1" fontAlgn="auto" hangingPunct="1">
              <a:spcAft>
                <a:spcPts val="0"/>
              </a:spcAft>
              <a:buFont typeface="Arial" panose="020B0604020202020204" pitchFamily="34" charset="0"/>
              <a:buChar char="•"/>
              <a:defRPr/>
            </a:pPr>
            <a:r>
              <a:rPr lang="en-US" altLang="en-US" dirty="0" smtClean="0"/>
              <a:t>Estimate difference by              .     (Note that to this point, it’s the same as a two-sample T test)</a:t>
            </a:r>
          </a:p>
          <a:p>
            <a:pPr eaLnBrk="1" fontAlgn="auto" hangingPunct="1">
              <a:spcAft>
                <a:spcPts val="0"/>
              </a:spcAft>
              <a:buFont typeface="Arial" panose="020B0604020202020204" pitchFamily="34" charset="0"/>
              <a:buChar char="•"/>
              <a:defRPr/>
            </a:pPr>
            <a:r>
              <a:rPr lang="en-US" altLang="en-US" dirty="0" smtClean="0"/>
              <a:t>A critical value and standard error are all we need for a confidence interval.</a:t>
            </a:r>
          </a:p>
        </p:txBody>
      </p:sp>
      <p:graphicFrame>
        <p:nvGraphicFramePr>
          <p:cNvPr id="32773" name="Object 4"/>
          <p:cNvGraphicFramePr>
            <a:graphicFrameLocks noGrp="1" noChangeAspect="1"/>
          </p:cNvGraphicFramePr>
          <p:nvPr>
            <p:ph sz="quarter" idx="2"/>
          </p:nvPr>
        </p:nvGraphicFramePr>
        <p:xfrm>
          <a:off x="6346825" y="2057400"/>
          <a:ext cx="1604963" cy="482600"/>
        </p:xfrm>
        <a:graphic>
          <a:graphicData uri="http://schemas.openxmlformats.org/presentationml/2006/ole">
            <mc:AlternateContent xmlns:mc="http://schemas.openxmlformats.org/markup-compatibility/2006">
              <mc:Choice xmlns:v="urn:schemas-microsoft-com:vml" Requires="v">
                <p:oleObj spid="_x0000_s32780" name="Equation" r:id="rId3" imgW="1562100" imgH="469900" progId="Equation.DSMT4">
                  <p:embed/>
                </p:oleObj>
              </mc:Choice>
              <mc:Fallback>
                <p:oleObj name="Equation" r:id="rId3" imgW="15621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6825" y="2057400"/>
                        <a:ext cx="16049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aphicFrame>
        <p:nvGraphicFramePr>
          <p:cNvPr id="32775" name="Object 2"/>
          <p:cNvGraphicFramePr>
            <a:graphicFrameLocks noChangeAspect="1"/>
          </p:cNvGraphicFramePr>
          <p:nvPr/>
        </p:nvGraphicFramePr>
        <p:xfrm>
          <a:off x="5181600" y="3276600"/>
          <a:ext cx="1066800" cy="685800"/>
        </p:xfrm>
        <a:graphic>
          <a:graphicData uri="http://schemas.openxmlformats.org/presentationml/2006/ole">
            <mc:AlternateContent xmlns:mc="http://schemas.openxmlformats.org/markup-compatibility/2006">
              <mc:Choice xmlns:v="urn:schemas-microsoft-com:vml" Requires="v">
                <p:oleObj spid="_x0000_s32781" name="Equation" r:id="rId5" imgW="494870" imgH="253780" progId="Equation.3">
                  <p:embed/>
                </p:oleObj>
              </mc:Choice>
              <mc:Fallback>
                <p:oleObj name="Equation" r:id="rId5" imgW="494870" imgH="2537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276600"/>
                        <a:ext cx="106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E9E92519-38E4-4ED7-AAEF-C1A3C364E5D4}" type="slidenum">
              <a:rPr lang="en-US" altLang="en-US" sz="1200" smtClean="0">
                <a:latin typeface="Arial" charset="0"/>
              </a:rPr>
              <a:pPr fontAlgn="base">
                <a:spcBef>
                  <a:spcPct val="0"/>
                </a:spcBef>
                <a:spcAft>
                  <a:spcPct val="0"/>
                </a:spcAft>
                <a:buFontTx/>
                <a:buNone/>
                <a:defRPr/>
              </a:pPr>
              <a:t>14</a:t>
            </a:fld>
            <a:endParaRPr lang="en-US" altLang="en-US" sz="1200" smtClean="0">
              <a:latin typeface="Arial" charset="0"/>
            </a:endParaRPr>
          </a:p>
        </p:txBody>
      </p:sp>
      <p:sp>
        <p:nvSpPr>
          <p:cNvPr id="33795" name="Rectangle 2"/>
          <p:cNvSpPr>
            <a:spLocks noGrp="1" noChangeArrowheads="1"/>
          </p:cNvSpPr>
          <p:nvPr>
            <p:ph type="title"/>
          </p:nvPr>
        </p:nvSpPr>
        <p:spPr/>
        <p:txBody>
          <a:bodyPr/>
          <a:lstStyle/>
          <a:p>
            <a:pPr eaLnBrk="1" hangingPunct="1"/>
            <a:r>
              <a:rPr lang="en-US" altLang="en-US" smtClean="0">
                <a:solidFill>
                  <a:srgbClr val="C00000"/>
                </a:solidFill>
              </a:rPr>
              <a:t>Variance for Difference</a:t>
            </a:r>
          </a:p>
        </p:txBody>
      </p:sp>
      <p:sp>
        <p:nvSpPr>
          <p:cNvPr id="33796" name="Rectangle 3"/>
          <p:cNvSpPr>
            <a:spLocks noGrp="1" noChangeArrowheads="1"/>
          </p:cNvSpPr>
          <p:nvPr>
            <p:ph type="body" idx="1"/>
          </p:nvPr>
        </p:nvSpPr>
        <p:spPr>
          <a:xfrm>
            <a:off x="949325" y="1981200"/>
            <a:ext cx="7813675" cy="4495800"/>
          </a:xfrm>
        </p:spPr>
        <p:txBody>
          <a:bodyPr/>
          <a:lstStyle/>
          <a:p>
            <a:pPr eaLnBrk="1" hangingPunct="1"/>
            <a:r>
              <a:rPr lang="en-US" altLang="en-US" smtClean="0"/>
              <a:t>Recall that the variance associated to the mean of any given sample is          .</a:t>
            </a:r>
          </a:p>
          <a:p>
            <a:pPr eaLnBrk="1" hangingPunct="1"/>
            <a:r>
              <a:rPr lang="en-US" altLang="en-US" smtClean="0"/>
              <a:t>So if we take the difference in means for two of our samples, the variance will be</a:t>
            </a:r>
          </a:p>
          <a:p>
            <a:pPr eaLnBrk="1" hangingPunct="1"/>
            <a:endParaRPr lang="en-US" altLang="en-US" smtClean="0"/>
          </a:p>
          <a:p>
            <a:pPr eaLnBrk="1" hangingPunct="1"/>
            <a:endParaRPr lang="en-US" altLang="en-US" smtClean="0"/>
          </a:p>
          <a:p>
            <a:pPr eaLnBrk="1" hangingPunct="1"/>
            <a:r>
              <a:rPr lang="en-US" altLang="en-US" smtClean="0"/>
              <a:t>Remember we have assumed equal sample variances, but we don’t know    .</a:t>
            </a:r>
          </a:p>
        </p:txBody>
      </p:sp>
      <p:graphicFrame>
        <p:nvGraphicFramePr>
          <p:cNvPr id="33797" name="Object 4"/>
          <p:cNvGraphicFramePr>
            <a:graphicFrameLocks noChangeAspect="1"/>
          </p:cNvGraphicFramePr>
          <p:nvPr/>
        </p:nvGraphicFramePr>
        <p:xfrm>
          <a:off x="6096000" y="2438400"/>
          <a:ext cx="800100" cy="381000"/>
        </p:xfrm>
        <a:graphic>
          <a:graphicData uri="http://schemas.openxmlformats.org/presentationml/2006/ole">
            <mc:AlternateContent xmlns:mc="http://schemas.openxmlformats.org/markup-compatibility/2006">
              <mc:Choice xmlns:v="urn:schemas-microsoft-com:vml" Requires="v">
                <p:oleObj spid="_x0000_s33806" name="Equation" r:id="rId3" imgW="799753" imgH="380835" progId="Equation.DSMT4">
                  <p:embed/>
                </p:oleObj>
              </mc:Choice>
              <mc:Fallback>
                <p:oleObj name="Equation" r:id="rId3" imgW="799753" imgH="38083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38400"/>
                        <a:ext cx="800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5"/>
          <p:cNvGraphicFramePr>
            <a:graphicFrameLocks noChangeAspect="1"/>
          </p:cNvGraphicFramePr>
          <p:nvPr/>
        </p:nvGraphicFramePr>
        <p:xfrm>
          <a:off x="2489200" y="4197350"/>
          <a:ext cx="3454400" cy="1016000"/>
        </p:xfrm>
        <a:graphic>
          <a:graphicData uri="http://schemas.openxmlformats.org/presentationml/2006/ole">
            <mc:AlternateContent xmlns:mc="http://schemas.openxmlformats.org/markup-compatibility/2006">
              <mc:Choice xmlns:v="urn:schemas-microsoft-com:vml" Requires="v">
                <p:oleObj spid="_x0000_s33807" name="Equation" r:id="rId5" imgW="3454400" imgH="1016000" progId="Equation.DSMT4">
                  <p:embed/>
                </p:oleObj>
              </mc:Choice>
              <mc:Fallback>
                <p:oleObj name="Equation" r:id="rId5" imgW="3454400" imgH="1016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00" y="4197350"/>
                        <a:ext cx="3454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6"/>
          <p:cNvGraphicFramePr>
            <a:graphicFrameLocks noChangeAspect="1"/>
          </p:cNvGraphicFramePr>
          <p:nvPr/>
        </p:nvGraphicFramePr>
        <p:xfrm>
          <a:off x="6248400" y="5867400"/>
          <a:ext cx="393700" cy="381000"/>
        </p:xfrm>
        <a:graphic>
          <a:graphicData uri="http://schemas.openxmlformats.org/presentationml/2006/ole">
            <mc:AlternateContent xmlns:mc="http://schemas.openxmlformats.org/markup-compatibility/2006">
              <mc:Choice xmlns:v="urn:schemas-microsoft-com:vml" Requires="v">
                <p:oleObj spid="_x0000_s33808" name="Equation" r:id="rId7" imgW="393529" imgH="380835" progId="Equation.DSMT4">
                  <p:embed/>
                </p:oleObj>
              </mc:Choice>
              <mc:Fallback>
                <p:oleObj name="Equation" r:id="rId7" imgW="393529" imgH="380835"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8674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6"/>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127714F-E2FC-48D5-85F6-CA971F0BF903}" type="slidenum">
              <a:rPr lang="en-US" altLang="en-US" sz="1200" smtClean="0">
                <a:latin typeface="Arial" charset="0"/>
              </a:rPr>
              <a:pPr fontAlgn="base">
                <a:spcBef>
                  <a:spcPct val="0"/>
                </a:spcBef>
                <a:spcAft>
                  <a:spcPct val="0"/>
                </a:spcAft>
                <a:buFontTx/>
                <a:buNone/>
                <a:defRPr/>
              </a:pPr>
              <a:t>15</a:t>
            </a:fld>
            <a:endParaRPr lang="en-US" altLang="en-US" sz="1200" smtClean="0">
              <a:latin typeface="Arial" charset="0"/>
            </a:endParaRPr>
          </a:p>
        </p:txBody>
      </p:sp>
      <p:sp>
        <p:nvSpPr>
          <p:cNvPr id="34819" name="Rectangle 2"/>
          <p:cNvSpPr>
            <a:spLocks noGrp="1" noChangeArrowheads="1"/>
          </p:cNvSpPr>
          <p:nvPr>
            <p:ph type="title"/>
          </p:nvPr>
        </p:nvSpPr>
        <p:spPr/>
        <p:txBody>
          <a:bodyPr/>
          <a:lstStyle/>
          <a:p>
            <a:pPr eaLnBrk="1" hangingPunct="1"/>
            <a:r>
              <a:rPr lang="en-US" altLang="en-US" smtClean="0">
                <a:solidFill>
                  <a:srgbClr val="C00000"/>
                </a:solidFill>
              </a:rPr>
              <a:t>SE for Difference in Means</a:t>
            </a:r>
          </a:p>
        </p:txBody>
      </p:sp>
      <p:sp>
        <p:nvSpPr>
          <p:cNvPr id="34820" name="Rectangle 3"/>
          <p:cNvSpPr>
            <a:spLocks noGrp="1" noChangeArrowheads="1"/>
          </p:cNvSpPr>
          <p:nvPr>
            <p:ph type="body" sz="half" idx="1"/>
          </p:nvPr>
        </p:nvSpPr>
        <p:spPr>
          <a:xfrm>
            <a:off x="949325" y="1981200"/>
            <a:ext cx="7508875" cy="4114800"/>
          </a:xfrm>
        </p:spPr>
        <p:txBody>
          <a:bodyPr/>
          <a:lstStyle/>
          <a:p>
            <a:pPr eaLnBrk="1" hangingPunct="1"/>
            <a:r>
              <a:rPr lang="en-US" altLang="en-US" sz="2400" smtClean="0"/>
              <a:t>Estimate       by the MSE and then take the square root in order to get the SE:</a:t>
            </a:r>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r>
              <a:rPr lang="en-US" altLang="en-US" sz="2400" smtClean="0"/>
              <a:t>If the cell sizes happen to be equal:</a:t>
            </a:r>
          </a:p>
          <a:p>
            <a:pPr eaLnBrk="1" hangingPunct="1"/>
            <a:endParaRPr lang="en-US" altLang="en-US" sz="2400" smtClean="0"/>
          </a:p>
        </p:txBody>
      </p:sp>
      <p:graphicFrame>
        <p:nvGraphicFramePr>
          <p:cNvPr id="34821" name="Object 4"/>
          <p:cNvGraphicFramePr>
            <a:graphicFrameLocks noChangeAspect="1"/>
          </p:cNvGraphicFramePr>
          <p:nvPr/>
        </p:nvGraphicFramePr>
        <p:xfrm>
          <a:off x="2514600" y="1981200"/>
          <a:ext cx="393700" cy="381000"/>
        </p:xfrm>
        <a:graphic>
          <a:graphicData uri="http://schemas.openxmlformats.org/presentationml/2006/ole">
            <mc:AlternateContent xmlns:mc="http://schemas.openxmlformats.org/markup-compatibility/2006">
              <mc:Choice xmlns:v="urn:schemas-microsoft-com:vml" Requires="v">
                <p:oleObj spid="_x0000_s34830" name="Equation" r:id="rId3" imgW="393529" imgH="380835" progId="Equation.DSMT4">
                  <p:embed/>
                </p:oleObj>
              </mc:Choice>
              <mc:Fallback>
                <p:oleObj name="Equation" r:id="rId3" imgW="393529" imgH="38083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812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5"/>
          <p:cNvGraphicFramePr>
            <a:graphicFrameLocks noChangeAspect="1"/>
          </p:cNvGraphicFramePr>
          <p:nvPr/>
        </p:nvGraphicFramePr>
        <p:xfrm>
          <a:off x="2057400" y="3124200"/>
          <a:ext cx="5334000" cy="1219200"/>
        </p:xfrm>
        <a:graphic>
          <a:graphicData uri="http://schemas.openxmlformats.org/presentationml/2006/ole">
            <mc:AlternateContent xmlns:mc="http://schemas.openxmlformats.org/markup-compatibility/2006">
              <mc:Choice xmlns:v="urn:schemas-microsoft-com:vml" Requires="v">
                <p:oleObj spid="_x0000_s34831" name="Equation" r:id="rId5" imgW="4521200" imgH="1219200" progId="Equation.DSMT4">
                  <p:embed/>
                </p:oleObj>
              </mc:Choice>
              <mc:Fallback>
                <p:oleObj name="Equation" r:id="rId5" imgW="4521200" imgH="1219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124200"/>
                        <a:ext cx="533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6"/>
          <p:cNvGraphicFramePr>
            <a:graphicFrameLocks noGrp="1" noChangeAspect="1"/>
          </p:cNvGraphicFramePr>
          <p:nvPr>
            <p:ph sz="half" idx="2"/>
          </p:nvPr>
        </p:nvGraphicFramePr>
        <p:xfrm>
          <a:off x="2220913" y="5257800"/>
          <a:ext cx="3578225" cy="1012825"/>
        </p:xfrm>
        <a:graphic>
          <a:graphicData uri="http://schemas.openxmlformats.org/presentationml/2006/ole">
            <mc:AlternateContent xmlns:mc="http://schemas.openxmlformats.org/markup-compatibility/2006">
              <mc:Choice xmlns:v="urn:schemas-microsoft-com:vml" Requires="v">
                <p:oleObj spid="_x0000_s34832" name="Equation" r:id="rId7" imgW="3365500" imgH="952500" progId="Equation.DSMT4">
                  <p:embed/>
                </p:oleObj>
              </mc:Choice>
              <mc:Fallback>
                <p:oleObj name="Equation" r:id="rId7" imgW="3365500" imgH="952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5257800"/>
                        <a:ext cx="357822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55954AAB-D104-4E7F-A462-5544CBF94098}" type="slidenum">
              <a:rPr lang="en-US" altLang="en-US" sz="1200" smtClean="0">
                <a:latin typeface="Arial" charset="0"/>
              </a:rPr>
              <a:pPr fontAlgn="base">
                <a:spcBef>
                  <a:spcPct val="0"/>
                </a:spcBef>
                <a:spcAft>
                  <a:spcPct val="0"/>
                </a:spcAft>
                <a:buFontTx/>
                <a:buNone/>
                <a:defRPr/>
              </a:pPr>
              <a:t>16</a:t>
            </a:fld>
            <a:endParaRPr lang="en-US" altLang="en-US" sz="1200" smtClean="0">
              <a:latin typeface="Arial" charset="0"/>
            </a:endParaRPr>
          </a:p>
        </p:txBody>
      </p:sp>
      <p:sp>
        <p:nvSpPr>
          <p:cNvPr id="35843" name="Rectangle 2"/>
          <p:cNvSpPr>
            <a:spLocks noGrp="1" noChangeArrowheads="1"/>
          </p:cNvSpPr>
          <p:nvPr>
            <p:ph type="title"/>
          </p:nvPr>
        </p:nvSpPr>
        <p:spPr/>
        <p:txBody>
          <a:bodyPr/>
          <a:lstStyle/>
          <a:p>
            <a:pPr eaLnBrk="1" hangingPunct="1"/>
            <a:r>
              <a:rPr lang="en-US" altLang="en-US" smtClean="0">
                <a:solidFill>
                  <a:srgbClr val="C00000"/>
                </a:solidFill>
              </a:rPr>
              <a:t>Confidence Interval</a:t>
            </a:r>
          </a:p>
        </p:txBody>
      </p:sp>
      <p:sp>
        <p:nvSpPr>
          <p:cNvPr id="35844" name="Rectangle 3"/>
          <p:cNvSpPr>
            <a:spLocks noGrp="1" noChangeArrowheads="1"/>
          </p:cNvSpPr>
          <p:nvPr>
            <p:ph type="body" idx="1"/>
          </p:nvPr>
        </p:nvSpPr>
        <p:spPr/>
        <p:txBody>
          <a:bodyPr/>
          <a:lstStyle/>
          <a:p>
            <a:pPr eaLnBrk="1" hangingPunct="1"/>
            <a:r>
              <a:rPr lang="en-US" altLang="en-US" smtClean="0"/>
              <a:t>So the confidence interval will be</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Is the use of a t critical value appropriate?</a:t>
            </a:r>
          </a:p>
          <a:p>
            <a:pPr eaLnBrk="1" hangingPunct="1"/>
            <a:r>
              <a:rPr lang="en-US" altLang="en-US" smtClean="0"/>
              <a:t>What critical value should be used?</a:t>
            </a:r>
          </a:p>
          <a:p>
            <a:pPr eaLnBrk="1" hangingPunct="1"/>
            <a:endParaRPr lang="en-US" altLang="en-US" smtClean="0"/>
          </a:p>
        </p:txBody>
      </p:sp>
      <p:graphicFrame>
        <p:nvGraphicFramePr>
          <p:cNvPr id="35845" name="Object 4"/>
          <p:cNvGraphicFramePr>
            <a:graphicFrameLocks noChangeAspect="1"/>
          </p:cNvGraphicFramePr>
          <p:nvPr/>
        </p:nvGraphicFramePr>
        <p:xfrm>
          <a:off x="4451350" y="1971675"/>
          <a:ext cx="190500" cy="330200"/>
        </p:xfrm>
        <a:graphic>
          <a:graphicData uri="http://schemas.openxmlformats.org/presentationml/2006/ole">
            <mc:AlternateContent xmlns:mc="http://schemas.openxmlformats.org/markup-compatibility/2006">
              <mc:Choice xmlns:v="urn:schemas-microsoft-com:vml" Requires="v">
                <p:oleObj spid="_x0000_s35851" name="Equation" r:id="rId3" imgW="190417" imgH="330057" progId="Equation.DSMT4">
                  <p:embed/>
                </p:oleObj>
              </mc:Choice>
              <mc:Fallback>
                <p:oleObj name="Equation" r:id="rId3" imgW="190417" imgH="33005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350" y="19716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5"/>
          <p:cNvGraphicFramePr>
            <a:graphicFrameLocks noChangeAspect="1"/>
          </p:cNvGraphicFramePr>
          <p:nvPr/>
        </p:nvGraphicFramePr>
        <p:xfrm>
          <a:off x="2133600" y="2743200"/>
          <a:ext cx="4635500" cy="1219200"/>
        </p:xfrm>
        <a:graphic>
          <a:graphicData uri="http://schemas.openxmlformats.org/presentationml/2006/ole">
            <mc:AlternateContent xmlns:mc="http://schemas.openxmlformats.org/markup-compatibility/2006">
              <mc:Choice xmlns:v="urn:schemas-microsoft-com:vml" Requires="v">
                <p:oleObj spid="_x0000_s35852" name="Equation" r:id="rId5" imgW="4635500" imgH="1219200" progId="Equation.DSMT4">
                  <p:embed/>
                </p:oleObj>
              </mc:Choice>
              <mc:Fallback>
                <p:oleObj name="Equation" r:id="rId5" imgW="4635500" imgH="1219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743200"/>
                        <a:ext cx="46355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E5ED66AD-1BE3-4F3D-80CC-D0B3277C2187}" type="slidenum">
              <a:rPr lang="en-US" altLang="en-US" sz="1200" smtClean="0">
                <a:latin typeface="Arial" charset="0"/>
              </a:rPr>
              <a:pPr fontAlgn="base">
                <a:spcBef>
                  <a:spcPct val="0"/>
                </a:spcBef>
                <a:spcAft>
                  <a:spcPct val="0"/>
                </a:spcAft>
                <a:buFontTx/>
                <a:buNone/>
                <a:defRPr/>
              </a:pPr>
              <a:t>17</a:t>
            </a:fld>
            <a:endParaRPr lang="en-US" altLang="en-US" sz="1200" smtClean="0">
              <a:latin typeface="Arial" charset="0"/>
            </a:endParaRPr>
          </a:p>
        </p:txBody>
      </p:sp>
      <p:sp>
        <p:nvSpPr>
          <p:cNvPr id="36867" name="Rectangle 2"/>
          <p:cNvSpPr>
            <a:spLocks noGrp="1" noChangeArrowheads="1"/>
          </p:cNvSpPr>
          <p:nvPr>
            <p:ph type="title"/>
          </p:nvPr>
        </p:nvSpPr>
        <p:spPr/>
        <p:txBody>
          <a:bodyPr/>
          <a:lstStyle/>
          <a:p>
            <a:pPr eaLnBrk="1" hangingPunct="1"/>
            <a:r>
              <a:rPr lang="en-US" altLang="en-US" dirty="0" smtClean="0">
                <a:solidFill>
                  <a:srgbClr val="C00000"/>
                </a:solidFill>
              </a:rPr>
              <a:t>Multiple Comparisons</a:t>
            </a:r>
          </a:p>
        </p:txBody>
      </p:sp>
      <p:sp>
        <p:nvSpPr>
          <p:cNvPr id="36868" name="Rectangle 3"/>
          <p:cNvSpPr>
            <a:spLocks noGrp="1" noChangeArrowheads="1"/>
          </p:cNvSpPr>
          <p:nvPr>
            <p:ph type="body" idx="1"/>
          </p:nvPr>
        </p:nvSpPr>
        <p:spPr/>
        <p:txBody>
          <a:bodyPr/>
          <a:lstStyle/>
          <a:p>
            <a:pPr eaLnBrk="1" hangingPunct="1">
              <a:lnSpc>
                <a:spcPct val="90000"/>
              </a:lnSpc>
            </a:pPr>
            <a:r>
              <a:rPr lang="en-US" altLang="en-US" smtClean="0"/>
              <a:t>We need to compare </a:t>
            </a:r>
            <a:r>
              <a:rPr lang="en-US" altLang="en-US" b="1" i="1" smtClean="0"/>
              <a:t>all </a:t>
            </a:r>
            <a:r>
              <a:rPr lang="en-US" altLang="en-US" smtClean="0"/>
              <a:t>of the treatment means.  How many comparisons is this?</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p:txBody>
      </p:sp>
      <p:graphicFrame>
        <p:nvGraphicFramePr>
          <p:cNvPr id="2" name="Object 1"/>
          <p:cNvGraphicFramePr>
            <a:graphicFrameLocks noChangeAspect="1"/>
          </p:cNvGraphicFramePr>
          <p:nvPr/>
        </p:nvGraphicFramePr>
        <p:xfrm>
          <a:off x="3657600" y="2743200"/>
          <a:ext cx="1538288" cy="1192213"/>
        </p:xfrm>
        <a:graphic>
          <a:graphicData uri="http://schemas.openxmlformats.org/presentationml/2006/ole">
            <mc:AlternateContent xmlns:mc="http://schemas.openxmlformats.org/markup-compatibility/2006">
              <mc:Choice xmlns:v="urn:schemas-microsoft-com:vml" Requires="v">
                <p:oleObj spid="_x0000_s36872" name="Equation" r:id="rId3" imgW="507780" imgH="393529" progId="Equation.3">
                  <p:embed/>
                </p:oleObj>
              </mc:Choice>
              <mc:Fallback>
                <p:oleObj name="Equation" r:id="rId3" imgW="507780"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743200"/>
                        <a:ext cx="1538288" cy="11922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AF94577F-C9BB-4681-83A2-9D1E173E9E2F}" type="slidenum">
              <a:rPr lang="en-US" altLang="en-US" sz="1200" smtClean="0">
                <a:latin typeface="Arial" charset="0"/>
              </a:rPr>
              <a:pPr fontAlgn="base">
                <a:spcBef>
                  <a:spcPct val="0"/>
                </a:spcBef>
                <a:spcAft>
                  <a:spcPct val="0"/>
                </a:spcAft>
                <a:buFontTx/>
                <a:buNone/>
                <a:defRPr/>
              </a:pPr>
              <a:t>18</a:t>
            </a:fld>
            <a:endParaRPr lang="en-US" altLang="en-US" sz="1200" smtClean="0">
              <a:latin typeface="Arial" charset="0"/>
            </a:endParaRPr>
          </a:p>
        </p:txBody>
      </p:sp>
      <p:sp>
        <p:nvSpPr>
          <p:cNvPr id="37891" name="Rectangle 2"/>
          <p:cNvSpPr>
            <a:spLocks noGrp="1" noChangeArrowheads="1"/>
          </p:cNvSpPr>
          <p:nvPr>
            <p:ph type="title"/>
          </p:nvPr>
        </p:nvSpPr>
        <p:spPr/>
        <p:txBody>
          <a:bodyPr/>
          <a:lstStyle/>
          <a:p>
            <a:pPr eaLnBrk="1" hangingPunct="1"/>
            <a:r>
              <a:rPr lang="en-US" altLang="en-US" dirty="0" smtClean="0">
                <a:solidFill>
                  <a:srgbClr val="C00000"/>
                </a:solidFill>
              </a:rPr>
              <a:t>Multiple Comparisons </a:t>
            </a:r>
          </a:p>
        </p:txBody>
      </p:sp>
      <p:sp>
        <p:nvSpPr>
          <p:cNvPr id="37892" name="Rectangle 3"/>
          <p:cNvSpPr>
            <a:spLocks noGrp="1" noChangeArrowheads="1"/>
          </p:cNvSpPr>
          <p:nvPr>
            <p:ph type="body" idx="1"/>
          </p:nvPr>
        </p:nvSpPr>
        <p:spPr>
          <a:xfrm>
            <a:off x="949325" y="1981200"/>
            <a:ext cx="7737475" cy="4648200"/>
          </a:xfrm>
        </p:spPr>
        <p:txBody>
          <a:bodyPr/>
          <a:lstStyle/>
          <a:p>
            <a:pPr eaLnBrk="1" hangingPunct="1"/>
            <a:r>
              <a:rPr lang="en-US" altLang="en-US" smtClean="0"/>
              <a:t>The fact that we are effectively doing a large number of pairwise comparisons means...</a:t>
            </a:r>
          </a:p>
          <a:p>
            <a:pPr lvl="2" eaLnBrk="1" hangingPunct="1"/>
            <a:r>
              <a:rPr lang="en-US" altLang="en-US" smtClean="0"/>
              <a:t>Each test takes a 5% chance of making a Type I error (showing a difference where in reality none exists).</a:t>
            </a:r>
          </a:p>
          <a:p>
            <a:pPr lvl="2" eaLnBrk="1" hangingPunct="1"/>
            <a:r>
              <a:rPr lang="en-US" altLang="en-US" smtClean="0"/>
              <a:t>The overall Type I error rate (chance of at least one Type I error) will be much larger than 5%</a:t>
            </a:r>
          </a:p>
          <a:p>
            <a:pPr eaLnBrk="1" hangingPunct="1"/>
            <a:r>
              <a:rPr lang="en-US" altLang="en-US" smtClean="0"/>
              <a:t>Effectively, the testing procedure becomes biased in favor of rejecting at least one H</a:t>
            </a:r>
            <a:r>
              <a:rPr lang="en-US" altLang="en-US" baseline="-25000" smtClean="0"/>
              <a:t>0</a:t>
            </a: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0765FC0B-3EF5-4693-8065-1147D26AF7F7}" type="slidenum">
              <a:rPr lang="en-US" altLang="en-US" sz="1200" smtClean="0">
                <a:latin typeface="Arial" charset="0"/>
              </a:rPr>
              <a:pPr fontAlgn="base">
                <a:spcBef>
                  <a:spcPct val="0"/>
                </a:spcBef>
                <a:spcAft>
                  <a:spcPct val="0"/>
                </a:spcAft>
                <a:buFontTx/>
                <a:buNone/>
                <a:defRPr/>
              </a:pPr>
              <a:t>19</a:t>
            </a:fld>
            <a:endParaRPr lang="en-US" altLang="en-US" sz="1200" smtClean="0">
              <a:latin typeface="Arial" charset="0"/>
            </a:endParaRPr>
          </a:p>
        </p:txBody>
      </p:sp>
      <p:sp>
        <p:nvSpPr>
          <p:cNvPr id="38915" name="Rectangle 2"/>
          <p:cNvSpPr>
            <a:spLocks noGrp="1" noChangeArrowheads="1"/>
          </p:cNvSpPr>
          <p:nvPr>
            <p:ph type="title"/>
          </p:nvPr>
        </p:nvSpPr>
        <p:spPr/>
        <p:txBody>
          <a:bodyPr/>
          <a:lstStyle/>
          <a:p>
            <a:pPr eaLnBrk="1" hangingPunct="1"/>
            <a:r>
              <a:rPr lang="en-US" altLang="en-US" dirty="0" smtClean="0">
                <a:solidFill>
                  <a:srgbClr val="C00000"/>
                </a:solidFill>
              </a:rPr>
              <a:t>Valid Approaches</a:t>
            </a:r>
          </a:p>
        </p:txBody>
      </p:sp>
      <p:sp>
        <p:nvSpPr>
          <p:cNvPr id="23556" name="Rectangle 3"/>
          <p:cNvSpPr>
            <a:spLocks noGrp="1" noChangeArrowheads="1"/>
          </p:cNvSpPr>
          <p:nvPr>
            <p:ph type="body" idx="1"/>
          </p:nvPr>
        </p:nvSpPr>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dirty="0" smtClean="0"/>
              <a:t>How do we adjust for this multiplicity issue?</a:t>
            </a:r>
          </a:p>
          <a:p>
            <a:pPr lvl="1" eaLnBrk="1" fontAlgn="auto" hangingPunct="1">
              <a:spcAft>
                <a:spcPts val="0"/>
              </a:spcAft>
              <a:buFont typeface="Arial" panose="020B0604020202020204" pitchFamily="34" charset="0"/>
              <a:buChar char="–"/>
              <a:defRPr/>
            </a:pPr>
            <a:r>
              <a:rPr lang="en-US" altLang="en-US" dirty="0" smtClean="0">
                <a:solidFill>
                  <a:srgbClr val="003399"/>
                </a:solidFill>
              </a:rPr>
              <a:t>Least Significant Differences Procedure </a:t>
            </a:r>
            <a:r>
              <a:rPr lang="en-US" altLang="en-US" dirty="0" smtClean="0"/>
              <a:t>(</a:t>
            </a:r>
            <a:r>
              <a:rPr lang="en-US" altLang="en-US" u="sng" dirty="0" smtClean="0"/>
              <a:t>unadjusted!</a:t>
            </a:r>
            <a:r>
              <a:rPr lang="en-US" altLang="en-US" dirty="0" smtClean="0"/>
              <a:t>) – Relies on a significant F-test </a:t>
            </a:r>
          </a:p>
          <a:p>
            <a:pPr lvl="1" eaLnBrk="1" fontAlgn="auto" hangingPunct="1">
              <a:spcAft>
                <a:spcPts val="0"/>
              </a:spcAft>
              <a:buFont typeface="Arial" panose="020B0604020202020204" pitchFamily="34" charset="0"/>
              <a:buChar char="–"/>
              <a:defRPr/>
            </a:pPr>
            <a:r>
              <a:rPr lang="en-US" altLang="en-US" dirty="0" err="1" smtClean="0">
                <a:solidFill>
                  <a:srgbClr val="003399"/>
                </a:solidFill>
              </a:rPr>
              <a:t>Bonferroni</a:t>
            </a:r>
            <a:r>
              <a:rPr lang="en-US" altLang="en-US" dirty="0" smtClean="0">
                <a:solidFill>
                  <a:srgbClr val="003399"/>
                </a:solidFill>
              </a:rPr>
              <a:t> Adjustment </a:t>
            </a:r>
            <a:r>
              <a:rPr lang="en-US" altLang="en-US" dirty="0" smtClean="0"/>
              <a:t>– turns out to be too conservative for all pairwise comparisons</a:t>
            </a:r>
          </a:p>
          <a:p>
            <a:pPr lvl="1" eaLnBrk="1" fontAlgn="auto" hangingPunct="1">
              <a:spcAft>
                <a:spcPts val="0"/>
              </a:spcAft>
              <a:buFont typeface="Arial" panose="020B0604020202020204" pitchFamily="34" charset="0"/>
              <a:buChar char="–"/>
              <a:defRPr/>
            </a:pPr>
            <a:r>
              <a:rPr lang="en-US" altLang="en-US" dirty="0" smtClean="0">
                <a:solidFill>
                  <a:srgbClr val="003399"/>
                </a:solidFill>
              </a:rPr>
              <a:t>Tukey Adjustment </a:t>
            </a:r>
            <a:r>
              <a:rPr lang="en-US" altLang="en-US" dirty="0" smtClean="0"/>
              <a:t>– best for all pairwise comparisons, usually best for our class because we usually will compare all pairs</a:t>
            </a:r>
          </a:p>
          <a:p>
            <a:pPr lvl="1" eaLnBrk="1" fontAlgn="auto" hangingPunct="1">
              <a:spcAft>
                <a:spcPts val="0"/>
              </a:spcAft>
              <a:buFont typeface="Arial" panose="020B0604020202020204" pitchFamily="34" charset="0"/>
              <a:buChar char="–"/>
              <a:defRPr/>
            </a:pPr>
            <a:r>
              <a:rPr lang="en-US" altLang="en-US" dirty="0" err="1" smtClean="0">
                <a:solidFill>
                  <a:srgbClr val="003399"/>
                </a:solidFill>
              </a:rPr>
              <a:t>Dunnett</a:t>
            </a:r>
            <a:r>
              <a:rPr lang="en-US" altLang="en-US" dirty="0" smtClean="0">
                <a:solidFill>
                  <a:srgbClr val="003399"/>
                </a:solidFill>
              </a:rPr>
              <a:t> Adjustment </a:t>
            </a:r>
            <a:r>
              <a:rPr lang="en-US" altLang="en-US" dirty="0" smtClean="0"/>
              <a:t>– Appropriate for comparing each treatment to a control (fewer tests).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1"/>
          </p:nvPr>
        </p:nvSpPr>
        <p:spPr/>
        <p:txBody>
          <a:bodyPr/>
          <a:lstStyle/>
          <a:p>
            <a:pPr>
              <a:defRPr/>
            </a:pPr>
            <a:fld id="{CC71855B-5DBE-44C8-9F96-42B45FA45711}" type="slidenum">
              <a:rPr lang="en-US" altLang="en-US"/>
              <a:pPr>
                <a:defRPr/>
              </a:pPr>
              <a:t>2</a:t>
            </a:fld>
            <a:endParaRPr lang="en-US" altLang="en-US"/>
          </a:p>
        </p:txBody>
      </p:sp>
      <p:sp>
        <p:nvSpPr>
          <p:cNvPr id="21507" name="Rectangle 2"/>
          <p:cNvSpPr>
            <a:spLocks noGrp="1" noChangeArrowheads="1"/>
          </p:cNvSpPr>
          <p:nvPr>
            <p:ph type="title" sz="quarter"/>
          </p:nvPr>
        </p:nvSpPr>
        <p:spPr/>
        <p:txBody>
          <a:bodyPr/>
          <a:lstStyle/>
          <a:p>
            <a:pPr eaLnBrk="1" hangingPunct="1"/>
            <a:r>
              <a:rPr lang="en-US" altLang="en-US" smtClean="0">
                <a:solidFill>
                  <a:srgbClr val="C00000"/>
                </a:solidFill>
              </a:rPr>
              <a:t>Why do multiple comparisons?</a:t>
            </a:r>
          </a:p>
        </p:txBody>
      </p:sp>
      <p:graphicFrame>
        <p:nvGraphicFramePr>
          <p:cNvPr id="21508" name="Object 120"/>
          <p:cNvGraphicFramePr>
            <a:graphicFrameLocks noGrp="1" noChangeAspect="1"/>
          </p:cNvGraphicFramePr>
          <p:nvPr>
            <p:ph sz="quarter" idx="1"/>
          </p:nvPr>
        </p:nvGraphicFramePr>
        <p:xfrm>
          <a:off x="403225" y="2763838"/>
          <a:ext cx="2366963" cy="2436812"/>
        </p:xfrm>
        <a:graphic>
          <a:graphicData uri="http://schemas.openxmlformats.org/presentationml/2006/ole">
            <mc:AlternateContent xmlns:mc="http://schemas.openxmlformats.org/markup-compatibility/2006">
              <mc:Choice xmlns:v="urn:schemas-microsoft-com:vml" Requires="v">
                <p:oleObj spid="_x0000_s21527" name="Chart" r:id="rId4" imgW="6095952" imgH="4076628" progId="MSGraph.Chart.8">
                  <p:embed followColorScheme="full"/>
                </p:oleObj>
              </mc:Choice>
              <mc:Fallback>
                <p:oleObj name="Chart" r:id="rId4" imgW="6095952" imgH="4076628" progId="MSGraph.Chart.8">
                  <p:embed followColorScheme="full"/>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 y="2763838"/>
                        <a:ext cx="2366963" cy="243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122"/>
          <p:cNvGraphicFramePr>
            <a:graphicFrameLocks noGrp="1" noChangeAspect="1"/>
          </p:cNvGraphicFramePr>
          <p:nvPr>
            <p:ph sz="quarter" idx="2"/>
          </p:nvPr>
        </p:nvGraphicFramePr>
        <p:xfrm>
          <a:off x="6264275" y="1992313"/>
          <a:ext cx="2366963" cy="1582737"/>
        </p:xfrm>
        <a:graphic>
          <a:graphicData uri="http://schemas.openxmlformats.org/presentationml/2006/ole">
            <mc:AlternateContent xmlns:mc="http://schemas.openxmlformats.org/markup-compatibility/2006">
              <mc:Choice xmlns:v="urn:schemas-microsoft-com:vml" Requires="v">
                <p:oleObj spid="_x0000_s21528" name="Chart" r:id="rId6" imgW="6095952" imgH="4076628" progId="MSGraph.Chart.8">
                  <p:embed followColorScheme="full"/>
                </p:oleObj>
              </mc:Choice>
              <mc:Fallback>
                <p:oleObj name="Chart" r:id="rId6" imgW="6095952" imgH="4076628" progId="MSGraph.Chart.8">
                  <p:embed followColorScheme="full"/>
                  <p:pic>
                    <p:nvPicPr>
                      <p:cNvPr id="0" name="Object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4275" y="1992313"/>
                        <a:ext cx="2366963"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24"/>
          <p:cNvGraphicFramePr>
            <a:graphicFrameLocks noGrp="1" noChangeAspect="1"/>
          </p:cNvGraphicFramePr>
          <p:nvPr>
            <p:ph sz="quarter" idx="3"/>
          </p:nvPr>
        </p:nvGraphicFramePr>
        <p:xfrm>
          <a:off x="3490913" y="4221163"/>
          <a:ext cx="2366962" cy="1889125"/>
        </p:xfrm>
        <a:graphic>
          <a:graphicData uri="http://schemas.openxmlformats.org/presentationml/2006/ole">
            <mc:AlternateContent xmlns:mc="http://schemas.openxmlformats.org/markup-compatibility/2006">
              <mc:Choice xmlns:v="urn:schemas-microsoft-com:vml" Requires="v">
                <p:oleObj spid="_x0000_s21529" name="Chart" r:id="rId8" imgW="6095952" imgH="4069080" progId="MSGraph.Chart.8">
                  <p:embed followColorScheme="full"/>
                </p:oleObj>
              </mc:Choice>
              <mc:Fallback>
                <p:oleObj name="Chart" r:id="rId8" imgW="6095952" imgH="4069080" progId="MSGraph.Chart.8">
                  <p:embed followColorScheme="full"/>
                  <p:pic>
                    <p:nvPicPr>
                      <p:cNvPr id="0" name="Object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0913" y="4221163"/>
                        <a:ext cx="2366962"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26"/>
          <p:cNvGraphicFramePr>
            <a:graphicFrameLocks noGrp="1" noChangeAspect="1"/>
          </p:cNvGraphicFramePr>
          <p:nvPr>
            <p:ph sz="quarter" idx="4"/>
          </p:nvPr>
        </p:nvGraphicFramePr>
        <p:xfrm>
          <a:off x="3487738" y="1989138"/>
          <a:ext cx="2366962" cy="1579562"/>
        </p:xfrm>
        <a:graphic>
          <a:graphicData uri="http://schemas.openxmlformats.org/presentationml/2006/ole">
            <mc:AlternateContent xmlns:mc="http://schemas.openxmlformats.org/markup-compatibility/2006">
              <mc:Choice xmlns:v="urn:schemas-microsoft-com:vml" Requires="v">
                <p:oleObj spid="_x0000_s21530" name="Chart" r:id="rId10" imgW="6095952" imgH="4069080" progId="MSGraph.Chart.8">
                  <p:embed followColorScheme="full"/>
                </p:oleObj>
              </mc:Choice>
              <mc:Fallback>
                <p:oleObj name="Chart" r:id="rId10" imgW="6095952" imgH="4069080" progId="MSGraph.Chart.8">
                  <p:embed followColorScheme="full"/>
                  <p:pic>
                    <p:nvPicPr>
                      <p:cNvPr id="0" name="Object 1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7738" y="1989138"/>
                        <a:ext cx="2366962" cy="157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128"/>
          <p:cNvGraphicFramePr>
            <a:graphicFrameLocks noChangeAspect="1"/>
          </p:cNvGraphicFramePr>
          <p:nvPr/>
        </p:nvGraphicFramePr>
        <p:xfrm>
          <a:off x="6261100" y="4222750"/>
          <a:ext cx="2366963" cy="1579563"/>
        </p:xfrm>
        <a:graphic>
          <a:graphicData uri="http://schemas.openxmlformats.org/presentationml/2006/ole">
            <mc:AlternateContent xmlns:mc="http://schemas.openxmlformats.org/markup-compatibility/2006">
              <mc:Choice xmlns:v="urn:schemas-microsoft-com:vml" Requires="v">
                <p:oleObj spid="_x0000_s21531" name="Chart" r:id="rId12" imgW="6095952" imgH="4069080" progId="MSGraph.Chart.8">
                  <p:embed followColorScheme="full"/>
                </p:oleObj>
              </mc:Choice>
              <mc:Fallback>
                <p:oleObj name="Chart" r:id="rId12" imgW="6095952" imgH="4069080" progId="MSGraph.Chart.8">
                  <p:embed followColorScheme="full"/>
                  <p:pic>
                    <p:nvPicPr>
                      <p:cNvPr id="0" name="Object 1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61100" y="4222750"/>
                        <a:ext cx="2366963" cy="157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129"/>
          <p:cNvSpPr txBox="1">
            <a:spLocks noChangeArrowheads="1"/>
          </p:cNvSpPr>
          <p:nvPr/>
        </p:nvSpPr>
        <p:spPr bwMode="auto">
          <a:xfrm>
            <a:off x="1487488" y="3544888"/>
            <a:ext cx="72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600"/>
              <a:t>H</a:t>
            </a:r>
            <a:r>
              <a:rPr lang="en-US" altLang="en-US" sz="3600" baseline="-25000"/>
              <a:t>0</a:t>
            </a:r>
          </a:p>
        </p:txBody>
      </p:sp>
      <p:sp>
        <p:nvSpPr>
          <p:cNvPr id="21514" name="Rectangle 130"/>
          <p:cNvSpPr>
            <a:spLocks noChangeArrowheads="1"/>
          </p:cNvSpPr>
          <p:nvPr/>
        </p:nvSpPr>
        <p:spPr bwMode="auto">
          <a:xfrm>
            <a:off x="3194050" y="1690688"/>
            <a:ext cx="5637213" cy="4522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1515" name="Rectangle 131"/>
          <p:cNvSpPr>
            <a:spLocks noChangeArrowheads="1"/>
          </p:cNvSpPr>
          <p:nvPr/>
        </p:nvSpPr>
        <p:spPr bwMode="auto">
          <a:xfrm>
            <a:off x="250825" y="2705100"/>
            <a:ext cx="2655888" cy="2505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1516" name="Text Box 132"/>
          <p:cNvSpPr txBox="1">
            <a:spLocks noChangeArrowheads="1"/>
          </p:cNvSpPr>
          <p:nvPr/>
        </p:nvSpPr>
        <p:spPr bwMode="auto">
          <a:xfrm>
            <a:off x="5800725" y="3548063"/>
            <a:ext cx="72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600"/>
              <a:t>H</a:t>
            </a:r>
            <a:r>
              <a:rPr lang="en-US" altLang="en-US" sz="3600" baseline="-25000"/>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47F34FC9-92B9-48AA-86CA-499977236C06}" type="slidenum">
              <a:rPr lang="en-US" altLang="en-US" sz="1200" smtClean="0">
                <a:latin typeface="Arial" charset="0"/>
              </a:rPr>
              <a:pPr fontAlgn="base">
                <a:spcBef>
                  <a:spcPct val="0"/>
                </a:spcBef>
                <a:spcAft>
                  <a:spcPct val="0"/>
                </a:spcAft>
                <a:buFontTx/>
                <a:buNone/>
                <a:defRPr/>
              </a:pPr>
              <a:t>20</a:t>
            </a:fld>
            <a:endParaRPr lang="en-US" altLang="en-US" sz="1200" smtClean="0">
              <a:latin typeface="Arial" charset="0"/>
            </a:endParaRPr>
          </a:p>
        </p:txBody>
      </p:sp>
      <p:sp>
        <p:nvSpPr>
          <p:cNvPr id="24579"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smtClean="0">
                <a:solidFill>
                  <a:srgbClr val="C00000"/>
                </a:solidFill>
              </a:rPr>
              <a:t>Least Significant Differences</a:t>
            </a:r>
            <a:br>
              <a:rPr lang="en-US" altLang="en-US" dirty="0" smtClean="0">
                <a:solidFill>
                  <a:srgbClr val="C00000"/>
                </a:solidFill>
              </a:rPr>
            </a:br>
            <a:r>
              <a:rPr lang="en-US" altLang="en-US" dirty="0" smtClean="0">
                <a:solidFill>
                  <a:srgbClr val="C00000"/>
                </a:solidFill>
              </a:rPr>
              <a:t>No adjustment</a:t>
            </a:r>
          </a:p>
        </p:txBody>
      </p:sp>
      <p:sp>
        <p:nvSpPr>
          <p:cNvPr id="39940" name="Rectangle 3"/>
          <p:cNvSpPr>
            <a:spLocks noGrp="1" noChangeArrowheads="1"/>
          </p:cNvSpPr>
          <p:nvPr>
            <p:ph type="body" idx="1"/>
          </p:nvPr>
        </p:nvSpPr>
        <p:spPr/>
        <p:txBody>
          <a:bodyPr/>
          <a:lstStyle/>
          <a:p>
            <a:pPr eaLnBrk="1" hangingPunct="1"/>
            <a:r>
              <a:rPr lang="en-US" altLang="en-US" smtClean="0"/>
              <a:t>The LSD procedure goes as follows:</a:t>
            </a:r>
          </a:p>
          <a:p>
            <a:pPr lvl="1" eaLnBrk="1" hangingPunct="1"/>
            <a:r>
              <a:rPr lang="en-US" altLang="en-US" smtClean="0"/>
              <a:t>Verify that the model F test is significant to confirm the existence of differences.</a:t>
            </a:r>
          </a:p>
          <a:p>
            <a:pPr lvl="1" eaLnBrk="1" hangingPunct="1"/>
            <a:r>
              <a:rPr lang="en-US" altLang="en-US" smtClean="0"/>
              <a:t>Unadjusted differences are used (t tests).  At a minimum, the means that are the furthest apart are presumed to be different.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36C78EEE-CAC9-48E6-B577-CA8863E1121A}" type="slidenum">
              <a:rPr lang="en-US" altLang="en-US" sz="1200" smtClean="0">
                <a:latin typeface="Arial" charset="0"/>
              </a:rPr>
              <a:pPr fontAlgn="base">
                <a:spcBef>
                  <a:spcPct val="0"/>
                </a:spcBef>
                <a:spcAft>
                  <a:spcPct val="0"/>
                </a:spcAft>
                <a:buFontTx/>
                <a:buNone/>
                <a:defRPr/>
              </a:pPr>
              <a:t>21</a:t>
            </a:fld>
            <a:endParaRPr lang="en-US" altLang="en-US" sz="1200" smtClean="0">
              <a:latin typeface="Arial" charset="0"/>
            </a:endParaRPr>
          </a:p>
        </p:txBody>
      </p:sp>
      <p:sp>
        <p:nvSpPr>
          <p:cNvPr id="40963" name="Rectangle 2"/>
          <p:cNvSpPr>
            <a:spLocks noGrp="1" noChangeArrowheads="1"/>
          </p:cNvSpPr>
          <p:nvPr>
            <p:ph type="title"/>
          </p:nvPr>
        </p:nvSpPr>
        <p:spPr/>
        <p:txBody>
          <a:bodyPr/>
          <a:lstStyle/>
          <a:p>
            <a:pPr eaLnBrk="1" hangingPunct="1"/>
            <a:r>
              <a:rPr lang="en-US" altLang="en-US" dirty="0" smtClean="0">
                <a:solidFill>
                  <a:srgbClr val="C00000"/>
                </a:solidFill>
              </a:rPr>
              <a:t>LSD</a:t>
            </a:r>
            <a:r>
              <a:rPr lang="en-US" altLang="en-US" dirty="0" smtClean="0"/>
              <a:t> </a:t>
            </a:r>
          </a:p>
        </p:txBody>
      </p:sp>
      <p:sp>
        <p:nvSpPr>
          <p:cNvPr id="25604" name="Rectangle 3"/>
          <p:cNvSpPr>
            <a:spLocks noGrp="1" noChangeArrowheads="1"/>
          </p:cNvSpPr>
          <p:nvPr>
            <p:ph type="body" idx="1"/>
          </p:nvPr>
        </p:nvSpPr>
        <p:spPr>
          <a:xfrm>
            <a:off x="914400" y="1828800"/>
            <a:ext cx="7620000" cy="4724400"/>
          </a:xfrm>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smtClean="0"/>
              <a:t>So if we use the LSD procedure, then we are </a:t>
            </a:r>
            <a:r>
              <a:rPr lang="en-US" altLang="en-US" b="1" smtClean="0"/>
              <a:t>NOT</a:t>
            </a:r>
            <a:r>
              <a:rPr lang="en-US" altLang="en-US" b="1" i="1" smtClean="0"/>
              <a:t> </a:t>
            </a:r>
            <a:r>
              <a:rPr lang="en-US" altLang="en-US" smtClean="0"/>
              <a:t>making any formal adjustment</a:t>
            </a:r>
          </a:p>
          <a:p>
            <a:pPr lvl="1" eaLnBrk="1" fontAlgn="auto" hangingPunct="1">
              <a:spcAft>
                <a:spcPts val="0"/>
              </a:spcAft>
              <a:buFont typeface="Arial" panose="020B0604020202020204" pitchFamily="34" charset="0"/>
              <a:buChar char="–"/>
              <a:defRPr/>
            </a:pPr>
            <a:r>
              <a:rPr lang="en-US" altLang="en-US" smtClean="0">
                <a:sym typeface="Wingdings" pitchFamily="2" charset="2"/>
              </a:rPr>
              <a:t>Type I error IS inflated by the number of tests</a:t>
            </a:r>
            <a:endParaRPr lang="en-US" altLang="en-US" smtClean="0"/>
          </a:p>
          <a:p>
            <a:pPr eaLnBrk="1" fontAlgn="auto" hangingPunct="1">
              <a:spcAft>
                <a:spcPts val="0"/>
              </a:spcAft>
              <a:buFont typeface="Arial" panose="020B0604020202020204" pitchFamily="34" charset="0"/>
              <a:buChar char="•"/>
              <a:defRPr/>
            </a:pPr>
            <a:r>
              <a:rPr lang="en-US" altLang="en-US" smtClean="0"/>
              <a:t>Some things we can do:</a:t>
            </a:r>
          </a:p>
          <a:p>
            <a:pPr lvl="2" eaLnBrk="1" fontAlgn="auto" hangingPunct="1">
              <a:spcAft>
                <a:spcPts val="0"/>
              </a:spcAft>
              <a:buFont typeface="Arial" panose="020B0604020202020204" pitchFamily="34" charset="0"/>
              <a:buChar char="•"/>
              <a:defRPr/>
            </a:pPr>
            <a:r>
              <a:rPr lang="en-US" altLang="en-US" smtClean="0"/>
              <a:t>Use strict requirements on the F test: use α=0.005 instead of α=0.05</a:t>
            </a:r>
          </a:p>
          <a:p>
            <a:pPr lvl="2" eaLnBrk="1" fontAlgn="auto" hangingPunct="1">
              <a:spcAft>
                <a:spcPts val="0"/>
              </a:spcAft>
              <a:buFont typeface="Arial" panose="020B0604020202020204" pitchFamily="34" charset="0"/>
              <a:buChar char="•"/>
              <a:defRPr/>
            </a:pPr>
            <a:r>
              <a:rPr lang="en-US" altLang="en-US" smtClean="0"/>
              <a:t>Additionally we could strengthen the requirements on the T-tests: using α=0.01</a:t>
            </a:r>
          </a:p>
          <a:p>
            <a:pPr lvl="1" eaLnBrk="1" fontAlgn="auto" hangingPunct="1">
              <a:spcAft>
                <a:spcPts val="0"/>
              </a:spcAft>
              <a:buFont typeface="Arial" panose="020B0604020202020204" pitchFamily="34" charset="0"/>
              <a:buChar char="–"/>
              <a:defRPr/>
            </a:pPr>
            <a:r>
              <a:rPr lang="en-US" altLang="en-US" smtClean="0"/>
              <a:t>Neither is a formal adjustment, Type I error is uncontrolled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09F02342-BCE7-43ED-9F85-F85DCAC2093B}" type="slidenum">
              <a:rPr lang="en-US" altLang="en-US" sz="1200" smtClean="0">
                <a:latin typeface="Arial" charset="0"/>
              </a:rPr>
              <a:pPr fontAlgn="base">
                <a:spcBef>
                  <a:spcPct val="0"/>
                </a:spcBef>
                <a:spcAft>
                  <a:spcPct val="0"/>
                </a:spcAft>
                <a:buFontTx/>
                <a:buNone/>
                <a:defRPr/>
              </a:pPr>
              <a:t>22</a:t>
            </a:fld>
            <a:endParaRPr lang="en-US" altLang="en-US" sz="1200" smtClean="0">
              <a:latin typeface="Arial" charset="0"/>
            </a:endParaRPr>
          </a:p>
        </p:txBody>
      </p:sp>
      <p:sp>
        <p:nvSpPr>
          <p:cNvPr id="41987" name="Rectangle 2"/>
          <p:cNvSpPr>
            <a:spLocks noGrp="1" noChangeArrowheads="1"/>
          </p:cNvSpPr>
          <p:nvPr>
            <p:ph type="title"/>
          </p:nvPr>
        </p:nvSpPr>
        <p:spPr/>
        <p:txBody>
          <a:bodyPr/>
          <a:lstStyle/>
          <a:p>
            <a:pPr eaLnBrk="1" hangingPunct="1"/>
            <a:r>
              <a:rPr lang="en-US" altLang="en-US" dirty="0" err="1" smtClean="0">
                <a:solidFill>
                  <a:srgbClr val="C00000"/>
                </a:solidFill>
              </a:rPr>
              <a:t>Bonferroni</a:t>
            </a:r>
            <a:r>
              <a:rPr lang="en-US" altLang="en-US" dirty="0" smtClean="0">
                <a:solidFill>
                  <a:srgbClr val="C00000"/>
                </a:solidFill>
              </a:rPr>
              <a:t> Adjustment</a:t>
            </a:r>
          </a:p>
        </p:txBody>
      </p:sp>
      <p:sp>
        <p:nvSpPr>
          <p:cNvPr id="41988" name="Rectangle 3"/>
          <p:cNvSpPr>
            <a:spLocks noGrp="1" noChangeArrowheads="1"/>
          </p:cNvSpPr>
          <p:nvPr>
            <p:ph type="body" idx="1"/>
          </p:nvPr>
        </p:nvSpPr>
        <p:spPr/>
        <p:txBody>
          <a:bodyPr/>
          <a:lstStyle/>
          <a:p>
            <a:pPr eaLnBrk="1" hangingPunct="1"/>
            <a:r>
              <a:rPr lang="en-US" altLang="en-US" smtClean="0"/>
              <a:t>Still uses a t critical value, but we </a:t>
            </a:r>
            <a:r>
              <a:rPr lang="en-US" altLang="en-US" b="1" smtClean="0"/>
              <a:t>formally </a:t>
            </a:r>
            <a:r>
              <a:rPr lang="en-US" altLang="en-US" smtClean="0"/>
              <a:t>adjust our T-tests and use a Bonferroni t</a:t>
            </a:r>
          </a:p>
          <a:p>
            <a:pPr lvl="1" eaLnBrk="1" hangingPunct="1"/>
            <a:r>
              <a:rPr lang="en-US" altLang="en-US" smtClean="0"/>
              <a:t>There are </a:t>
            </a:r>
            <a:r>
              <a:rPr lang="en-US" altLang="en-US" smtClean="0">
                <a:latin typeface="Times New Roman" pitchFamily="18" charset="0"/>
              </a:rPr>
              <a:t>(</a:t>
            </a:r>
            <a:r>
              <a:rPr lang="en-US" altLang="en-US" i="1" smtClean="0">
                <a:latin typeface="Times New Roman" pitchFamily="18" charset="0"/>
              </a:rPr>
              <a:t>a</a:t>
            </a:r>
            <a:r>
              <a:rPr lang="en-US" altLang="en-US" smtClean="0">
                <a:latin typeface="Times New Roman" pitchFamily="18" charset="0"/>
              </a:rPr>
              <a:t>)(</a:t>
            </a:r>
            <a:r>
              <a:rPr lang="en-US" altLang="en-US" i="1" smtClean="0">
                <a:latin typeface="Times New Roman" pitchFamily="18" charset="0"/>
              </a:rPr>
              <a:t>a </a:t>
            </a:r>
            <a:r>
              <a:rPr lang="en-US" altLang="en-US" smtClean="0">
                <a:latin typeface="Times New Roman" pitchFamily="18" charset="0"/>
              </a:rPr>
              <a:t>– 1)/2</a:t>
            </a:r>
            <a:r>
              <a:rPr lang="en-US" altLang="en-US" smtClean="0"/>
              <a:t> pairwise tests. Divide alpha by this number for the pairwise comparisons (can be expensive)</a:t>
            </a:r>
          </a:p>
          <a:p>
            <a:pPr lvl="2" eaLnBrk="1" hangingPunct="1"/>
            <a:r>
              <a:rPr lang="en-US" altLang="en-US" smtClean="0"/>
              <a:t>6 treatments, 15 pairs: effective </a:t>
            </a:r>
            <a:r>
              <a:rPr lang="el-GR" altLang="en-US" smtClean="0"/>
              <a:t>α</a:t>
            </a:r>
            <a:r>
              <a:rPr lang="en-US" altLang="en-US" smtClean="0"/>
              <a:t>=0.00333</a:t>
            </a:r>
          </a:p>
          <a:p>
            <a:pPr lvl="2" eaLnBrk="1" hangingPunct="1"/>
            <a:r>
              <a:rPr lang="en-US" altLang="en-US" smtClean="0"/>
              <a:t>8 treatments, 28 pairs: effective </a:t>
            </a:r>
            <a:r>
              <a:rPr lang="el-GR" altLang="en-US" smtClean="0"/>
              <a:t>α</a:t>
            </a:r>
            <a:r>
              <a:rPr lang="en-US" altLang="en-US" smtClean="0"/>
              <a:t>=0.00178.</a:t>
            </a:r>
          </a:p>
          <a:p>
            <a:pPr eaLnBrk="1" hangingPunct="1"/>
            <a:r>
              <a:rPr lang="en-US" altLang="en-US" smtClean="0"/>
              <a:t>We are formally adjusting the t-critical value to avoid Type I error inflation.</a:t>
            </a:r>
          </a:p>
          <a:p>
            <a:pPr eaLnBrk="1" hangingPunct="1"/>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585EAA85-5668-4F53-82B2-FBAF3EE36FF2}" type="slidenum">
              <a:rPr lang="en-US" altLang="en-US" sz="1200" smtClean="0">
                <a:latin typeface="Arial" charset="0"/>
              </a:rPr>
              <a:pPr fontAlgn="base">
                <a:spcBef>
                  <a:spcPct val="0"/>
                </a:spcBef>
                <a:spcAft>
                  <a:spcPct val="0"/>
                </a:spcAft>
                <a:buFontTx/>
                <a:buNone/>
                <a:defRPr/>
              </a:pPr>
              <a:t>23</a:t>
            </a:fld>
            <a:endParaRPr lang="en-US" altLang="en-US" sz="1200" smtClean="0">
              <a:latin typeface="Arial" charset="0"/>
            </a:endParaRPr>
          </a:p>
        </p:txBody>
      </p:sp>
      <p:sp>
        <p:nvSpPr>
          <p:cNvPr id="43011" name="Rectangle 2"/>
          <p:cNvSpPr>
            <a:spLocks noGrp="1" noChangeArrowheads="1"/>
          </p:cNvSpPr>
          <p:nvPr>
            <p:ph type="title"/>
          </p:nvPr>
        </p:nvSpPr>
        <p:spPr/>
        <p:txBody>
          <a:bodyPr/>
          <a:lstStyle/>
          <a:p>
            <a:pPr eaLnBrk="1" hangingPunct="1"/>
            <a:r>
              <a:rPr lang="en-US" altLang="en-US" dirty="0" err="1" smtClean="0">
                <a:solidFill>
                  <a:srgbClr val="C00000"/>
                </a:solidFill>
              </a:rPr>
              <a:t>Bonferroni</a:t>
            </a:r>
            <a:r>
              <a:rPr lang="en-US" altLang="en-US" dirty="0" smtClean="0">
                <a:solidFill>
                  <a:srgbClr val="C00000"/>
                </a:solidFill>
              </a:rPr>
              <a:t> </a:t>
            </a:r>
          </a:p>
        </p:txBody>
      </p:sp>
      <p:sp>
        <p:nvSpPr>
          <p:cNvPr id="32772" name="Rectangle 3"/>
          <p:cNvSpPr>
            <a:spLocks noGrp="1" noChangeArrowheads="1"/>
          </p:cNvSpPr>
          <p:nvPr>
            <p:ph type="body" idx="1"/>
          </p:nvPr>
        </p:nvSpPr>
        <p:spPr>
          <a:xfrm>
            <a:off x="860425" y="1828800"/>
            <a:ext cx="7661275" cy="4114800"/>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altLang="en-US" smtClean="0"/>
              <a:t>The advantage here is that you don’t need to worry about the F-test.  (It is possible that you can have significant T-tests without a significant F-test!)</a:t>
            </a:r>
          </a:p>
          <a:p>
            <a:pPr eaLnBrk="1" fontAlgn="auto" hangingPunct="1">
              <a:spcAft>
                <a:spcPts val="0"/>
              </a:spcAft>
              <a:buFont typeface="Arial" panose="020B0604020202020204" pitchFamily="34" charset="0"/>
              <a:buChar char="•"/>
              <a:defRPr/>
            </a:pPr>
            <a:r>
              <a:rPr lang="en-US" altLang="en-US" smtClean="0"/>
              <a:t>Bonferroni works the best when: </a:t>
            </a:r>
          </a:p>
          <a:p>
            <a:pPr lvl="1" eaLnBrk="1" fontAlgn="auto" hangingPunct="1">
              <a:spcAft>
                <a:spcPts val="0"/>
              </a:spcAft>
              <a:buFont typeface="Arial" panose="020B0604020202020204" pitchFamily="34" charset="0"/>
              <a:buChar char="–"/>
              <a:defRPr/>
            </a:pPr>
            <a:r>
              <a:rPr lang="en-US" altLang="en-US" smtClean="0"/>
              <a:t>you are only interested in a few of the comparisons (not all pairs are being compared, don’t have to break up </a:t>
            </a:r>
            <a:r>
              <a:rPr lang="el-GR" altLang="en-US" smtClean="0"/>
              <a:t>α</a:t>
            </a:r>
            <a:r>
              <a:rPr lang="en-US" altLang="en-US" smtClean="0"/>
              <a:t> as much!)</a:t>
            </a:r>
          </a:p>
          <a:p>
            <a:pPr lvl="1" eaLnBrk="1" fontAlgn="auto" hangingPunct="1">
              <a:spcAft>
                <a:spcPts val="0"/>
              </a:spcAft>
              <a:buFont typeface="Arial" panose="020B0604020202020204" pitchFamily="34" charset="0"/>
              <a:buChar char="–"/>
              <a:defRPr/>
            </a:pPr>
            <a:r>
              <a:rPr lang="en-US" altLang="en-US" smtClean="0"/>
              <a:t>you have planned your tests in advance (you know which ones you want to compare before the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F1B372DE-8F69-4A7B-8409-F103BFECA64B}" type="slidenum">
              <a:rPr lang="en-US" altLang="en-US" sz="1200" smtClean="0">
                <a:latin typeface="Arial" charset="0"/>
              </a:rPr>
              <a:pPr fontAlgn="base">
                <a:spcBef>
                  <a:spcPct val="0"/>
                </a:spcBef>
                <a:spcAft>
                  <a:spcPct val="0"/>
                </a:spcAft>
                <a:buFontTx/>
                <a:buNone/>
                <a:defRPr/>
              </a:pPr>
              <a:t>24</a:t>
            </a:fld>
            <a:endParaRPr lang="en-US" altLang="en-US" sz="1200" smtClean="0">
              <a:latin typeface="Arial" charset="0"/>
            </a:endParaRPr>
          </a:p>
        </p:txBody>
      </p:sp>
      <p:sp>
        <p:nvSpPr>
          <p:cNvPr id="44035" name="Rectangle 2"/>
          <p:cNvSpPr>
            <a:spLocks noGrp="1" noChangeArrowheads="1"/>
          </p:cNvSpPr>
          <p:nvPr>
            <p:ph type="title"/>
          </p:nvPr>
        </p:nvSpPr>
        <p:spPr/>
        <p:txBody>
          <a:bodyPr/>
          <a:lstStyle/>
          <a:p>
            <a:pPr eaLnBrk="1" hangingPunct="1"/>
            <a:r>
              <a:rPr lang="en-US" altLang="en-US" dirty="0" smtClean="0">
                <a:solidFill>
                  <a:srgbClr val="C00000"/>
                </a:solidFill>
              </a:rPr>
              <a:t>Tukey’s Method</a:t>
            </a:r>
          </a:p>
        </p:txBody>
      </p:sp>
      <p:sp>
        <p:nvSpPr>
          <p:cNvPr id="44036" name="Rectangle 3"/>
          <p:cNvSpPr>
            <a:spLocks noGrp="1" noChangeArrowheads="1"/>
          </p:cNvSpPr>
          <p:nvPr>
            <p:ph type="body" idx="1"/>
          </p:nvPr>
        </p:nvSpPr>
        <p:spPr>
          <a:xfrm>
            <a:off x="457200" y="1752600"/>
            <a:ext cx="8042275" cy="4648200"/>
          </a:xfrm>
        </p:spPr>
        <p:txBody>
          <a:bodyPr/>
          <a:lstStyle/>
          <a:p>
            <a:pPr eaLnBrk="1" hangingPunct="1"/>
            <a:r>
              <a:rPr lang="en-US" altLang="en-US" sz="2400" smtClean="0"/>
              <a:t>Concept:  The pairwise comparisons are dependent (they involve the same means).  We can take advantage of that dependence to get more power than a Bonferroni adjustment (with the same alpha).</a:t>
            </a:r>
          </a:p>
          <a:p>
            <a:pPr eaLnBrk="1" hangingPunct="1"/>
            <a:r>
              <a:rPr lang="en-US" altLang="en-US" sz="2400" smtClean="0"/>
              <a:t>The change is in the critical value.  Instead of a T-distribution, we use the </a:t>
            </a:r>
            <a:r>
              <a:rPr lang="en-US" altLang="en-US" sz="2400" b="1" i="1" smtClean="0"/>
              <a:t>studentized range distribution</a:t>
            </a:r>
            <a:r>
              <a:rPr lang="en-US" altLang="en-US" sz="2400" smtClean="0"/>
              <a:t> (Q)</a:t>
            </a:r>
          </a:p>
          <a:p>
            <a:pPr eaLnBrk="1" hangingPunct="1"/>
            <a:r>
              <a:rPr lang="en-US" altLang="en-US" sz="2400" smtClean="0"/>
              <a:t>Critical values in Table A-6 (similar to F-tables); to actually get a usable critical value “Q” we must divide </a:t>
            </a:r>
            <a:r>
              <a:rPr lang="en-US" altLang="en-US" sz="2400" i="1" smtClean="0"/>
              <a:t>q</a:t>
            </a:r>
            <a:r>
              <a:rPr lang="en-US" altLang="en-US" sz="2400" smtClean="0"/>
              <a:t> from the table by         .</a:t>
            </a:r>
          </a:p>
        </p:txBody>
      </p:sp>
      <p:graphicFrame>
        <p:nvGraphicFramePr>
          <p:cNvPr id="44037" name="Object 6"/>
          <p:cNvGraphicFramePr>
            <a:graphicFrameLocks noChangeAspect="1"/>
          </p:cNvGraphicFramePr>
          <p:nvPr/>
        </p:nvGraphicFramePr>
        <p:xfrm>
          <a:off x="1905000" y="4800600"/>
          <a:ext cx="482600" cy="444500"/>
        </p:xfrm>
        <a:graphic>
          <a:graphicData uri="http://schemas.openxmlformats.org/presentationml/2006/ole">
            <mc:AlternateContent xmlns:mc="http://schemas.openxmlformats.org/markup-compatibility/2006">
              <mc:Choice xmlns:v="urn:schemas-microsoft-com:vml" Requires="v">
                <p:oleObj spid="_x0000_s44043" name="Equation" r:id="rId3" imgW="482391" imgH="444307" progId="Equation.DSMT4">
                  <p:embed/>
                </p:oleObj>
              </mc:Choice>
              <mc:Fallback>
                <p:oleObj name="Equation" r:id="rId3" imgW="482391" imgH="44430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800600"/>
                        <a:ext cx="482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7"/>
          <p:cNvGraphicFramePr>
            <a:graphicFrameLocks noChangeAspect="1"/>
          </p:cNvGraphicFramePr>
          <p:nvPr/>
        </p:nvGraphicFramePr>
        <p:xfrm>
          <a:off x="3810000" y="5334000"/>
          <a:ext cx="1498600" cy="952500"/>
        </p:xfrm>
        <a:graphic>
          <a:graphicData uri="http://schemas.openxmlformats.org/presentationml/2006/ole">
            <mc:AlternateContent xmlns:mc="http://schemas.openxmlformats.org/markup-compatibility/2006">
              <mc:Choice xmlns:v="urn:schemas-microsoft-com:vml" Requires="v">
                <p:oleObj spid="_x0000_s44044" name="Equation" r:id="rId5" imgW="1497950" imgH="952087" progId="Equation.DSMT4">
                  <p:embed/>
                </p:oleObj>
              </mc:Choice>
              <mc:Fallback>
                <p:oleObj name="Equation" r:id="rId5" imgW="1497950" imgH="95208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334000"/>
                        <a:ext cx="1498600" cy="952500"/>
                      </a:xfrm>
                      <a:prstGeom prst="rect">
                        <a:avLst/>
                      </a:prstGeom>
                      <a:noFill/>
                      <a:ln w="31750">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57EAA1E5-3069-45D9-B3F9-FCB828E6407B}" type="slidenum">
              <a:rPr lang="en-US" altLang="en-US" sz="1200" smtClean="0">
                <a:latin typeface="Arial" charset="0"/>
              </a:rPr>
              <a:pPr fontAlgn="base">
                <a:spcBef>
                  <a:spcPct val="0"/>
                </a:spcBef>
                <a:spcAft>
                  <a:spcPct val="0"/>
                </a:spcAft>
                <a:buFontTx/>
                <a:buNone/>
                <a:defRPr/>
              </a:pPr>
              <a:t>25</a:t>
            </a:fld>
            <a:endParaRPr lang="en-US" altLang="en-US" sz="1200" smtClean="0">
              <a:latin typeface="Arial" charset="0"/>
            </a:endParaRPr>
          </a:p>
        </p:txBody>
      </p:sp>
      <p:sp>
        <p:nvSpPr>
          <p:cNvPr id="45059" name="Rectangle 2"/>
          <p:cNvSpPr>
            <a:spLocks noGrp="1" noChangeArrowheads="1"/>
          </p:cNvSpPr>
          <p:nvPr>
            <p:ph type="title"/>
          </p:nvPr>
        </p:nvSpPr>
        <p:spPr/>
        <p:txBody>
          <a:bodyPr/>
          <a:lstStyle/>
          <a:p>
            <a:pPr eaLnBrk="1" hangingPunct="1"/>
            <a:r>
              <a:rPr lang="en-US" altLang="en-US" dirty="0" smtClean="0">
                <a:solidFill>
                  <a:srgbClr val="C00000"/>
                </a:solidFill>
              </a:rPr>
              <a:t>Tukey’s Method </a:t>
            </a:r>
          </a:p>
        </p:txBody>
      </p:sp>
      <p:sp>
        <p:nvSpPr>
          <p:cNvPr id="45060" name="Rectangle 3"/>
          <p:cNvSpPr>
            <a:spLocks noGrp="1" noChangeArrowheads="1"/>
          </p:cNvSpPr>
          <p:nvPr>
            <p:ph type="body" idx="1"/>
          </p:nvPr>
        </p:nvSpPr>
        <p:spPr>
          <a:xfrm>
            <a:off x="949325" y="1981200"/>
            <a:ext cx="7661275" cy="4648200"/>
          </a:xfrm>
        </p:spPr>
        <p:txBody>
          <a:bodyPr/>
          <a:lstStyle/>
          <a:p>
            <a:pPr eaLnBrk="1" hangingPunct="1"/>
            <a:r>
              <a:rPr lang="en-US" altLang="en-US" sz="2400" smtClean="0"/>
              <a:t>Our CI becomes:</a:t>
            </a:r>
          </a:p>
          <a:p>
            <a:pPr eaLnBrk="1" hangingPunct="1"/>
            <a:endParaRPr lang="en-US" altLang="en-US" sz="2400" smtClean="0"/>
          </a:p>
          <a:p>
            <a:pPr eaLnBrk="1" hangingPunct="1"/>
            <a:r>
              <a:rPr lang="en-US" altLang="en-US" sz="2400" smtClean="0"/>
              <a:t>This CI will be narrower than the Bonferroni intervals, but still wider than the LSD intervals since it does take care of the overall Type I error rate.</a:t>
            </a:r>
          </a:p>
          <a:p>
            <a:pPr eaLnBrk="1" hangingPunct="1"/>
            <a:r>
              <a:rPr lang="en-US" altLang="en-US" sz="2400" smtClean="0"/>
              <a:t>The Tukey method can </a:t>
            </a:r>
            <a:r>
              <a:rPr lang="en-US" altLang="en-US" sz="2400" b="1" u="sng" smtClean="0"/>
              <a:t>only</a:t>
            </a:r>
            <a:r>
              <a:rPr lang="en-US" altLang="en-US" sz="2400" smtClean="0"/>
              <a:t> be used for pairwise comparisons of means </a:t>
            </a:r>
          </a:p>
          <a:p>
            <a:pPr lvl="1" eaLnBrk="1" hangingPunct="1"/>
            <a:r>
              <a:rPr lang="en-US" altLang="en-US" smtClean="0"/>
              <a:t>It also works better when cell sizes are equal! </a:t>
            </a:r>
          </a:p>
          <a:p>
            <a:pPr eaLnBrk="1" hangingPunct="1"/>
            <a:r>
              <a:rPr lang="en-US" altLang="en-US" sz="2400" smtClean="0"/>
              <a:t>It is best for all pairwise comparisons! </a:t>
            </a:r>
          </a:p>
        </p:txBody>
      </p:sp>
      <p:graphicFrame>
        <p:nvGraphicFramePr>
          <p:cNvPr id="45061" name="Object 4"/>
          <p:cNvGraphicFramePr>
            <a:graphicFrameLocks noChangeAspect="1"/>
          </p:cNvGraphicFramePr>
          <p:nvPr/>
        </p:nvGraphicFramePr>
        <p:xfrm>
          <a:off x="2362200" y="2286000"/>
          <a:ext cx="3968750" cy="835025"/>
        </p:xfrm>
        <a:graphic>
          <a:graphicData uri="http://schemas.openxmlformats.org/presentationml/2006/ole">
            <mc:AlternateContent xmlns:mc="http://schemas.openxmlformats.org/markup-compatibility/2006">
              <mc:Choice xmlns:v="urn:schemas-microsoft-com:vml" Requires="v">
                <p:oleObj spid="_x0000_s45064" name="Equation" r:id="rId3" imgW="1752600" imgH="368300" progId="Equation.DSMT4">
                  <p:embed/>
                </p:oleObj>
              </mc:Choice>
              <mc:Fallback>
                <p:oleObj name="Equation" r:id="rId3" imgW="1752600" imgH="368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86000"/>
                        <a:ext cx="396875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762000" y="304800"/>
            <a:ext cx="7772400" cy="1524000"/>
          </a:xfrm>
        </p:spPr>
        <p:txBody>
          <a:bodyPr/>
          <a:lstStyle/>
          <a:p>
            <a:pPr algn="l" eaLnBrk="1" hangingPunct="1"/>
            <a:r>
              <a:rPr lang="en-US" altLang="en-US" sz="4000" smtClean="0"/>
              <a:t>HSD = </a:t>
            </a:r>
            <a:r>
              <a:rPr lang="en-US" altLang="en-US" sz="4000" b="1" smtClean="0"/>
              <a:t>t</a:t>
            </a:r>
            <a:r>
              <a:rPr lang="en-US" altLang="en-US" sz="4000" b="1" baseline="-25000" smtClean="0"/>
              <a:t>uk</a:t>
            </a:r>
            <a:r>
              <a:rPr lang="en-US" altLang="en-US" sz="4000" b="1" baseline="-25000" smtClean="0">
                <a:latin typeface="Symbol" pitchFamily="18" charset="2"/>
              </a:rPr>
              <a:t>a</a:t>
            </a:r>
            <a:r>
              <a:rPr lang="en-US" altLang="en-US" sz="4000" b="1" baseline="-25000" smtClean="0"/>
              <a:t>/2</a:t>
            </a:r>
            <a:r>
              <a:rPr lang="en-US" altLang="en-US" sz="4000" b="1" smtClean="0"/>
              <a:t>x</a:t>
            </a:r>
            <a:r>
              <a:rPr lang="en-US" altLang="en-US" sz="4000" b="1" smtClean="0">
                <a:latin typeface="Symbol" pitchFamily="18" charset="2"/>
              </a:rPr>
              <a:t></a:t>
            </a:r>
            <a:r>
              <a:rPr lang="en-US" altLang="en-US" sz="4000" b="1" baseline="30000" smtClean="0"/>
              <a:t>2MSW   n</a:t>
            </a:r>
            <a:br>
              <a:rPr lang="en-US" altLang="en-US" sz="4000" b="1" baseline="30000" smtClean="0"/>
            </a:br>
            <a:r>
              <a:rPr lang="en-US" altLang="en-US" sz="4000" b="1" baseline="30000" smtClean="0"/>
              <a:t>_______________________________________</a:t>
            </a:r>
          </a:p>
        </p:txBody>
      </p:sp>
      <p:sp>
        <p:nvSpPr>
          <p:cNvPr id="46083" name="Rectangle 3"/>
          <p:cNvSpPr>
            <a:spLocks noGrp="1" noChangeArrowheads="1"/>
          </p:cNvSpPr>
          <p:nvPr>
            <p:ph type="subTitle" idx="1"/>
          </p:nvPr>
        </p:nvSpPr>
        <p:spPr>
          <a:xfrm>
            <a:off x="685800" y="1600200"/>
            <a:ext cx="7543800" cy="4495800"/>
          </a:xfrm>
        </p:spPr>
        <p:txBody>
          <a:bodyPr/>
          <a:lstStyle/>
          <a:p>
            <a:pPr eaLnBrk="1" hangingPunct="1"/>
            <a:r>
              <a:rPr lang="en-US" altLang="en-US" smtClean="0"/>
              <a:t>A more general approach is to write</a:t>
            </a:r>
          </a:p>
          <a:p>
            <a:pPr eaLnBrk="1" hangingPunct="1"/>
            <a:r>
              <a:rPr lang="en-US" altLang="en-US" smtClean="0"/>
              <a:t>HSD = </a:t>
            </a:r>
            <a:r>
              <a:rPr lang="en-US" altLang="en-US" sz="4000" b="1" smtClean="0"/>
              <a:t>q</a:t>
            </a:r>
            <a:r>
              <a:rPr lang="en-US" altLang="en-US" sz="2400" b="1" baseline="-25000" smtClean="0">
                <a:latin typeface="Symbol" pitchFamily="18" charset="2"/>
              </a:rPr>
              <a:t>a</a:t>
            </a:r>
            <a:r>
              <a:rPr lang="en-US" altLang="en-US" sz="2400" b="1" smtClean="0"/>
              <a:t>x</a:t>
            </a:r>
            <a:r>
              <a:rPr lang="en-US" altLang="en-US" sz="4000" b="1" smtClean="0">
                <a:latin typeface="Symbol" pitchFamily="18" charset="2"/>
              </a:rPr>
              <a:t></a:t>
            </a:r>
            <a:r>
              <a:rPr lang="en-US" altLang="en-US" sz="2400" b="1" baseline="30000" smtClean="0"/>
              <a:t>MSW   n</a:t>
            </a:r>
            <a:br>
              <a:rPr lang="en-US" altLang="en-US" sz="2400" b="1" baseline="30000" smtClean="0"/>
            </a:br>
            <a:r>
              <a:rPr lang="en-US" altLang="en-US" sz="2400" smtClean="0"/>
              <a:t>where </a:t>
            </a:r>
            <a:r>
              <a:rPr lang="en-US" altLang="en-US" sz="4000" b="1" smtClean="0"/>
              <a:t>q</a:t>
            </a:r>
            <a:r>
              <a:rPr lang="en-US" altLang="en-US" sz="2400" b="1" baseline="-25000" smtClean="0">
                <a:latin typeface="Symbol" pitchFamily="18" charset="2"/>
              </a:rPr>
              <a:t>a</a:t>
            </a:r>
            <a:r>
              <a:rPr lang="en-US" altLang="en-US" sz="2400" b="1" smtClean="0"/>
              <a:t> = </a:t>
            </a:r>
            <a:r>
              <a:rPr lang="en-US" altLang="en-US" sz="4000" b="1" smtClean="0"/>
              <a:t>t</a:t>
            </a:r>
            <a:r>
              <a:rPr lang="en-US" altLang="en-US" sz="4000" b="1" baseline="-25000" smtClean="0"/>
              <a:t>uk</a:t>
            </a:r>
            <a:r>
              <a:rPr lang="en-US" altLang="en-US" sz="2400" b="1" baseline="-25000" smtClean="0">
                <a:latin typeface="Symbol" pitchFamily="18" charset="2"/>
              </a:rPr>
              <a:t>a</a:t>
            </a:r>
            <a:r>
              <a:rPr lang="en-US" altLang="en-US" sz="2400" b="1" baseline="-25000" smtClean="0"/>
              <a:t>/2 </a:t>
            </a:r>
            <a:r>
              <a:rPr lang="en-US" altLang="en-US" sz="2400" b="1" smtClean="0"/>
              <a:t>x</a:t>
            </a:r>
            <a:r>
              <a:rPr lang="en-US" altLang="en-US" sz="4000" b="1" smtClean="0">
                <a:latin typeface="Symbol" pitchFamily="18" charset="2"/>
              </a:rPr>
              <a:t></a:t>
            </a:r>
            <a:r>
              <a:rPr lang="en-US" altLang="en-US" sz="2400" b="1" smtClean="0"/>
              <a:t>2</a:t>
            </a:r>
          </a:p>
          <a:p>
            <a:pPr eaLnBrk="1" hangingPunct="1"/>
            <a:endParaRPr lang="en-US" altLang="en-US" sz="2400" b="1" baseline="30000" smtClean="0"/>
          </a:p>
          <a:p>
            <a:pPr eaLnBrk="1" hangingPunct="1"/>
            <a:r>
              <a:rPr lang="en-US" altLang="en-US" sz="2400" b="1" baseline="30000" smtClean="0"/>
              <a:t>	</a:t>
            </a:r>
            <a:r>
              <a:rPr lang="en-US" altLang="en-US" sz="2400" b="1" smtClean="0"/>
              <a:t>---</a:t>
            </a:r>
            <a:r>
              <a:rPr lang="en-US" altLang="en-US" sz="2400" b="1" baseline="30000" smtClean="0"/>
              <a:t> </a:t>
            </a:r>
            <a:r>
              <a:rPr lang="en-US" altLang="en-US" sz="2400" b="1" smtClean="0"/>
              <a:t>q = (Y</a:t>
            </a:r>
            <a:r>
              <a:rPr lang="en-US" altLang="en-US" sz="2400" b="1" baseline="-25000" smtClean="0"/>
              <a:t>largest</a:t>
            </a:r>
            <a:r>
              <a:rPr lang="en-US" altLang="en-US" sz="2400" b="1" smtClean="0"/>
              <a:t> - Y</a:t>
            </a:r>
            <a:r>
              <a:rPr lang="en-US" altLang="en-US" sz="2400" b="1" baseline="-25000" smtClean="0"/>
              <a:t>smallest</a:t>
            </a:r>
            <a:r>
              <a:rPr lang="en-US" altLang="en-US" sz="2400" b="1" smtClean="0"/>
              <a:t>) / </a:t>
            </a:r>
            <a:r>
              <a:rPr lang="en-US" altLang="en-US" b="1" smtClean="0">
                <a:latin typeface="Symbol" pitchFamily="18" charset="2"/>
              </a:rPr>
              <a:t></a:t>
            </a:r>
            <a:r>
              <a:rPr lang="en-US" altLang="en-US" sz="2400" b="1" baseline="30000" smtClean="0"/>
              <a:t>MSW   n</a:t>
            </a:r>
          </a:p>
          <a:p>
            <a:pPr eaLnBrk="1" hangingPunct="1"/>
            <a:r>
              <a:rPr lang="en-US" altLang="en-US" sz="2400" b="1" baseline="30000" smtClean="0"/>
              <a:t>	---- </a:t>
            </a:r>
            <a:r>
              <a:rPr lang="en-US" altLang="en-US" sz="2400" b="1" smtClean="0"/>
              <a:t>probability distribution of q is called the</a:t>
            </a:r>
          </a:p>
          <a:p>
            <a:pPr eaLnBrk="1" hangingPunct="1"/>
            <a:r>
              <a:rPr lang="en-US" altLang="en-US" sz="2400" b="1" smtClean="0"/>
              <a:t>	    “Studentized Range Distribution”. </a:t>
            </a:r>
          </a:p>
          <a:p>
            <a:pPr eaLnBrk="1" hangingPunct="1"/>
            <a:r>
              <a:rPr lang="en-US" altLang="en-US" sz="2400" b="1" smtClean="0"/>
              <a:t>	--- q = q(c, df), where c =number of columns,</a:t>
            </a:r>
          </a:p>
          <a:p>
            <a:pPr eaLnBrk="1" hangingPunct="1"/>
            <a:r>
              <a:rPr lang="en-US" altLang="en-US" sz="2400" b="1" smtClean="0"/>
              <a:t>		and df = df of MSW </a:t>
            </a:r>
            <a:endParaRPr lang="en-US" altLang="en-US" sz="2400" smtClean="0"/>
          </a:p>
        </p:txBody>
      </p:sp>
      <p:sp>
        <p:nvSpPr>
          <p:cNvPr id="46084" name="Line 4"/>
          <p:cNvSpPr>
            <a:spLocks noChangeShapeType="1"/>
          </p:cNvSpPr>
          <p:nvPr/>
        </p:nvSpPr>
        <p:spPr bwMode="auto">
          <a:xfrm>
            <a:off x="4114800" y="533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flipH="1">
            <a:off x="4953000" y="6096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5105400" y="2286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flipH="1">
            <a:off x="5638800" y="2362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a:off x="5943600" y="28956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5334000" y="4953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a:off x="64008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H="1">
            <a:off x="6934200" y="39624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a:off x="3657600" y="3962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Line 13"/>
          <p:cNvSpPr>
            <a:spLocks noChangeShapeType="1"/>
          </p:cNvSpPr>
          <p:nvPr/>
        </p:nvSpPr>
        <p:spPr bwMode="auto">
          <a:xfrm>
            <a:off x="4800600" y="3962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951B4143-A23A-4F56-9583-271E5E4616A8}" type="slidenum">
              <a:rPr lang="en-US" altLang="en-US" sz="1200" smtClean="0">
                <a:latin typeface="Arial" charset="0"/>
              </a:rPr>
              <a:pPr fontAlgn="base">
                <a:spcBef>
                  <a:spcPct val="0"/>
                </a:spcBef>
                <a:spcAft>
                  <a:spcPct val="0"/>
                </a:spcAft>
                <a:buFontTx/>
                <a:buNone/>
                <a:defRPr/>
              </a:pPr>
              <a:t>27</a:t>
            </a:fld>
            <a:endParaRPr lang="en-US" altLang="en-US" sz="1200" smtClean="0">
              <a:latin typeface="Arial" charset="0"/>
            </a:endParaRPr>
          </a:p>
        </p:txBody>
      </p:sp>
      <p:sp>
        <p:nvSpPr>
          <p:cNvPr id="47107" name="Rectangle 2"/>
          <p:cNvSpPr>
            <a:spLocks noGrp="1" noChangeArrowheads="1"/>
          </p:cNvSpPr>
          <p:nvPr>
            <p:ph type="title"/>
          </p:nvPr>
        </p:nvSpPr>
        <p:spPr/>
        <p:txBody>
          <a:bodyPr/>
          <a:lstStyle/>
          <a:p>
            <a:pPr eaLnBrk="1" hangingPunct="1"/>
            <a:r>
              <a:rPr lang="en-US" altLang="en-US" smtClean="0"/>
              <a:t>Tukey vs. Bonferroni</a:t>
            </a:r>
          </a:p>
        </p:txBody>
      </p:sp>
      <p:sp>
        <p:nvSpPr>
          <p:cNvPr id="47108" name="Rectangle 3"/>
          <p:cNvSpPr>
            <a:spLocks noGrp="1" noChangeArrowheads="1"/>
          </p:cNvSpPr>
          <p:nvPr>
            <p:ph type="body" idx="1"/>
          </p:nvPr>
        </p:nvSpPr>
        <p:spPr>
          <a:xfrm>
            <a:off x="762000" y="1828800"/>
            <a:ext cx="7661275" cy="4114800"/>
          </a:xfrm>
        </p:spPr>
        <p:txBody>
          <a:bodyPr/>
          <a:lstStyle/>
          <a:p>
            <a:pPr eaLnBrk="1" hangingPunct="1"/>
            <a:r>
              <a:rPr lang="en-US" altLang="en-US" sz="2400" smtClean="0"/>
              <a:t>Remember the only thing that changes is the critical value!  </a:t>
            </a:r>
          </a:p>
          <a:p>
            <a:pPr eaLnBrk="1" hangingPunct="1"/>
            <a:r>
              <a:rPr lang="en-US" altLang="en-US" sz="2400" smtClean="0"/>
              <a:t>Tukey is </a:t>
            </a:r>
            <a:r>
              <a:rPr lang="en-US" altLang="en-US" sz="2400" b="1" smtClean="0"/>
              <a:t>always</a:t>
            </a:r>
            <a:r>
              <a:rPr lang="en-US" altLang="en-US" sz="2400" smtClean="0"/>
              <a:t> better if you are doing </a:t>
            </a:r>
            <a:r>
              <a:rPr lang="en-US" altLang="en-US" sz="2400" b="1" smtClean="0"/>
              <a:t>ALL</a:t>
            </a:r>
            <a:r>
              <a:rPr lang="en-US" altLang="en-US" sz="2400" smtClean="0"/>
              <a:t> pairwise comparisons</a:t>
            </a:r>
          </a:p>
          <a:p>
            <a:pPr lvl="1" eaLnBrk="1" hangingPunct="1"/>
            <a:r>
              <a:rPr lang="en-US" altLang="en-US" sz="2000" smtClean="0"/>
              <a:t>If you only need a small number (planned in advance), Bonferroni can be superior  </a:t>
            </a:r>
          </a:p>
          <a:p>
            <a:pPr eaLnBrk="1" hangingPunct="1"/>
            <a:r>
              <a:rPr lang="en-US" altLang="en-US" sz="2400" smtClean="0"/>
              <a:t>So by comparing the critical values you can see which method is advantageous (you’ll do this in the homework)</a:t>
            </a:r>
          </a:p>
          <a:p>
            <a:pPr lvl="1" eaLnBrk="1" hangingPunct="1"/>
            <a:r>
              <a:rPr lang="en-US" altLang="en-US" sz="2000" smtClean="0"/>
              <a:t>Bonferroni t vs. Tukey Q crit. values</a:t>
            </a:r>
          </a:p>
          <a:p>
            <a:pPr lvl="1" eaLnBrk="1" hangingPunct="1"/>
            <a:r>
              <a:rPr lang="en-US" altLang="en-US" sz="2000" smtClean="0">
                <a:sym typeface="Wingdings" pitchFamily="2" charset="2"/>
              </a:rPr>
              <a:t>The smaller critical value gives more power!</a:t>
            </a:r>
            <a:endParaRPr lang="en-US" altLang="en-US"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A3842CD-27B8-4941-B3D6-1B2C5313742F}" type="slidenum">
              <a:rPr lang="en-US" altLang="en-US" sz="1200" smtClean="0">
                <a:latin typeface="Arial" charset="0"/>
              </a:rPr>
              <a:pPr fontAlgn="base">
                <a:spcBef>
                  <a:spcPct val="0"/>
                </a:spcBef>
                <a:spcAft>
                  <a:spcPct val="0"/>
                </a:spcAft>
                <a:buFontTx/>
                <a:buNone/>
                <a:defRPr/>
              </a:pPr>
              <a:t>28</a:t>
            </a:fld>
            <a:endParaRPr lang="en-US" altLang="en-US" sz="1200" smtClean="0">
              <a:latin typeface="Arial" charset="0"/>
            </a:endParaRPr>
          </a:p>
        </p:txBody>
      </p:sp>
      <p:sp>
        <p:nvSpPr>
          <p:cNvPr id="48131" name="Rectangle 2"/>
          <p:cNvSpPr>
            <a:spLocks noGrp="1" noChangeArrowheads="1"/>
          </p:cNvSpPr>
          <p:nvPr>
            <p:ph type="title"/>
          </p:nvPr>
        </p:nvSpPr>
        <p:spPr/>
        <p:txBody>
          <a:bodyPr/>
          <a:lstStyle/>
          <a:p>
            <a:pPr eaLnBrk="1" hangingPunct="1"/>
            <a:r>
              <a:rPr lang="en-US" altLang="en-US" sz="3600" smtClean="0"/>
              <a:t>Minimum Significant Differences</a:t>
            </a:r>
          </a:p>
        </p:txBody>
      </p:sp>
      <p:sp>
        <p:nvSpPr>
          <p:cNvPr id="48132" name="Rectangle 3"/>
          <p:cNvSpPr>
            <a:spLocks noGrp="1" noChangeArrowheads="1"/>
          </p:cNvSpPr>
          <p:nvPr>
            <p:ph type="body" idx="1"/>
          </p:nvPr>
        </p:nvSpPr>
        <p:spPr/>
        <p:txBody>
          <a:bodyPr/>
          <a:lstStyle/>
          <a:p>
            <a:pPr eaLnBrk="1" hangingPunct="1"/>
            <a:r>
              <a:rPr lang="en-US" altLang="en-US" smtClean="0"/>
              <a:t>Because of the structure of the confidence interval, zero will be included in the interval if and only if the difference in means is less than:</a:t>
            </a:r>
          </a:p>
          <a:p>
            <a:pPr eaLnBrk="1" hangingPunct="1"/>
            <a:endParaRPr lang="en-US" altLang="en-US" smtClean="0"/>
          </a:p>
          <a:p>
            <a:pPr eaLnBrk="1" hangingPunct="1"/>
            <a:r>
              <a:rPr lang="en-US" altLang="en-US" smtClean="0"/>
              <a:t>Or if the cell sizes are the same:</a:t>
            </a:r>
          </a:p>
          <a:p>
            <a:pPr eaLnBrk="1" hangingPunct="1">
              <a:buFont typeface="Wingdings" pitchFamily="2" charset="2"/>
              <a:buNone/>
            </a:pPr>
            <a:endParaRPr lang="en-US" altLang="en-US" smtClean="0"/>
          </a:p>
        </p:txBody>
      </p:sp>
      <p:graphicFrame>
        <p:nvGraphicFramePr>
          <p:cNvPr id="48133" name="Object 4"/>
          <p:cNvGraphicFramePr>
            <a:graphicFrameLocks noChangeAspect="1"/>
          </p:cNvGraphicFramePr>
          <p:nvPr/>
        </p:nvGraphicFramePr>
        <p:xfrm>
          <a:off x="2971800" y="3581400"/>
          <a:ext cx="3221038" cy="835025"/>
        </p:xfrm>
        <a:graphic>
          <a:graphicData uri="http://schemas.openxmlformats.org/presentationml/2006/ole">
            <mc:AlternateContent xmlns:mc="http://schemas.openxmlformats.org/markup-compatibility/2006">
              <mc:Choice xmlns:v="urn:schemas-microsoft-com:vml" Requires="v">
                <p:oleObj spid="_x0000_s48139" name="Equation" r:id="rId3" imgW="1422400" imgH="368300" progId="Equation.DSMT4">
                  <p:embed/>
                </p:oleObj>
              </mc:Choice>
              <mc:Fallback>
                <p:oleObj name="Equation" r:id="rId3" imgW="1422400" imgH="368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0"/>
                        <a:ext cx="322103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5"/>
          <p:cNvGraphicFramePr>
            <a:graphicFrameLocks noChangeAspect="1"/>
          </p:cNvGraphicFramePr>
          <p:nvPr/>
        </p:nvGraphicFramePr>
        <p:xfrm>
          <a:off x="3124200" y="5105400"/>
          <a:ext cx="2209800" cy="944563"/>
        </p:xfrm>
        <a:graphic>
          <a:graphicData uri="http://schemas.openxmlformats.org/presentationml/2006/ole">
            <mc:AlternateContent xmlns:mc="http://schemas.openxmlformats.org/markup-compatibility/2006">
              <mc:Choice xmlns:v="urn:schemas-microsoft-com:vml" Requires="v">
                <p:oleObj spid="_x0000_s48140" name="Equation" r:id="rId5" imgW="1040948" imgH="444307" progId="Equation.DSMT4">
                  <p:embed/>
                </p:oleObj>
              </mc:Choice>
              <mc:Fallback>
                <p:oleObj name="Equation" r:id="rId5" imgW="1040948" imgH="44430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105400"/>
                        <a:ext cx="2209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44F6E67-4ECB-42D0-9F16-B9BB01270F6C}" type="slidenum">
              <a:rPr lang="en-US" altLang="en-US" sz="1200" smtClean="0">
                <a:latin typeface="Arial" charset="0"/>
              </a:rPr>
              <a:pPr fontAlgn="base">
                <a:spcBef>
                  <a:spcPct val="0"/>
                </a:spcBef>
                <a:spcAft>
                  <a:spcPct val="0"/>
                </a:spcAft>
                <a:buFontTx/>
                <a:buNone/>
                <a:defRPr/>
              </a:pPr>
              <a:t>29</a:t>
            </a:fld>
            <a:endParaRPr lang="en-US" altLang="en-US" sz="1200" smtClean="0">
              <a:latin typeface="Arial" charset="0"/>
            </a:endParaRPr>
          </a:p>
        </p:txBody>
      </p:sp>
      <p:sp>
        <p:nvSpPr>
          <p:cNvPr id="49155" name="Rectangle 2"/>
          <p:cNvSpPr>
            <a:spLocks noGrp="1" noChangeArrowheads="1"/>
          </p:cNvSpPr>
          <p:nvPr>
            <p:ph type="title"/>
          </p:nvPr>
        </p:nvSpPr>
        <p:spPr/>
        <p:txBody>
          <a:bodyPr/>
          <a:lstStyle/>
          <a:p>
            <a:pPr eaLnBrk="1" hangingPunct="1"/>
            <a:r>
              <a:rPr lang="en-US" altLang="en-US" sz="3400" smtClean="0"/>
              <a:t>Minimum Significant Difference (2)</a:t>
            </a:r>
          </a:p>
        </p:txBody>
      </p:sp>
      <p:sp>
        <p:nvSpPr>
          <p:cNvPr id="49156" name="Rectangle 3"/>
          <p:cNvSpPr>
            <a:spLocks noGrp="1" noChangeArrowheads="1"/>
          </p:cNvSpPr>
          <p:nvPr>
            <p:ph type="body" idx="1"/>
          </p:nvPr>
        </p:nvSpPr>
        <p:spPr/>
        <p:txBody>
          <a:bodyPr/>
          <a:lstStyle/>
          <a:p>
            <a:pPr eaLnBrk="1" hangingPunct="1"/>
            <a:r>
              <a:rPr lang="en-US" altLang="en-US" smtClean="0"/>
              <a:t>This is the half-width of the CI, and is called the </a:t>
            </a:r>
            <a:r>
              <a:rPr lang="en-US" altLang="en-US" b="1" i="1" smtClean="0"/>
              <a:t>minimum significant difference</a:t>
            </a:r>
          </a:p>
          <a:p>
            <a:pPr eaLnBrk="1" hangingPunct="1"/>
            <a:r>
              <a:rPr lang="en-US" altLang="en-US" smtClean="0"/>
              <a:t>Any two means that differ by a larger value will be considered statistically different. </a:t>
            </a:r>
          </a:p>
          <a:p>
            <a:pPr eaLnBrk="1" hangingPunct="1"/>
            <a:r>
              <a:rPr lang="en-US" altLang="en-US" smtClean="0"/>
              <a:t>Note that this value will generally be shown in the SAS output and it depends upon the comparison method in use.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4F2F1719-D6C0-459A-A761-F780C8B5FB4E}" type="slidenum">
              <a:rPr lang="en-US" altLang="en-US"/>
              <a:pPr>
                <a:defRPr/>
              </a:pPr>
              <a:t>3</a:t>
            </a:fld>
            <a:endParaRPr lang="en-US" altLang="en-US"/>
          </a:p>
        </p:txBody>
      </p:sp>
      <p:sp>
        <p:nvSpPr>
          <p:cNvPr id="22531" name="Rectangle 2"/>
          <p:cNvSpPr>
            <a:spLocks noGrp="1" noChangeArrowheads="1"/>
          </p:cNvSpPr>
          <p:nvPr>
            <p:ph type="title"/>
          </p:nvPr>
        </p:nvSpPr>
        <p:spPr/>
        <p:txBody>
          <a:bodyPr/>
          <a:lstStyle/>
          <a:p>
            <a:pPr eaLnBrk="1" hangingPunct="1"/>
            <a:r>
              <a:rPr lang="en-US" altLang="en-US" smtClean="0">
                <a:solidFill>
                  <a:srgbClr val="C00000"/>
                </a:solidFill>
              </a:rPr>
              <a:t>Number of Comparisons</a:t>
            </a:r>
          </a:p>
        </p:txBody>
      </p:sp>
      <p:graphicFrame>
        <p:nvGraphicFramePr>
          <p:cNvPr id="22532" name="Object 4"/>
          <p:cNvGraphicFramePr>
            <a:graphicFrameLocks noGrp="1" noChangeAspect="1"/>
          </p:cNvGraphicFramePr>
          <p:nvPr>
            <p:ph idx="1"/>
          </p:nvPr>
        </p:nvGraphicFramePr>
        <p:xfrm>
          <a:off x="1524000" y="1828800"/>
          <a:ext cx="6096000" cy="4067175"/>
        </p:xfrm>
        <a:graphic>
          <a:graphicData uri="http://schemas.openxmlformats.org/presentationml/2006/ole">
            <mc:AlternateContent xmlns:mc="http://schemas.openxmlformats.org/markup-compatibility/2006">
              <mc:Choice xmlns:v="urn:schemas-microsoft-com:vml" Requires="v">
                <p:oleObj spid="_x0000_s22537" name="Chart" r:id="rId4" imgW="6095952" imgH="4069080" progId="MSGraph.Chart.8">
                  <p:embed followColorScheme="full"/>
                </p:oleObj>
              </mc:Choice>
              <mc:Fallback>
                <p:oleObj name="Chart" r:id="rId4" imgW="6095952" imgH="4069080"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288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Oval 6"/>
          <p:cNvSpPr>
            <a:spLocks noChangeArrowheads="1"/>
          </p:cNvSpPr>
          <p:nvPr/>
        </p:nvSpPr>
        <p:spPr bwMode="auto">
          <a:xfrm>
            <a:off x="3228975" y="3806825"/>
            <a:ext cx="428625" cy="439738"/>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2534" name="Oval 7"/>
          <p:cNvSpPr>
            <a:spLocks noChangeArrowheads="1"/>
          </p:cNvSpPr>
          <p:nvPr/>
        </p:nvSpPr>
        <p:spPr bwMode="auto">
          <a:xfrm>
            <a:off x="4851400" y="3068638"/>
            <a:ext cx="428625" cy="439737"/>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627A0027-D065-4CD5-A14E-1F5FD03432B6}" type="slidenum">
              <a:rPr lang="en-US" altLang="en-US" sz="1200" smtClean="0">
                <a:latin typeface="Arial" charset="0"/>
              </a:rPr>
              <a:pPr fontAlgn="base">
                <a:spcBef>
                  <a:spcPct val="0"/>
                </a:spcBef>
                <a:spcAft>
                  <a:spcPct val="0"/>
                </a:spcAft>
                <a:buFontTx/>
                <a:buNone/>
                <a:defRPr/>
              </a:pPr>
              <a:t>30</a:t>
            </a:fld>
            <a:endParaRPr lang="en-US" altLang="en-US" sz="1200" smtClean="0">
              <a:latin typeface="Arial" charset="0"/>
            </a:endParaRPr>
          </a:p>
        </p:txBody>
      </p:sp>
      <p:sp>
        <p:nvSpPr>
          <p:cNvPr id="50179" name="Rectangle 2"/>
          <p:cNvSpPr>
            <a:spLocks noGrp="1" noChangeArrowheads="1"/>
          </p:cNvSpPr>
          <p:nvPr>
            <p:ph type="title"/>
          </p:nvPr>
        </p:nvSpPr>
        <p:spPr/>
        <p:txBody>
          <a:bodyPr/>
          <a:lstStyle/>
          <a:p>
            <a:pPr eaLnBrk="1" hangingPunct="1"/>
            <a:r>
              <a:rPr lang="en-US" altLang="en-US" smtClean="0"/>
              <a:t>Example</a:t>
            </a:r>
          </a:p>
        </p:txBody>
      </p:sp>
      <p:sp>
        <p:nvSpPr>
          <p:cNvPr id="50180" name="Rectangle 3"/>
          <p:cNvSpPr>
            <a:spLocks noGrp="1" noChangeArrowheads="1"/>
          </p:cNvSpPr>
          <p:nvPr>
            <p:ph type="body" sz="half" idx="1"/>
          </p:nvPr>
        </p:nvSpPr>
        <p:spPr>
          <a:xfrm>
            <a:off x="914400" y="1981200"/>
            <a:ext cx="7696200" cy="4419600"/>
          </a:xfrm>
        </p:spPr>
        <p:txBody>
          <a:bodyPr/>
          <a:lstStyle/>
          <a:p>
            <a:pPr eaLnBrk="1" hangingPunct="1"/>
            <a:r>
              <a:rPr lang="en-US" altLang="en-US" sz="2400" smtClean="0"/>
              <a:t>Suppose that you have six treatment groups and the treatment means are: </a:t>
            </a:r>
          </a:p>
          <a:p>
            <a:pPr lvl="2" eaLnBrk="1" hangingPunct="1"/>
            <a:r>
              <a:rPr lang="en-US" altLang="en-US" sz="2400" smtClean="0"/>
              <a:t>TRT 1:  52</a:t>
            </a:r>
          </a:p>
          <a:p>
            <a:pPr lvl="2" eaLnBrk="1" hangingPunct="1"/>
            <a:r>
              <a:rPr lang="en-US" altLang="en-US" sz="2400" smtClean="0"/>
              <a:t>TRT 2:  76</a:t>
            </a:r>
          </a:p>
          <a:p>
            <a:pPr lvl="2" eaLnBrk="1" hangingPunct="1"/>
            <a:r>
              <a:rPr lang="en-US" altLang="en-US" sz="2400" smtClean="0"/>
              <a:t>TRT 3:  58</a:t>
            </a:r>
          </a:p>
          <a:p>
            <a:pPr eaLnBrk="1" hangingPunct="1"/>
            <a:r>
              <a:rPr lang="en-US" altLang="en-US" sz="2400" smtClean="0"/>
              <a:t>Suppose we want to compare all 6 treatments, which adjustment is appropriate? ______ </a:t>
            </a:r>
          </a:p>
          <a:p>
            <a:pPr eaLnBrk="1" hangingPunct="1"/>
            <a:r>
              <a:rPr lang="en-US" altLang="en-US" sz="2400" smtClean="0"/>
              <a:t>From this adjustment, we calculate the Minimum Significant Difference as 10.  Which groups are significantly different? Construct a “LINES” plot</a:t>
            </a:r>
          </a:p>
        </p:txBody>
      </p:sp>
      <p:sp>
        <p:nvSpPr>
          <p:cNvPr id="50181" name="Rectangle 4"/>
          <p:cNvSpPr>
            <a:spLocks noGrp="1" noChangeArrowheads="1"/>
          </p:cNvSpPr>
          <p:nvPr>
            <p:ph type="body" sz="half" idx="2"/>
          </p:nvPr>
        </p:nvSpPr>
        <p:spPr>
          <a:xfrm>
            <a:off x="4495800" y="2667000"/>
            <a:ext cx="3754438" cy="3124200"/>
          </a:xfrm>
        </p:spPr>
        <p:txBody>
          <a:bodyPr/>
          <a:lstStyle/>
          <a:p>
            <a:pPr eaLnBrk="1" hangingPunct="1"/>
            <a:r>
              <a:rPr lang="en-US" altLang="en-US" sz="2400" dirty="0" smtClean="0"/>
              <a:t>TRT 4:  54</a:t>
            </a:r>
          </a:p>
          <a:p>
            <a:pPr eaLnBrk="1" hangingPunct="1"/>
            <a:r>
              <a:rPr lang="en-US" altLang="en-US" sz="2400" dirty="0" smtClean="0"/>
              <a:t>TRT 5:  83</a:t>
            </a:r>
          </a:p>
          <a:p>
            <a:pPr eaLnBrk="1" hangingPunct="1"/>
            <a:r>
              <a:rPr lang="en-US" altLang="en-US" sz="2400" dirty="0" smtClean="0"/>
              <a:t>TRT 6:  46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B96D9F31-CD61-4BC4-AFBF-65EF12B2F33C}" type="slidenum">
              <a:rPr lang="en-US" altLang="en-US" sz="1200" smtClean="0">
                <a:latin typeface="Arial" charset="0"/>
              </a:rPr>
              <a:pPr fontAlgn="base">
                <a:spcBef>
                  <a:spcPct val="0"/>
                </a:spcBef>
                <a:spcAft>
                  <a:spcPct val="0"/>
                </a:spcAft>
                <a:buFontTx/>
                <a:buNone/>
                <a:defRPr/>
              </a:pPr>
              <a:t>31</a:t>
            </a:fld>
            <a:endParaRPr lang="en-US" altLang="en-US" sz="1200" smtClean="0">
              <a:latin typeface="Arial" charset="0"/>
            </a:endParaRPr>
          </a:p>
        </p:txBody>
      </p:sp>
      <p:sp>
        <p:nvSpPr>
          <p:cNvPr id="51203" name="Rectangle 2"/>
          <p:cNvSpPr>
            <a:spLocks noGrp="1" noChangeArrowheads="1"/>
          </p:cNvSpPr>
          <p:nvPr>
            <p:ph type="title"/>
          </p:nvPr>
        </p:nvSpPr>
        <p:spPr/>
        <p:txBody>
          <a:bodyPr/>
          <a:lstStyle/>
          <a:p>
            <a:pPr eaLnBrk="1" hangingPunct="1"/>
            <a:r>
              <a:rPr lang="en-US" altLang="en-US" smtClean="0"/>
              <a:t>Example (2)</a:t>
            </a:r>
          </a:p>
        </p:txBody>
      </p:sp>
      <p:sp>
        <p:nvSpPr>
          <p:cNvPr id="51204" name="Rectangle 3"/>
          <p:cNvSpPr>
            <a:spLocks noGrp="1" noChangeArrowheads="1"/>
          </p:cNvSpPr>
          <p:nvPr>
            <p:ph type="body" idx="1"/>
          </p:nvPr>
        </p:nvSpPr>
        <p:spPr/>
        <p:txBody>
          <a:bodyPr/>
          <a:lstStyle/>
          <a:p>
            <a:pPr eaLnBrk="1" hangingPunct="1"/>
            <a:r>
              <a:rPr lang="en-US" altLang="en-US" smtClean="0"/>
              <a:t>First sort the means (increasing or decreasing order):</a:t>
            </a:r>
          </a:p>
          <a:p>
            <a:pPr eaLnBrk="1" hangingPunct="1">
              <a:spcBef>
                <a:spcPct val="0"/>
              </a:spcBef>
              <a:buFont typeface="Wingdings" pitchFamily="2" charset="2"/>
              <a:buNone/>
            </a:pPr>
            <a:r>
              <a:rPr lang="en-US" altLang="en-US" sz="2400" smtClean="0">
                <a:latin typeface="SAS Monospace" pitchFamily="49" charset="0"/>
              </a:rPr>
              <a:t>	  Treatment		Mean		Grouping</a:t>
            </a:r>
          </a:p>
          <a:p>
            <a:pPr eaLnBrk="1" hangingPunct="1">
              <a:spcBef>
                <a:spcPct val="0"/>
              </a:spcBef>
              <a:buFont typeface="Wingdings" pitchFamily="2" charset="2"/>
              <a:buNone/>
            </a:pPr>
            <a:r>
              <a:rPr lang="en-US" altLang="en-US" sz="2400" smtClean="0">
                <a:latin typeface="SAS Monospace" pitchFamily="49" charset="0"/>
              </a:rPr>
              <a:t>		 TRT 5		83		</a:t>
            </a:r>
          </a:p>
          <a:p>
            <a:pPr eaLnBrk="1" hangingPunct="1">
              <a:spcBef>
                <a:spcPct val="0"/>
              </a:spcBef>
              <a:buFont typeface="Wingdings" pitchFamily="2" charset="2"/>
              <a:buNone/>
            </a:pPr>
            <a:r>
              <a:rPr lang="en-US" altLang="en-US" sz="2400" smtClean="0">
                <a:latin typeface="SAS Monospace" pitchFamily="49" charset="0"/>
              </a:rPr>
              <a:t>		 TRT 2		76		</a:t>
            </a:r>
          </a:p>
          <a:p>
            <a:pPr eaLnBrk="1" hangingPunct="1">
              <a:spcBef>
                <a:spcPct val="0"/>
              </a:spcBef>
              <a:buFont typeface="Wingdings" pitchFamily="2" charset="2"/>
              <a:buNone/>
            </a:pPr>
            <a:r>
              <a:rPr lang="en-US" altLang="en-US" sz="2400" smtClean="0">
                <a:latin typeface="SAS Monospace" pitchFamily="49" charset="0"/>
              </a:rPr>
              <a:t>		 TRT 3		58   	</a:t>
            </a:r>
          </a:p>
          <a:p>
            <a:pPr eaLnBrk="1" hangingPunct="1">
              <a:spcBef>
                <a:spcPct val="0"/>
              </a:spcBef>
              <a:buFont typeface="Wingdings" pitchFamily="2" charset="2"/>
              <a:buNone/>
            </a:pPr>
            <a:r>
              <a:rPr lang="en-US" altLang="en-US" sz="2400" smtClean="0">
                <a:latin typeface="SAS Monospace" pitchFamily="49" charset="0"/>
              </a:rPr>
              <a:t>		 TRT 4		54		</a:t>
            </a:r>
          </a:p>
          <a:p>
            <a:pPr eaLnBrk="1" hangingPunct="1">
              <a:spcBef>
                <a:spcPct val="0"/>
              </a:spcBef>
              <a:buFont typeface="Wingdings" pitchFamily="2" charset="2"/>
              <a:buNone/>
            </a:pPr>
            <a:r>
              <a:rPr lang="en-US" altLang="en-US" sz="2400" smtClean="0">
                <a:latin typeface="SAS Monospace" pitchFamily="49" charset="0"/>
              </a:rPr>
              <a:t>		 TRT 1		52		</a:t>
            </a:r>
          </a:p>
          <a:p>
            <a:pPr eaLnBrk="1" hangingPunct="1">
              <a:spcBef>
                <a:spcPct val="0"/>
              </a:spcBef>
              <a:buFont typeface="Wingdings" pitchFamily="2" charset="2"/>
              <a:buNone/>
            </a:pPr>
            <a:r>
              <a:rPr lang="en-US" altLang="en-US" sz="2400" smtClean="0">
                <a:latin typeface="SAS Monospace" pitchFamily="49" charset="0"/>
              </a:rPr>
              <a:t>		 TRT 6		46		</a:t>
            </a:r>
            <a:endParaRPr lang="en-US"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FC5C7275-6A96-4BA1-92C3-92B8676526E7}" type="slidenum">
              <a:rPr lang="en-US" altLang="en-US" sz="1200" smtClean="0">
                <a:latin typeface="Arial" charset="0"/>
              </a:rPr>
              <a:pPr fontAlgn="base">
                <a:spcBef>
                  <a:spcPct val="0"/>
                </a:spcBef>
                <a:spcAft>
                  <a:spcPct val="0"/>
                </a:spcAft>
                <a:buFontTx/>
                <a:buNone/>
                <a:defRPr/>
              </a:pPr>
              <a:t>32</a:t>
            </a:fld>
            <a:endParaRPr lang="en-US" altLang="en-US" sz="1200" smtClean="0">
              <a:latin typeface="Arial" charset="0"/>
            </a:endParaRPr>
          </a:p>
        </p:txBody>
      </p:sp>
      <p:sp>
        <p:nvSpPr>
          <p:cNvPr id="52227" name="Rectangle 2"/>
          <p:cNvSpPr>
            <a:spLocks noGrp="1" noChangeArrowheads="1"/>
          </p:cNvSpPr>
          <p:nvPr>
            <p:ph type="title"/>
          </p:nvPr>
        </p:nvSpPr>
        <p:spPr/>
        <p:txBody>
          <a:bodyPr/>
          <a:lstStyle/>
          <a:p>
            <a:pPr eaLnBrk="1" hangingPunct="1"/>
            <a:r>
              <a:rPr lang="en-US" altLang="en-US" smtClean="0"/>
              <a:t>Example (2)</a:t>
            </a:r>
          </a:p>
        </p:txBody>
      </p:sp>
      <p:sp>
        <p:nvSpPr>
          <p:cNvPr id="52228" name="Rectangle 3"/>
          <p:cNvSpPr>
            <a:spLocks noGrp="1" noChangeArrowheads="1"/>
          </p:cNvSpPr>
          <p:nvPr>
            <p:ph type="body" idx="1"/>
          </p:nvPr>
        </p:nvSpPr>
        <p:spPr/>
        <p:txBody>
          <a:bodyPr/>
          <a:lstStyle/>
          <a:p>
            <a:pPr eaLnBrk="1" hangingPunct="1"/>
            <a:r>
              <a:rPr lang="en-US" altLang="en-US" smtClean="0"/>
              <a:t>Now, starting at the top, form the first group (remember the Tukey-MSD is 10).</a:t>
            </a:r>
          </a:p>
          <a:p>
            <a:pPr eaLnBrk="1" hangingPunct="1">
              <a:spcBef>
                <a:spcPct val="0"/>
              </a:spcBef>
              <a:buFont typeface="Wingdings" pitchFamily="2" charset="2"/>
              <a:buNone/>
            </a:pPr>
            <a:r>
              <a:rPr lang="en-US" altLang="en-US" sz="2400" smtClean="0">
                <a:latin typeface="SAS Monospace" pitchFamily="49" charset="0"/>
              </a:rPr>
              <a:t>	  Treatment		Mean		Grouping</a:t>
            </a:r>
          </a:p>
          <a:p>
            <a:pPr eaLnBrk="1" hangingPunct="1">
              <a:spcBef>
                <a:spcPct val="0"/>
              </a:spcBef>
              <a:buFont typeface="Wingdings" pitchFamily="2" charset="2"/>
              <a:buNone/>
            </a:pPr>
            <a:r>
              <a:rPr lang="en-US" altLang="en-US" sz="2400" smtClean="0">
                <a:latin typeface="SAS Monospace" pitchFamily="49" charset="0"/>
              </a:rPr>
              <a:t>		 TRT 5		83		</a:t>
            </a:r>
            <a:r>
              <a:rPr lang="en-US" altLang="en-US" sz="2400" smtClean="0">
                <a:solidFill>
                  <a:srgbClr val="CC3300"/>
                </a:solidFill>
                <a:latin typeface="SAS Monospace" pitchFamily="49" charset="0"/>
              </a:rPr>
              <a:t>A</a:t>
            </a:r>
          </a:p>
          <a:p>
            <a:pPr eaLnBrk="1" hangingPunct="1">
              <a:spcBef>
                <a:spcPct val="0"/>
              </a:spcBef>
              <a:buFont typeface="Wingdings" pitchFamily="2" charset="2"/>
              <a:buNone/>
            </a:pPr>
            <a:r>
              <a:rPr lang="en-US" altLang="en-US" sz="2400" smtClean="0">
                <a:latin typeface="SAS Monospace" pitchFamily="49" charset="0"/>
              </a:rPr>
              <a:t>		 TRT 2		76		</a:t>
            </a:r>
            <a:r>
              <a:rPr lang="en-US" altLang="en-US" sz="2400" smtClean="0">
                <a:solidFill>
                  <a:srgbClr val="CC3300"/>
                </a:solidFill>
                <a:latin typeface="SAS Monospace" pitchFamily="49" charset="0"/>
              </a:rPr>
              <a:t>A</a:t>
            </a:r>
          </a:p>
          <a:p>
            <a:pPr eaLnBrk="1" hangingPunct="1">
              <a:spcBef>
                <a:spcPct val="0"/>
              </a:spcBef>
              <a:buFont typeface="Wingdings" pitchFamily="2" charset="2"/>
              <a:buNone/>
            </a:pPr>
            <a:r>
              <a:rPr lang="en-US" altLang="en-US" sz="2400" smtClean="0">
                <a:latin typeface="SAS Monospace" pitchFamily="49" charset="0"/>
              </a:rPr>
              <a:t>		 TRT 3		58   	  </a:t>
            </a:r>
            <a:r>
              <a:rPr lang="en-US" altLang="en-US" sz="2400" smtClean="0">
                <a:solidFill>
                  <a:srgbClr val="CC3300"/>
                </a:solidFill>
                <a:latin typeface="SAS Monospace" pitchFamily="49" charset="0"/>
              </a:rPr>
              <a:t>B</a:t>
            </a:r>
          </a:p>
          <a:p>
            <a:pPr eaLnBrk="1" hangingPunct="1">
              <a:spcBef>
                <a:spcPct val="0"/>
              </a:spcBef>
              <a:buFont typeface="Wingdings" pitchFamily="2" charset="2"/>
              <a:buNone/>
            </a:pPr>
            <a:r>
              <a:rPr lang="en-US" altLang="en-US" sz="2400" smtClean="0">
                <a:latin typeface="SAS Monospace" pitchFamily="49" charset="0"/>
              </a:rPr>
              <a:t>		 TRT 4		54		</a:t>
            </a:r>
          </a:p>
          <a:p>
            <a:pPr eaLnBrk="1" hangingPunct="1">
              <a:spcBef>
                <a:spcPct val="0"/>
              </a:spcBef>
              <a:buFont typeface="Wingdings" pitchFamily="2" charset="2"/>
              <a:buNone/>
            </a:pPr>
            <a:r>
              <a:rPr lang="en-US" altLang="en-US" sz="2400" smtClean="0">
                <a:latin typeface="SAS Monospace" pitchFamily="49" charset="0"/>
              </a:rPr>
              <a:t>		 TRT 1		52		</a:t>
            </a:r>
          </a:p>
          <a:p>
            <a:pPr eaLnBrk="1" hangingPunct="1">
              <a:spcBef>
                <a:spcPct val="0"/>
              </a:spcBef>
              <a:buFont typeface="Wingdings" pitchFamily="2" charset="2"/>
              <a:buNone/>
            </a:pPr>
            <a:r>
              <a:rPr lang="en-US" altLang="en-US" sz="2400" smtClean="0">
                <a:latin typeface="SAS Monospace" pitchFamily="49" charset="0"/>
              </a:rPr>
              <a:t>		 TRT 6		46		</a:t>
            </a:r>
            <a:endParaRPr lang="en-US"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5F968C61-63D3-4057-A8B5-14A0CBF77046}" type="slidenum">
              <a:rPr lang="en-US" altLang="en-US" sz="1200" smtClean="0">
                <a:latin typeface="Arial" charset="0"/>
              </a:rPr>
              <a:pPr fontAlgn="base">
                <a:spcBef>
                  <a:spcPct val="0"/>
                </a:spcBef>
                <a:spcAft>
                  <a:spcPct val="0"/>
                </a:spcAft>
                <a:buFontTx/>
                <a:buNone/>
                <a:defRPr/>
              </a:pPr>
              <a:t>33</a:t>
            </a:fld>
            <a:endParaRPr lang="en-US" altLang="en-US" sz="1200" smtClean="0">
              <a:latin typeface="Arial" charset="0"/>
            </a:endParaRPr>
          </a:p>
        </p:txBody>
      </p:sp>
      <p:sp>
        <p:nvSpPr>
          <p:cNvPr id="53251" name="Rectangle 2"/>
          <p:cNvSpPr>
            <a:spLocks noGrp="1" noChangeArrowheads="1"/>
          </p:cNvSpPr>
          <p:nvPr>
            <p:ph type="title"/>
          </p:nvPr>
        </p:nvSpPr>
        <p:spPr/>
        <p:txBody>
          <a:bodyPr/>
          <a:lstStyle/>
          <a:p>
            <a:pPr eaLnBrk="1" hangingPunct="1"/>
            <a:r>
              <a:rPr lang="en-US" altLang="en-US" smtClean="0"/>
              <a:t>Example (3)</a:t>
            </a:r>
          </a:p>
        </p:txBody>
      </p:sp>
      <p:sp>
        <p:nvSpPr>
          <p:cNvPr id="53252" name="Rectangle 3"/>
          <p:cNvSpPr>
            <a:spLocks noGrp="1" noChangeArrowheads="1"/>
          </p:cNvSpPr>
          <p:nvPr>
            <p:ph type="body" idx="1"/>
          </p:nvPr>
        </p:nvSpPr>
        <p:spPr/>
        <p:txBody>
          <a:bodyPr/>
          <a:lstStyle/>
          <a:p>
            <a:pPr eaLnBrk="1" hangingPunct="1"/>
            <a:r>
              <a:rPr lang="en-US" altLang="en-US" smtClean="0"/>
              <a:t>Continue down the table (algorithmically):</a:t>
            </a:r>
          </a:p>
          <a:p>
            <a:pPr eaLnBrk="1" hangingPunct="1"/>
            <a:endParaRPr lang="en-US" altLang="en-US" smtClean="0"/>
          </a:p>
          <a:p>
            <a:pPr eaLnBrk="1" hangingPunct="1">
              <a:spcBef>
                <a:spcPct val="0"/>
              </a:spcBef>
              <a:buFont typeface="Wingdings" pitchFamily="2" charset="2"/>
              <a:buNone/>
            </a:pPr>
            <a:r>
              <a:rPr lang="en-US" altLang="en-US" sz="2400" smtClean="0">
                <a:latin typeface="SAS Monospace" pitchFamily="49" charset="0"/>
              </a:rPr>
              <a:t>	  Treatment		Mean		Grouping</a:t>
            </a:r>
          </a:p>
          <a:p>
            <a:pPr eaLnBrk="1" hangingPunct="1">
              <a:spcBef>
                <a:spcPct val="0"/>
              </a:spcBef>
              <a:buFont typeface="Wingdings" pitchFamily="2" charset="2"/>
              <a:buNone/>
            </a:pPr>
            <a:r>
              <a:rPr lang="en-US" altLang="en-US" sz="2400" smtClean="0">
                <a:latin typeface="SAS Monospace" pitchFamily="49" charset="0"/>
              </a:rPr>
              <a:t>		 TRT 5		83		A</a:t>
            </a:r>
          </a:p>
          <a:p>
            <a:pPr eaLnBrk="1" hangingPunct="1">
              <a:spcBef>
                <a:spcPct val="0"/>
              </a:spcBef>
              <a:buFont typeface="Wingdings" pitchFamily="2" charset="2"/>
              <a:buNone/>
            </a:pPr>
            <a:r>
              <a:rPr lang="en-US" altLang="en-US" sz="2400" smtClean="0">
                <a:latin typeface="SAS Monospace" pitchFamily="49" charset="0"/>
              </a:rPr>
              <a:t>		 TRT 2		76		A	</a:t>
            </a:r>
          </a:p>
          <a:p>
            <a:pPr eaLnBrk="1" hangingPunct="1">
              <a:spcBef>
                <a:spcPct val="0"/>
              </a:spcBef>
              <a:buFont typeface="Wingdings" pitchFamily="2" charset="2"/>
              <a:buNone/>
            </a:pPr>
            <a:r>
              <a:rPr lang="en-US" altLang="en-US" sz="2400" smtClean="0">
                <a:latin typeface="SAS Monospace" pitchFamily="49" charset="0"/>
              </a:rPr>
              <a:t>		 TRT 3		58   	  B</a:t>
            </a:r>
          </a:p>
          <a:p>
            <a:pPr eaLnBrk="1" hangingPunct="1">
              <a:spcBef>
                <a:spcPct val="0"/>
              </a:spcBef>
              <a:buFont typeface="Wingdings" pitchFamily="2" charset="2"/>
              <a:buNone/>
            </a:pPr>
            <a:r>
              <a:rPr lang="en-US" altLang="en-US" sz="2400" smtClean="0">
                <a:latin typeface="SAS Monospace" pitchFamily="49" charset="0"/>
              </a:rPr>
              <a:t>		 TRT 4		54		  </a:t>
            </a:r>
            <a:r>
              <a:rPr lang="en-US" altLang="en-US" sz="2400" smtClean="0">
                <a:solidFill>
                  <a:srgbClr val="CC3300"/>
                </a:solidFill>
                <a:latin typeface="SAS Monospace" pitchFamily="49" charset="0"/>
              </a:rPr>
              <a:t>B C</a:t>
            </a:r>
          </a:p>
          <a:p>
            <a:pPr eaLnBrk="1" hangingPunct="1">
              <a:spcBef>
                <a:spcPct val="0"/>
              </a:spcBef>
              <a:buFont typeface="Wingdings" pitchFamily="2" charset="2"/>
              <a:buNone/>
            </a:pPr>
            <a:r>
              <a:rPr lang="en-US" altLang="en-US" sz="2400" smtClean="0">
                <a:latin typeface="SAS Monospace" pitchFamily="49" charset="0"/>
              </a:rPr>
              <a:t>		 TRT 1		52		  </a:t>
            </a:r>
            <a:r>
              <a:rPr lang="en-US" altLang="en-US" sz="2400" smtClean="0">
                <a:solidFill>
                  <a:srgbClr val="CC3300"/>
                </a:solidFill>
                <a:latin typeface="SAS Monospace" pitchFamily="49" charset="0"/>
              </a:rPr>
              <a:t>B C</a:t>
            </a:r>
          </a:p>
          <a:p>
            <a:pPr eaLnBrk="1" hangingPunct="1">
              <a:spcBef>
                <a:spcPct val="0"/>
              </a:spcBef>
              <a:buFont typeface="Wingdings" pitchFamily="2" charset="2"/>
              <a:buNone/>
            </a:pPr>
            <a:r>
              <a:rPr lang="en-US" altLang="en-US" sz="2400" smtClean="0">
                <a:latin typeface="SAS Monospace" pitchFamily="49" charset="0"/>
              </a:rPr>
              <a:t>		 TRT 6		46		    </a:t>
            </a:r>
            <a:r>
              <a:rPr lang="en-US" altLang="en-US" sz="2400" smtClean="0">
                <a:solidFill>
                  <a:srgbClr val="CC3300"/>
                </a:solidFill>
                <a:latin typeface="SAS Monospace" pitchFamily="49" charset="0"/>
              </a:rPr>
              <a:t>C</a:t>
            </a:r>
            <a:endParaRPr lang="en-US" altLang="en-US" smtClean="0">
              <a:solidFill>
                <a:srgbClr val="CC33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3DBC4459-C187-400B-BB8F-12DD71BA7087}" type="slidenum">
              <a:rPr lang="en-US" altLang="en-US" sz="1200" smtClean="0">
                <a:latin typeface="Arial" charset="0"/>
              </a:rPr>
              <a:pPr fontAlgn="base">
                <a:spcBef>
                  <a:spcPct val="0"/>
                </a:spcBef>
                <a:spcAft>
                  <a:spcPct val="0"/>
                </a:spcAft>
                <a:buFontTx/>
                <a:buNone/>
                <a:defRPr/>
              </a:pPr>
              <a:t>34</a:t>
            </a:fld>
            <a:endParaRPr lang="en-US" altLang="en-US" sz="1200" smtClean="0">
              <a:latin typeface="Arial" charset="0"/>
            </a:endParaRPr>
          </a:p>
        </p:txBody>
      </p:sp>
      <p:sp>
        <p:nvSpPr>
          <p:cNvPr id="54275" name="Rectangle 2"/>
          <p:cNvSpPr>
            <a:spLocks noGrp="1" noChangeArrowheads="1"/>
          </p:cNvSpPr>
          <p:nvPr>
            <p:ph type="title"/>
          </p:nvPr>
        </p:nvSpPr>
        <p:spPr/>
        <p:txBody>
          <a:bodyPr/>
          <a:lstStyle/>
          <a:p>
            <a:pPr eaLnBrk="1" hangingPunct="1"/>
            <a:r>
              <a:rPr lang="en-US" altLang="en-US" smtClean="0"/>
              <a:t>Example (4)</a:t>
            </a:r>
          </a:p>
        </p:txBody>
      </p:sp>
      <p:sp>
        <p:nvSpPr>
          <p:cNvPr id="44036" name="Rectangle 3"/>
          <p:cNvSpPr>
            <a:spLocks noGrp="1" noChangeArrowheads="1"/>
          </p:cNvSpPr>
          <p:nvPr>
            <p:ph type="body" idx="1"/>
          </p:nvPr>
        </p:nvSpPr>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smtClean="0"/>
              <a:t>Notice that when a group ends, you simply drop down to the next group mean and start comparing again </a:t>
            </a:r>
          </a:p>
          <a:p>
            <a:pPr eaLnBrk="1" fontAlgn="auto" hangingPunct="1">
              <a:spcAft>
                <a:spcPts val="0"/>
              </a:spcAft>
              <a:buFont typeface="Arial" panose="020B0604020202020204" pitchFamily="34" charset="0"/>
              <a:buChar char="•"/>
              <a:defRPr/>
            </a:pPr>
            <a:r>
              <a:rPr lang="en-US" altLang="en-US" smtClean="0"/>
              <a:t>It is not unusual at all to have some overlap between groups, so you may have to backward check groups above</a:t>
            </a:r>
          </a:p>
          <a:p>
            <a:pPr eaLnBrk="1" fontAlgn="auto" hangingPunct="1">
              <a:spcAft>
                <a:spcPts val="0"/>
              </a:spcAft>
              <a:buFont typeface="Arial" panose="020B0604020202020204" pitchFamily="34" charset="0"/>
              <a:buChar char="•"/>
              <a:defRPr/>
            </a:pPr>
            <a:r>
              <a:rPr lang="en-US" altLang="en-US" smtClean="0"/>
              <a:t>Remember this process only works for cell sizes that are the same (or very similar).  WHY?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1B8EDD4D-C7CD-40D4-B64E-B079DCB6E696}" type="slidenum">
              <a:rPr lang="en-US" altLang="en-US" sz="1200" smtClean="0">
                <a:latin typeface="Arial" charset="0"/>
              </a:rPr>
              <a:pPr fontAlgn="base">
                <a:spcBef>
                  <a:spcPct val="0"/>
                </a:spcBef>
                <a:spcAft>
                  <a:spcPct val="0"/>
                </a:spcAft>
                <a:buFontTx/>
                <a:buNone/>
                <a:defRPr/>
              </a:pPr>
              <a:t>35</a:t>
            </a:fld>
            <a:endParaRPr lang="en-US" altLang="en-US" sz="1200" smtClean="0">
              <a:latin typeface="Arial" charset="0"/>
            </a:endParaRPr>
          </a:p>
        </p:txBody>
      </p:sp>
      <p:sp>
        <p:nvSpPr>
          <p:cNvPr id="55299" name="Rectangle 2"/>
          <p:cNvSpPr>
            <a:spLocks noGrp="1" noChangeArrowheads="1"/>
          </p:cNvSpPr>
          <p:nvPr>
            <p:ph type="title"/>
          </p:nvPr>
        </p:nvSpPr>
        <p:spPr/>
        <p:txBody>
          <a:bodyPr/>
          <a:lstStyle/>
          <a:p>
            <a:pPr eaLnBrk="1" hangingPunct="1"/>
            <a:r>
              <a:rPr lang="en-US" altLang="en-US" smtClean="0"/>
              <a:t>Dunnett’s Method</a:t>
            </a:r>
          </a:p>
        </p:txBody>
      </p:sp>
      <p:sp>
        <p:nvSpPr>
          <p:cNvPr id="55300" name="Rectangle 3"/>
          <p:cNvSpPr>
            <a:spLocks noGrp="1" noChangeArrowheads="1"/>
          </p:cNvSpPr>
          <p:nvPr>
            <p:ph type="body" idx="1"/>
          </p:nvPr>
        </p:nvSpPr>
        <p:spPr/>
        <p:txBody>
          <a:bodyPr/>
          <a:lstStyle/>
          <a:p>
            <a:pPr eaLnBrk="1" hangingPunct="1"/>
            <a:r>
              <a:rPr lang="en-US" altLang="en-US" sz="2400" smtClean="0"/>
              <a:t>Specifically designed for comparing each treatment to a control group!  Based on another distribution (similar to Tukey) that reflects the dependence between these </a:t>
            </a:r>
            <a:r>
              <a:rPr lang="en-US" altLang="en-US" sz="2400" i="1" smtClean="0">
                <a:latin typeface="Times New Roman" pitchFamily="18" charset="0"/>
              </a:rPr>
              <a:t>a-</a:t>
            </a:r>
            <a:r>
              <a:rPr lang="en-US" altLang="en-US" sz="2400" smtClean="0">
                <a:latin typeface="Times New Roman" pitchFamily="18" charset="0"/>
              </a:rPr>
              <a:t>1</a:t>
            </a:r>
            <a:r>
              <a:rPr lang="en-US" altLang="en-US" sz="2400" smtClean="0"/>
              <a:t> tests.</a:t>
            </a:r>
          </a:p>
          <a:p>
            <a:pPr eaLnBrk="1" hangingPunct="1"/>
            <a:r>
              <a:rPr lang="en-US" altLang="en-US" sz="2400" smtClean="0"/>
              <a:t>Like Tukey for “all pairwise comparisons”, Dunnett is the most powerful method for “treatment vs. control” comparisons.  </a:t>
            </a:r>
          </a:p>
          <a:p>
            <a:pPr eaLnBrk="1" hangingPunct="1"/>
            <a:r>
              <a:rPr lang="en-US" altLang="en-US" sz="2400" smtClean="0"/>
              <a:t>Our book does not have these critical values, but it is easy to use Dunnett in SAS (and it will provide you with the minimum significant difference as well).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E1DE64E7-63EB-487C-BE07-3BBD3BDC13A3}" type="slidenum">
              <a:rPr lang="en-US" altLang="en-US" sz="1200" smtClean="0">
                <a:latin typeface="Arial" charset="0"/>
              </a:rPr>
              <a:pPr fontAlgn="base">
                <a:spcBef>
                  <a:spcPct val="0"/>
                </a:spcBef>
                <a:spcAft>
                  <a:spcPct val="0"/>
                </a:spcAft>
                <a:buFontTx/>
                <a:buNone/>
                <a:defRPr/>
              </a:pPr>
              <a:t>36</a:t>
            </a:fld>
            <a:endParaRPr lang="en-US" altLang="en-US" sz="1200" smtClean="0">
              <a:latin typeface="Arial" charset="0"/>
            </a:endParaRPr>
          </a:p>
        </p:txBody>
      </p:sp>
      <p:sp>
        <p:nvSpPr>
          <p:cNvPr id="56323" name="Rectangle 2"/>
          <p:cNvSpPr>
            <a:spLocks noGrp="1" noChangeArrowheads="1"/>
          </p:cNvSpPr>
          <p:nvPr>
            <p:ph type="title"/>
          </p:nvPr>
        </p:nvSpPr>
        <p:spPr/>
        <p:txBody>
          <a:bodyPr/>
          <a:lstStyle/>
          <a:p>
            <a:pPr eaLnBrk="1" hangingPunct="1"/>
            <a:r>
              <a:rPr lang="en-US" altLang="en-US" smtClean="0"/>
              <a:t>Example</a:t>
            </a:r>
          </a:p>
        </p:txBody>
      </p:sp>
      <p:sp>
        <p:nvSpPr>
          <p:cNvPr id="56324" name="Rectangle 3"/>
          <p:cNvSpPr>
            <a:spLocks noGrp="1" noChangeArrowheads="1"/>
          </p:cNvSpPr>
          <p:nvPr>
            <p:ph type="body" idx="1"/>
          </p:nvPr>
        </p:nvSpPr>
        <p:spPr>
          <a:xfrm>
            <a:off x="949325" y="1981200"/>
            <a:ext cx="7737475" cy="4724400"/>
          </a:xfrm>
        </p:spPr>
        <p:txBody>
          <a:bodyPr/>
          <a:lstStyle/>
          <a:p>
            <a:pPr eaLnBrk="1" hangingPunct="1"/>
            <a:r>
              <a:rPr lang="en-US" altLang="en-US" sz="2400" smtClean="0"/>
              <a:t>Suppose in our previous example, treatment 6 was a control.  We should have used Dunnett’s instead of Tukey. </a:t>
            </a:r>
          </a:p>
          <a:p>
            <a:pPr eaLnBrk="1" hangingPunct="1"/>
            <a:r>
              <a:rPr lang="en-US" altLang="en-US" sz="2400" smtClean="0"/>
              <a:t>We calculate the Dunnet MSD as 7</a:t>
            </a:r>
            <a:endParaRPr lang="en-US" altLang="en-US" smtClean="0"/>
          </a:p>
          <a:p>
            <a:pPr eaLnBrk="1" hangingPunct="1">
              <a:spcBef>
                <a:spcPct val="0"/>
              </a:spcBef>
              <a:buFont typeface="Wingdings" pitchFamily="2" charset="2"/>
              <a:buNone/>
            </a:pPr>
            <a:r>
              <a:rPr lang="en-US" altLang="en-US" sz="2000" smtClean="0">
                <a:latin typeface="SAS Monospace" pitchFamily="49" charset="0"/>
              </a:rPr>
              <a:t>	  Treatment		Mean	</a:t>
            </a:r>
          </a:p>
          <a:p>
            <a:pPr eaLnBrk="1" hangingPunct="1">
              <a:spcBef>
                <a:spcPct val="0"/>
              </a:spcBef>
              <a:buFont typeface="Wingdings" pitchFamily="2" charset="2"/>
              <a:buNone/>
            </a:pPr>
            <a:r>
              <a:rPr lang="en-US" altLang="en-US" sz="2000" smtClean="0">
                <a:latin typeface="SAS Monospace" pitchFamily="49" charset="0"/>
              </a:rPr>
              <a:t>		 TRT 5		83</a:t>
            </a:r>
          </a:p>
          <a:p>
            <a:pPr eaLnBrk="1" hangingPunct="1">
              <a:spcBef>
                <a:spcPct val="0"/>
              </a:spcBef>
              <a:buFont typeface="Wingdings" pitchFamily="2" charset="2"/>
              <a:buNone/>
            </a:pPr>
            <a:r>
              <a:rPr lang="en-US" altLang="en-US" sz="2000" smtClean="0">
                <a:latin typeface="SAS Monospace" pitchFamily="49" charset="0"/>
              </a:rPr>
              <a:t>		 TRT 2		76	</a:t>
            </a:r>
          </a:p>
          <a:p>
            <a:pPr eaLnBrk="1" hangingPunct="1">
              <a:spcBef>
                <a:spcPct val="0"/>
              </a:spcBef>
              <a:buFont typeface="Wingdings" pitchFamily="2" charset="2"/>
              <a:buNone/>
            </a:pPr>
            <a:r>
              <a:rPr lang="en-US" altLang="en-US" sz="2000" smtClean="0">
                <a:latin typeface="SAS Monospace" pitchFamily="49" charset="0"/>
              </a:rPr>
              <a:t>		 TRT 3		58   </a:t>
            </a:r>
          </a:p>
          <a:p>
            <a:pPr eaLnBrk="1" hangingPunct="1">
              <a:spcBef>
                <a:spcPct val="0"/>
              </a:spcBef>
              <a:buFont typeface="Wingdings" pitchFamily="2" charset="2"/>
              <a:buNone/>
            </a:pPr>
            <a:r>
              <a:rPr lang="en-US" altLang="en-US" sz="2000" smtClean="0">
                <a:latin typeface="SAS Monospace" pitchFamily="49" charset="0"/>
              </a:rPr>
              <a:t>		 TRT 4		54	</a:t>
            </a:r>
          </a:p>
          <a:p>
            <a:pPr eaLnBrk="1" hangingPunct="1">
              <a:spcBef>
                <a:spcPct val="0"/>
              </a:spcBef>
              <a:buFont typeface="Wingdings" pitchFamily="2" charset="2"/>
              <a:buNone/>
            </a:pPr>
            <a:r>
              <a:rPr lang="en-US" altLang="en-US" sz="2000" smtClean="0">
                <a:latin typeface="SAS Monospace" pitchFamily="49" charset="0"/>
              </a:rPr>
              <a:t>		 TRT 1		52		</a:t>
            </a:r>
            <a:endParaRPr lang="en-US" altLang="en-US" sz="2000" smtClean="0">
              <a:solidFill>
                <a:srgbClr val="CC3300"/>
              </a:solidFill>
              <a:latin typeface="SAS Monospace" pitchFamily="49" charset="0"/>
            </a:endParaRPr>
          </a:p>
          <a:p>
            <a:pPr eaLnBrk="1" hangingPunct="1">
              <a:spcBef>
                <a:spcPct val="0"/>
              </a:spcBef>
              <a:buFont typeface="Wingdings" pitchFamily="2" charset="2"/>
              <a:buNone/>
            </a:pPr>
            <a:r>
              <a:rPr lang="en-US" altLang="en-US" sz="2000" smtClean="0">
                <a:latin typeface="SAS Monospace" pitchFamily="49" charset="0"/>
              </a:rPr>
              <a:t>		 CONTROL		46		</a:t>
            </a:r>
            <a:endParaRPr lang="en-US" altLang="en-US" sz="2000" smtClean="0">
              <a:solidFill>
                <a:srgbClr val="CC3300"/>
              </a:solidFill>
            </a:endParaRPr>
          </a:p>
          <a:p>
            <a:pPr eaLnBrk="1" hangingPunct="1"/>
            <a:r>
              <a:rPr lang="en-US" altLang="en-US" sz="2400" smtClean="0"/>
              <a:t>Which groups are now different?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defRPr/>
            </a:pPr>
            <a:fld id="{8A9E7C21-3449-4785-8061-BAD0E115C989}" type="slidenum">
              <a:rPr lang="en-US" altLang="en-US" sz="1200" smtClean="0">
                <a:latin typeface="Arial" charset="0"/>
              </a:rPr>
              <a:pPr fontAlgn="base">
                <a:spcBef>
                  <a:spcPct val="0"/>
                </a:spcBef>
                <a:spcAft>
                  <a:spcPct val="0"/>
                </a:spcAft>
                <a:buFontTx/>
                <a:buNone/>
                <a:defRPr/>
              </a:pPr>
              <a:t>37</a:t>
            </a:fld>
            <a:endParaRPr lang="en-US" altLang="en-US" sz="1200" smtClean="0">
              <a:latin typeface="Arial" charset="0"/>
            </a:endParaRPr>
          </a:p>
        </p:txBody>
      </p:sp>
      <p:sp>
        <p:nvSpPr>
          <p:cNvPr id="57347" name="Rectangle 2"/>
          <p:cNvSpPr>
            <a:spLocks noGrp="1" noChangeArrowheads="1"/>
          </p:cNvSpPr>
          <p:nvPr>
            <p:ph type="title"/>
          </p:nvPr>
        </p:nvSpPr>
        <p:spPr/>
        <p:txBody>
          <a:bodyPr/>
          <a:lstStyle/>
          <a:p>
            <a:pPr eaLnBrk="1" hangingPunct="1"/>
            <a:r>
              <a:rPr lang="en-US" altLang="en-US" smtClean="0"/>
              <a:t>Summary:  Pairwise Comps.</a:t>
            </a:r>
          </a:p>
        </p:txBody>
      </p:sp>
      <p:sp>
        <p:nvSpPr>
          <p:cNvPr id="47108" name="Rectangle 3"/>
          <p:cNvSpPr>
            <a:spLocks noGrp="1" noChangeArrowheads="1"/>
          </p:cNvSpPr>
          <p:nvPr>
            <p:ph type="body" idx="1"/>
          </p:nvPr>
        </p:nvSpPr>
        <p:spPr>
          <a:xfrm>
            <a:off x="949325" y="1981200"/>
            <a:ext cx="7737475" cy="4648200"/>
          </a:xfrm>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smtClean="0"/>
              <a:t>For pairwise comparison of treatments:</a:t>
            </a:r>
          </a:p>
          <a:p>
            <a:pPr lvl="1" eaLnBrk="1" fontAlgn="auto" hangingPunct="1">
              <a:spcAft>
                <a:spcPts val="0"/>
              </a:spcAft>
              <a:buFont typeface="Arial" panose="020B0604020202020204" pitchFamily="34" charset="0"/>
              <a:buChar char="–"/>
              <a:defRPr/>
            </a:pPr>
            <a:r>
              <a:rPr lang="en-US" altLang="en-US" smtClean="0"/>
              <a:t>Dunnett is the most powerful if considering </a:t>
            </a:r>
            <a:r>
              <a:rPr lang="en-US" altLang="en-US" u="sng" smtClean="0"/>
              <a:t>treatments versus control</a:t>
            </a:r>
            <a:r>
              <a:rPr lang="en-US" altLang="en-US" smtClean="0"/>
              <a:t>.</a:t>
            </a:r>
          </a:p>
          <a:p>
            <a:pPr lvl="1" eaLnBrk="1" fontAlgn="auto" hangingPunct="1">
              <a:spcAft>
                <a:spcPts val="0"/>
              </a:spcAft>
              <a:buFont typeface="Arial" panose="020B0604020202020204" pitchFamily="34" charset="0"/>
              <a:buChar char="–"/>
              <a:defRPr/>
            </a:pPr>
            <a:r>
              <a:rPr lang="en-US" altLang="en-US" smtClean="0"/>
              <a:t>Tukey is the most powerful if considering </a:t>
            </a:r>
            <a:r>
              <a:rPr lang="en-US" altLang="en-US" u="sng" smtClean="0"/>
              <a:t>ALL pairwise comparisons</a:t>
            </a:r>
            <a:r>
              <a:rPr lang="en-US" altLang="en-US" smtClean="0"/>
              <a:t>.</a:t>
            </a:r>
          </a:p>
          <a:p>
            <a:pPr lvl="1" eaLnBrk="1" fontAlgn="auto" hangingPunct="1">
              <a:spcAft>
                <a:spcPts val="0"/>
              </a:spcAft>
              <a:buFont typeface="Arial" panose="020B0604020202020204" pitchFamily="34" charset="0"/>
              <a:buChar char="–"/>
              <a:defRPr/>
            </a:pPr>
            <a:r>
              <a:rPr lang="en-US" altLang="en-US" smtClean="0"/>
              <a:t>Bonferroni should only be used if you have a relatively </a:t>
            </a:r>
            <a:r>
              <a:rPr lang="en-US" altLang="en-US" u="sng" smtClean="0"/>
              <a:t>small</a:t>
            </a:r>
            <a:r>
              <a:rPr lang="en-US" altLang="en-US" smtClean="0"/>
              <a:t> number of </a:t>
            </a:r>
            <a:r>
              <a:rPr lang="en-US" altLang="en-US" u="sng" smtClean="0"/>
              <a:t>pre-planned</a:t>
            </a:r>
            <a:r>
              <a:rPr lang="en-US" altLang="en-US" smtClean="0"/>
              <a:t> comparisons of interest</a:t>
            </a:r>
          </a:p>
          <a:p>
            <a:pPr lvl="1" eaLnBrk="1" fontAlgn="auto" hangingPunct="1">
              <a:spcAft>
                <a:spcPts val="0"/>
              </a:spcAft>
              <a:buFont typeface="Arial" panose="020B0604020202020204" pitchFamily="34" charset="0"/>
              <a:buChar char="–"/>
              <a:defRPr/>
            </a:pPr>
            <a:r>
              <a:rPr lang="en-US" altLang="en-US" smtClean="0"/>
              <a:t>LSD is appropriate for </a:t>
            </a:r>
            <a:r>
              <a:rPr lang="en-US" altLang="en-US" u="sng" smtClean="0"/>
              <a:t>exploratory</a:t>
            </a:r>
            <a:r>
              <a:rPr lang="en-US" altLang="en-US" smtClean="0"/>
              <a:t> studies (to be followed up by a more well-planned study).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695E1A23-39E4-4435-A625-38B9DC16B18E}" type="slidenum">
              <a:rPr lang="en-US" altLang="en-US"/>
              <a:pPr>
                <a:defRPr/>
              </a:pPr>
              <a:t>4</a:t>
            </a:fld>
            <a:endParaRPr lang="en-US" altLang="en-US"/>
          </a:p>
        </p:txBody>
      </p:sp>
      <p:sp>
        <p:nvSpPr>
          <p:cNvPr id="23555" name="Rectangle 4"/>
          <p:cNvSpPr>
            <a:spLocks noGrp="1" noChangeArrowheads="1"/>
          </p:cNvSpPr>
          <p:nvPr>
            <p:ph type="title"/>
          </p:nvPr>
        </p:nvSpPr>
        <p:spPr/>
        <p:txBody>
          <a:bodyPr/>
          <a:lstStyle/>
          <a:p>
            <a:pPr eaLnBrk="1" hangingPunct="1"/>
            <a:r>
              <a:rPr lang="en-US" altLang="en-US" smtClean="0">
                <a:solidFill>
                  <a:srgbClr val="C00000"/>
                </a:solidFill>
              </a:rPr>
              <a:t>Number of Comparisons</a:t>
            </a:r>
          </a:p>
        </p:txBody>
      </p:sp>
      <p:graphicFrame>
        <p:nvGraphicFramePr>
          <p:cNvPr id="23556" name="Object 6"/>
          <p:cNvGraphicFramePr>
            <a:graphicFrameLocks noGrp="1" noChangeAspect="1"/>
          </p:cNvGraphicFramePr>
          <p:nvPr>
            <p:ph idx="1"/>
          </p:nvPr>
        </p:nvGraphicFramePr>
        <p:xfrm>
          <a:off x="1524000" y="1828800"/>
          <a:ext cx="6096000" cy="4067175"/>
        </p:xfrm>
        <a:graphic>
          <a:graphicData uri="http://schemas.openxmlformats.org/presentationml/2006/ole">
            <mc:AlternateContent xmlns:mc="http://schemas.openxmlformats.org/markup-compatibility/2006">
              <mc:Choice xmlns:v="urn:schemas-microsoft-com:vml" Requires="v">
                <p:oleObj spid="_x0000_s23561" name="Chart" r:id="rId4" imgW="6095952" imgH="4069080" progId="MSGraph.Chart.8">
                  <p:embed followColorScheme="full"/>
                </p:oleObj>
              </mc:Choice>
              <mc:Fallback>
                <p:oleObj name="Chart" r:id="rId4" imgW="6095952" imgH="4069080"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288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Oval 8"/>
          <p:cNvSpPr>
            <a:spLocks noChangeArrowheads="1"/>
          </p:cNvSpPr>
          <p:nvPr/>
        </p:nvSpPr>
        <p:spPr bwMode="auto">
          <a:xfrm>
            <a:off x="3228975" y="3806825"/>
            <a:ext cx="428625" cy="439738"/>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3558" name="Oval 9"/>
          <p:cNvSpPr>
            <a:spLocks noChangeArrowheads="1"/>
          </p:cNvSpPr>
          <p:nvPr/>
        </p:nvSpPr>
        <p:spPr bwMode="auto">
          <a:xfrm>
            <a:off x="6462713" y="2319338"/>
            <a:ext cx="428625" cy="439737"/>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xfrm>
            <a:off x="3124200" y="6356350"/>
            <a:ext cx="2895600" cy="365125"/>
          </a:xfrm>
        </p:spPr>
        <p:txBody>
          <a:bodyPr/>
          <a:lstStyle/>
          <a:p>
            <a:pPr algn="ctr">
              <a:defRPr/>
            </a:pPr>
            <a:fld id="{AB5DE41E-C867-48FD-BFEE-AD98B8AC1278}" type="slidenum">
              <a:rPr lang="en-US" altLang="en-US"/>
              <a:pPr algn="ctr">
                <a:defRPr/>
              </a:pPr>
              <a:t>5</a:t>
            </a:fld>
            <a:endParaRPr lang="en-US" altLang="en-US"/>
          </a:p>
        </p:txBody>
      </p:sp>
      <p:sp>
        <p:nvSpPr>
          <p:cNvPr id="24579" name="Rectangle 2"/>
          <p:cNvSpPr>
            <a:spLocks noGrp="1" noChangeArrowheads="1"/>
          </p:cNvSpPr>
          <p:nvPr>
            <p:ph type="title"/>
          </p:nvPr>
        </p:nvSpPr>
        <p:spPr/>
        <p:txBody>
          <a:bodyPr/>
          <a:lstStyle/>
          <a:p>
            <a:pPr eaLnBrk="1" hangingPunct="1"/>
            <a:r>
              <a:rPr lang="en-US" altLang="en-US" smtClean="0">
                <a:solidFill>
                  <a:srgbClr val="C00000"/>
                </a:solidFill>
              </a:rPr>
              <a:t>Number of Comparisons</a:t>
            </a:r>
          </a:p>
        </p:txBody>
      </p:sp>
      <p:graphicFrame>
        <p:nvGraphicFramePr>
          <p:cNvPr id="24580" name="Object 8"/>
          <p:cNvGraphicFramePr>
            <a:graphicFrameLocks noChangeAspect="1"/>
          </p:cNvGraphicFramePr>
          <p:nvPr/>
        </p:nvGraphicFramePr>
        <p:xfrm>
          <a:off x="1524000" y="1828800"/>
          <a:ext cx="6096000" cy="4067175"/>
        </p:xfrm>
        <a:graphic>
          <a:graphicData uri="http://schemas.openxmlformats.org/presentationml/2006/ole">
            <mc:AlternateContent xmlns:mc="http://schemas.openxmlformats.org/markup-compatibility/2006">
              <mc:Choice xmlns:v="urn:schemas-microsoft-com:vml" Requires="v">
                <p:oleObj spid="_x0000_s24585" name="Chart" r:id="rId4" imgW="6095952" imgH="4069080" progId="MSGraph.Chart.8">
                  <p:embed followColorScheme="full"/>
                </p:oleObj>
              </mc:Choice>
              <mc:Fallback>
                <p:oleObj name="Chart" r:id="rId4" imgW="6095952" imgH="4069080" progId="MSGraph.Chart.8">
                  <p:embed followColorScheme="full"/>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288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Oval 10"/>
          <p:cNvSpPr>
            <a:spLocks noChangeArrowheads="1"/>
          </p:cNvSpPr>
          <p:nvPr/>
        </p:nvSpPr>
        <p:spPr bwMode="auto">
          <a:xfrm>
            <a:off x="6462713" y="2319338"/>
            <a:ext cx="428625" cy="439737"/>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4582" name="Oval 11"/>
          <p:cNvSpPr>
            <a:spLocks noChangeArrowheads="1"/>
          </p:cNvSpPr>
          <p:nvPr/>
        </p:nvSpPr>
        <p:spPr bwMode="auto">
          <a:xfrm>
            <a:off x="4851400" y="3068638"/>
            <a:ext cx="428625" cy="439737"/>
          </a:xfrm>
          <a:prstGeom prst="ellipse">
            <a:avLst/>
          </a:prstGeom>
          <a:noFill/>
          <a:ln w="571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3124200" y="6356350"/>
            <a:ext cx="2895600" cy="365125"/>
          </a:xfrm>
        </p:spPr>
        <p:txBody>
          <a:bodyPr/>
          <a:lstStyle/>
          <a:p>
            <a:pPr algn="ctr">
              <a:defRPr/>
            </a:pPr>
            <a:fld id="{9E40297D-5939-4377-ACA6-09952134FEF1}" type="slidenum">
              <a:rPr lang="en-US" altLang="en-US"/>
              <a:pPr algn="ctr">
                <a:defRPr/>
              </a:pPr>
              <a:t>6</a:t>
            </a:fld>
            <a:endParaRPr lang="en-US" altLang="en-US"/>
          </a:p>
        </p:txBody>
      </p:sp>
      <p:sp>
        <p:nvSpPr>
          <p:cNvPr id="25603" name="Rectangle 2"/>
          <p:cNvSpPr>
            <a:spLocks noGrp="1" noChangeArrowheads="1"/>
          </p:cNvSpPr>
          <p:nvPr>
            <p:ph type="title"/>
          </p:nvPr>
        </p:nvSpPr>
        <p:spPr/>
        <p:txBody>
          <a:bodyPr/>
          <a:lstStyle/>
          <a:p>
            <a:pPr eaLnBrk="1" hangingPunct="1"/>
            <a:r>
              <a:rPr lang="en-US" altLang="en-US" smtClean="0">
                <a:solidFill>
                  <a:srgbClr val="C00000"/>
                </a:solidFill>
              </a:rPr>
              <a:t>Number of Possible Comparisons</a:t>
            </a:r>
          </a:p>
        </p:txBody>
      </p:sp>
      <p:sp>
        <p:nvSpPr>
          <p:cNvPr id="493572" name="Rectangle 4"/>
          <p:cNvSpPr>
            <a:spLocks noGrp="1" noChangeArrowheads="1"/>
          </p:cNvSpPr>
          <p:nvPr>
            <p:ph type="body" idx="1"/>
          </p:nvPr>
        </p:nvSpPr>
        <p:spPr/>
        <p:txBody>
          <a:bodyPr/>
          <a:lstStyle/>
          <a:p>
            <a:pPr eaLnBrk="1" hangingPunct="1"/>
            <a:r>
              <a:rPr lang="en-US" altLang="en-US" sz="2800" smtClean="0"/>
              <a:t>In general, for an independent variable with </a:t>
            </a:r>
            <a:r>
              <a:rPr lang="en-US" altLang="en-US" sz="2800" i="1" smtClean="0"/>
              <a:t>k</a:t>
            </a:r>
            <a:r>
              <a:rPr lang="en-US" altLang="en-US" sz="2800" smtClean="0"/>
              <a:t> levels the number of possible comparisons is given by:</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In our example, </a:t>
            </a:r>
            <a:r>
              <a:rPr lang="en-US" altLang="en-US" sz="2800" i="1" smtClean="0"/>
              <a:t>k</a:t>
            </a:r>
            <a:r>
              <a:rPr lang="en-US" altLang="en-US" sz="2800" smtClean="0"/>
              <a:t>=3, so the number of possible comparisons is:</a:t>
            </a:r>
          </a:p>
          <a:p>
            <a:pPr eaLnBrk="1" hangingPunct="1">
              <a:buFontTx/>
              <a:buNone/>
            </a:pPr>
            <a:endParaRPr lang="en-US" altLang="en-US" sz="2800" smtClean="0"/>
          </a:p>
        </p:txBody>
      </p:sp>
      <p:graphicFrame>
        <p:nvGraphicFramePr>
          <p:cNvPr id="493573" name="Object 5"/>
          <p:cNvGraphicFramePr>
            <a:graphicFrameLocks noGrp="1" noChangeAspect="1"/>
          </p:cNvGraphicFramePr>
          <p:nvPr>
            <p:ph sz="half" idx="4294967295"/>
          </p:nvPr>
        </p:nvGraphicFramePr>
        <p:xfrm>
          <a:off x="3657600" y="2743200"/>
          <a:ext cx="1538288" cy="1192213"/>
        </p:xfrm>
        <a:graphic>
          <a:graphicData uri="http://schemas.openxmlformats.org/presentationml/2006/ole">
            <mc:AlternateContent xmlns:mc="http://schemas.openxmlformats.org/markup-compatibility/2006">
              <mc:Choice xmlns:v="urn:schemas-microsoft-com:vml" Requires="v">
                <p:oleObj spid="_x0000_s25611" name="Equation" r:id="rId4" imgW="507780" imgH="393529" progId="Equation.3">
                  <p:embed/>
                </p:oleObj>
              </mc:Choice>
              <mc:Fallback>
                <p:oleObj name="Equation" r:id="rId4" imgW="507780"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743200"/>
                        <a:ext cx="1538288" cy="1192213"/>
                      </a:xfrm>
                      <a:prstGeom prst="rect">
                        <a:avLst/>
                      </a:prstGeom>
                      <a:noFill/>
                      <a:ln w="28575" cmpd="sng">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3575" name="Object 7"/>
          <p:cNvGraphicFramePr>
            <a:graphicFrameLocks noGrp="1" noChangeAspect="1"/>
          </p:cNvGraphicFramePr>
          <p:nvPr>
            <p:ph sz="half" idx="4294967295"/>
          </p:nvPr>
        </p:nvGraphicFramePr>
        <p:xfrm>
          <a:off x="3679825" y="4910138"/>
          <a:ext cx="2784475" cy="990600"/>
        </p:xfrm>
        <a:graphic>
          <a:graphicData uri="http://schemas.openxmlformats.org/presentationml/2006/ole">
            <mc:AlternateContent xmlns:mc="http://schemas.openxmlformats.org/markup-compatibility/2006">
              <mc:Choice xmlns:v="urn:schemas-microsoft-com:vml" Requires="v">
                <p:oleObj spid="_x0000_s25612" name="Equation" r:id="rId6" imgW="1104900" imgH="393700" progId="Equation.3">
                  <p:embed/>
                </p:oleObj>
              </mc:Choice>
              <mc:Fallback>
                <p:oleObj name="Equation" r:id="rId6" imgW="1104900" imgH="393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4910138"/>
                        <a:ext cx="27844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35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357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3124200" y="6356350"/>
            <a:ext cx="2895600" cy="365125"/>
          </a:xfrm>
        </p:spPr>
        <p:txBody>
          <a:bodyPr/>
          <a:lstStyle/>
          <a:p>
            <a:pPr algn="ctr">
              <a:defRPr/>
            </a:pPr>
            <a:fld id="{01F7EAA7-7BB5-4E59-9EC6-80CBB0A13513}" type="slidenum">
              <a:rPr lang="en-US" altLang="en-US"/>
              <a:pPr algn="ctr">
                <a:defRPr/>
              </a:pPr>
              <a:t>7</a:t>
            </a:fld>
            <a:endParaRPr lang="en-US" altLang="en-US"/>
          </a:p>
        </p:txBody>
      </p:sp>
      <p:sp>
        <p:nvSpPr>
          <p:cNvPr id="49459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smtClean="0">
                <a:solidFill>
                  <a:srgbClr val="C00000"/>
                </a:solidFill>
              </a:rPr>
              <a:t>The Problem with Multiple Comparisons</a:t>
            </a:r>
          </a:p>
        </p:txBody>
      </p:sp>
      <p:sp>
        <p:nvSpPr>
          <p:cNvPr id="26628" name="Rectangle 8"/>
          <p:cNvSpPr>
            <a:spLocks noGrp="1" noChangeArrowheads="1"/>
          </p:cNvSpPr>
          <p:nvPr>
            <p:ph type="body" idx="1"/>
          </p:nvPr>
        </p:nvSpPr>
        <p:spPr>
          <a:xfrm>
            <a:off x="228600" y="1600200"/>
            <a:ext cx="8001000" cy="4525963"/>
          </a:xfrm>
        </p:spPr>
        <p:txBody>
          <a:bodyPr/>
          <a:lstStyle/>
          <a:p>
            <a:pPr eaLnBrk="1" hangingPunct="1"/>
            <a:r>
              <a:rPr lang="en-US" altLang="en-US" smtClean="0"/>
              <a:t>Each pairwise comparison we do has a 5% chance of resulting in a type I error (assuming              )</a:t>
            </a:r>
          </a:p>
        </p:txBody>
      </p:sp>
      <p:graphicFrame>
        <p:nvGraphicFramePr>
          <p:cNvPr id="26629" name="Object 9"/>
          <p:cNvGraphicFramePr>
            <a:graphicFrameLocks noGrp="1" noChangeAspect="1"/>
          </p:cNvGraphicFramePr>
          <p:nvPr>
            <p:ph sz="half" idx="4294967295"/>
          </p:nvPr>
        </p:nvGraphicFramePr>
        <p:xfrm>
          <a:off x="2438400" y="2743200"/>
          <a:ext cx="1093788" cy="349250"/>
        </p:xfrm>
        <a:graphic>
          <a:graphicData uri="http://schemas.openxmlformats.org/presentationml/2006/ole">
            <mc:AlternateContent xmlns:mc="http://schemas.openxmlformats.org/markup-compatibility/2006">
              <mc:Choice xmlns:v="urn:schemas-microsoft-com:vml" Requires="v">
                <p:oleObj spid="_x0000_s26632" name="Equation" r:id="rId4" imgW="558558" imgH="177723" progId="Equation.3">
                  <p:embed/>
                </p:oleObj>
              </mc:Choice>
              <mc:Fallback>
                <p:oleObj name="Equation" r:id="rId4" imgW="558558" imgH="17772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743200"/>
                        <a:ext cx="10937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a:xfrm>
            <a:off x="3124200" y="6356350"/>
            <a:ext cx="2895600" cy="365125"/>
          </a:xfrm>
        </p:spPr>
        <p:txBody>
          <a:bodyPr/>
          <a:lstStyle/>
          <a:p>
            <a:pPr algn="ctr">
              <a:defRPr/>
            </a:pPr>
            <a:fld id="{3EF978F8-FF7D-4791-A816-9BFB017EEA76}" type="slidenum">
              <a:rPr lang="en-US" altLang="en-US"/>
              <a:pPr algn="ctr">
                <a:defRPr/>
              </a:pPr>
              <a:t>8</a:t>
            </a:fld>
            <a:endParaRPr lang="en-US" altLang="en-US"/>
          </a:p>
        </p:txBody>
      </p:sp>
      <p:sp>
        <p:nvSpPr>
          <p:cNvPr id="622596"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smtClean="0">
                <a:solidFill>
                  <a:srgbClr val="C00000"/>
                </a:solidFill>
              </a:rPr>
              <a:t>The Problem with Multiple Comparisons</a:t>
            </a:r>
          </a:p>
        </p:txBody>
      </p:sp>
      <p:sp>
        <p:nvSpPr>
          <p:cNvPr id="27652" name="Text Box 5"/>
          <p:cNvSpPr txBox="1">
            <a:spLocks noChangeArrowheads="1"/>
          </p:cNvSpPr>
          <p:nvPr/>
        </p:nvSpPr>
        <p:spPr bwMode="auto">
          <a:xfrm>
            <a:off x="381000" y="34290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Comparison 1</a:t>
            </a:r>
          </a:p>
        </p:txBody>
      </p:sp>
      <p:sp>
        <p:nvSpPr>
          <p:cNvPr id="27653" name="Line 9"/>
          <p:cNvSpPr>
            <a:spLocks noChangeShapeType="1"/>
          </p:cNvSpPr>
          <p:nvPr/>
        </p:nvSpPr>
        <p:spPr bwMode="auto">
          <a:xfrm flipV="1">
            <a:off x="2286000" y="2667000"/>
            <a:ext cx="52705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10"/>
          <p:cNvSpPr>
            <a:spLocks noChangeShapeType="1"/>
          </p:cNvSpPr>
          <p:nvPr/>
        </p:nvSpPr>
        <p:spPr bwMode="auto">
          <a:xfrm>
            <a:off x="2286000" y="3581400"/>
            <a:ext cx="52705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Text Box 11"/>
          <p:cNvSpPr txBox="1">
            <a:spLocks noChangeArrowheads="1"/>
          </p:cNvSpPr>
          <p:nvPr/>
        </p:nvSpPr>
        <p:spPr bwMode="auto">
          <a:xfrm>
            <a:off x="2514600" y="2986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P=0.95</a:t>
            </a:r>
          </a:p>
        </p:txBody>
      </p:sp>
      <p:sp>
        <p:nvSpPr>
          <p:cNvPr id="27656" name="Text Box 12"/>
          <p:cNvSpPr txBox="1">
            <a:spLocks noChangeArrowheads="1"/>
          </p:cNvSpPr>
          <p:nvPr/>
        </p:nvSpPr>
        <p:spPr bwMode="auto">
          <a:xfrm>
            <a:off x="2514600" y="3748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P=0.05</a:t>
            </a:r>
          </a:p>
        </p:txBody>
      </p:sp>
      <p:grpSp>
        <p:nvGrpSpPr>
          <p:cNvPr id="27657" name="Group 16"/>
          <p:cNvGrpSpPr>
            <a:grpSpLocks/>
          </p:cNvGrpSpPr>
          <p:nvPr/>
        </p:nvGrpSpPr>
        <p:grpSpPr bwMode="auto">
          <a:xfrm>
            <a:off x="2743200" y="2057400"/>
            <a:ext cx="1752600" cy="762000"/>
            <a:chOff x="1728" y="1296"/>
            <a:chExt cx="1104" cy="480"/>
          </a:xfrm>
        </p:grpSpPr>
        <p:sp>
          <p:nvSpPr>
            <p:cNvPr id="27691" name="Text Box 6"/>
            <p:cNvSpPr txBox="1">
              <a:spLocks noChangeArrowheads="1"/>
            </p:cNvSpPr>
            <p:nvPr/>
          </p:nvSpPr>
          <p:spPr bwMode="auto">
            <a:xfrm>
              <a:off x="1824" y="139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Accept H</a:t>
              </a:r>
              <a:r>
                <a:rPr lang="en-US" altLang="en-US" sz="2000" baseline="-25000"/>
                <a:t>0</a:t>
              </a:r>
            </a:p>
          </p:txBody>
        </p:sp>
        <p:sp>
          <p:nvSpPr>
            <p:cNvPr id="27692" name="Oval 14"/>
            <p:cNvSpPr>
              <a:spLocks noChangeArrowheads="1"/>
            </p:cNvSpPr>
            <p:nvPr/>
          </p:nvSpPr>
          <p:spPr bwMode="auto">
            <a:xfrm>
              <a:off x="1728" y="1296"/>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27658" name="Group 17"/>
          <p:cNvGrpSpPr>
            <a:grpSpLocks/>
          </p:cNvGrpSpPr>
          <p:nvPr/>
        </p:nvGrpSpPr>
        <p:grpSpPr bwMode="auto">
          <a:xfrm>
            <a:off x="2743200" y="4419600"/>
            <a:ext cx="1752600" cy="762000"/>
            <a:chOff x="1728" y="2784"/>
            <a:chExt cx="1104" cy="480"/>
          </a:xfrm>
        </p:grpSpPr>
        <p:sp>
          <p:nvSpPr>
            <p:cNvPr id="27689" name="Text Box 7"/>
            <p:cNvSpPr txBox="1">
              <a:spLocks noChangeArrowheads="1"/>
            </p:cNvSpPr>
            <p:nvPr/>
          </p:nvSpPr>
          <p:spPr bwMode="auto">
            <a:xfrm>
              <a:off x="1824" y="287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Reject H</a:t>
              </a:r>
              <a:r>
                <a:rPr lang="en-US" altLang="en-US" sz="2000" baseline="-25000"/>
                <a:t>0</a:t>
              </a:r>
            </a:p>
          </p:txBody>
        </p:sp>
        <p:sp>
          <p:nvSpPr>
            <p:cNvPr id="27690" name="Oval 15"/>
            <p:cNvSpPr>
              <a:spLocks noChangeArrowheads="1"/>
            </p:cNvSpPr>
            <p:nvPr/>
          </p:nvSpPr>
          <p:spPr bwMode="auto">
            <a:xfrm>
              <a:off x="1728" y="2784"/>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622641" name="Group 49"/>
          <p:cNvGrpSpPr>
            <a:grpSpLocks/>
          </p:cNvGrpSpPr>
          <p:nvPr/>
        </p:nvGrpSpPr>
        <p:grpSpPr bwMode="auto">
          <a:xfrm>
            <a:off x="7162800" y="1371600"/>
            <a:ext cx="1905000" cy="4648200"/>
            <a:chOff x="4512" y="864"/>
            <a:chExt cx="1200" cy="2928"/>
          </a:xfrm>
        </p:grpSpPr>
        <p:sp>
          <p:nvSpPr>
            <p:cNvPr id="27685" name="Text Box 44"/>
            <p:cNvSpPr txBox="1">
              <a:spLocks noChangeArrowheads="1"/>
            </p:cNvSpPr>
            <p:nvPr/>
          </p:nvSpPr>
          <p:spPr bwMode="auto">
            <a:xfrm>
              <a:off x="4512" y="864"/>
              <a:ext cx="120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600"/>
                <a:t>P(Accept,Accept) = 0.95*0.95</a:t>
              </a:r>
            </a:p>
            <a:p>
              <a:pPr eaLnBrk="1" hangingPunct="1">
                <a:spcBef>
                  <a:spcPct val="50000"/>
                </a:spcBef>
                <a:buFontTx/>
                <a:buNone/>
              </a:pPr>
              <a:r>
                <a:rPr lang="en-US" altLang="en-US" sz="1600"/>
                <a:t>=0.9025</a:t>
              </a:r>
            </a:p>
          </p:txBody>
        </p:sp>
        <p:sp>
          <p:nvSpPr>
            <p:cNvPr id="27686" name="Text Box 45"/>
            <p:cNvSpPr txBox="1">
              <a:spLocks noChangeArrowheads="1"/>
            </p:cNvSpPr>
            <p:nvPr/>
          </p:nvSpPr>
          <p:spPr bwMode="auto">
            <a:xfrm>
              <a:off x="4512" y="1728"/>
              <a:ext cx="1152"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600"/>
                <a:t>P(Accept,Reject) = 0.95*0.05</a:t>
              </a:r>
            </a:p>
            <a:p>
              <a:pPr eaLnBrk="1" hangingPunct="1">
                <a:spcBef>
                  <a:spcPct val="50000"/>
                </a:spcBef>
                <a:buFontTx/>
                <a:buNone/>
              </a:pPr>
              <a:r>
                <a:rPr lang="en-US" altLang="en-US" sz="1600"/>
                <a:t>=0.0475</a:t>
              </a:r>
            </a:p>
          </p:txBody>
        </p:sp>
        <p:sp>
          <p:nvSpPr>
            <p:cNvPr id="27687" name="Text Box 46"/>
            <p:cNvSpPr txBox="1">
              <a:spLocks noChangeArrowheads="1"/>
            </p:cNvSpPr>
            <p:nvPr/>
          </p:nvSpPr>
          <p:spPr bwMode="auto">
            <a:xfrm>
              <a:off x="4512" y="2427"/>
              <a:ext cx="1152"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600"/>
                <a:t>P(Reject,Accept) = 0.05*0.95</a:t>
              </a:r>
            </a:p>
            <a:p>
              <a:pPr eaLnBrk="1" hangingPunct="1">
                <a:spcBef>
                  <a:spcPct val="50000"/>
                </a:spcBef>
                <a:buFontTx/>
                <a:buNone/>
              </a:pPr>
              <a:r>
                <a:rPr lang="en-US" altLang="en-US" sz="1600"/>
                <a:t>=0.0475</a:t>
              </a:r>
            </a:p>
          </p:txBody>
        </p:sp>
        <p:sp>
          <p:nvSpPr>
            <p:cNvPr id="27688" name="Text Box 47"/>
            <p:cNvSpPr txBox="1">
              <a:spLocks noChangeArrowheads="1"/>
            </p:cNvSpPr>
            <p:nvPr/>
          </p:nvSpPr>
          <p:spPr bwMode="auto">
            <a:xfrm>
              <a:off x="4512" y="3195"/>
              <a:ext cx="1152"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600"/>
                <a:t>P(Reject,Reject) = .05*0.05</a:t>
              </a:r>
            </a:p>
            <a:p>
              <a:pPr eaLnBrk="1" hangingPunct="1">
                <a:spcBef>
                  <a:spcPct val="50000"/>
                </a:spcBef>
                <a:buFontTx/>
                <a:buNone/>
              </a:pPr>
              <a:r>
                <a:rPr lang="en-US" altLang="en-US" sz="1600"/>
                <a:t>=0.0025</a:t>
              </a:r>
            </a:p>
          </p:txBody>
        </p:sp>
      </p:grpSp>
      <p:grpSp>
        <p:nvGrpSpPr>
          <p:cNvPr id="622643" name="Group 51"/>
          <p:cNvGrpSpPr>
            <a:grpSpLocks/>
          </p:cNvGrpSpPr>
          <p:nvPr/>
        </p:nvGrpSpPr>
        <p:grpSpPr bwMode="auto">
          <a:xfrm>
            <a:off x="3902075" y="1524000"/>
            <a:ext cx="3260725" cy="4191000"/>
            <a:chOff x="2458" y="960"/>
            <a:chExt cx="2054" cy="2640"/>
          </a:xfrm>
        </p:grpSpPr>
        <p:grpSp>
          <p:nvGrpSpPr>
            <p:cNvPr id="27661" name="Group 48"/>
            <p:cNvGrpSpPr>
              <a:grpSpLocks/>
            </p:cNvGrpSpPr>
            <p:nvPr/>
          </p:nvGrpSpPr>
          <p:grpSpPr bwMode="auto">
            <a:xfrm>
              <a:off x="2736" y="960"/>
              <a:ext cx="1776" cy="2640"/>
              <a:chOff x="2736" y="960"/>
              <a:chExt cx="1776" cy="2640"/>
            </a:xfrm>
          </p:grpSpPr>
          <p:grpSp>
            <p:nvGrpSpPr>
              <p:cNvPr id="27663" name="Group 18"/>
              <p:cNvGrpSpPr>
                <a:grpSpLocks/>
              </p:cNvGrpSpPr>
              <p:nvPr/>
            </p:nvGrpSpPr>
            <p:grpSpPr bwMode="auto">
              <a:xfrm>
                <a:off x="3408" y="960"/>
                <a:ext cx="1104" cy="480"/>
                <a:chOff x="1728" y="1296"/>
                <a:chExt cx="1104" cy="480"/>
              </a:xfrm>
            </p:grpSpPr>
            <p:sp>
              <p:nvSpPr>
                <p:cNvPr id="27683" name="Text Box 19"/>
                <p:cNvSpPr txBox="1">
                  <a:spLocks noChangeArrowheads="1"/>
                </p:cNvSpPr>
                <p:nvPr/>
              </p:nvSpPr>
              <p:spPr bwMode="auto">
                <a:xfrm>
                  <a:off x="1824" y="139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Accept H</a:t>
                  </a:r>
                  <a:r>
                    <a:rPr lang="en-US" altLang="en-US" sz="2000" baseline="-25000"/>
                    <a:t>0</a:t>
                  </a:r>
                </a:p>
              </p:txBody>
            </p:sp>
            <p:sp>
              <p:nvSpPr>
                <p:cNvPr id="27684" name="Oval 20"/>
                <p:cNvSpPr>
                  <a:spLocks noChangeArrowheads="1"/>
                </p:cNvSpPr>
                <p:nvPr/>
              </p:nvSpPr>
              <p:spPr bwMode="auto">
                <a:xfrm>
                  <a:off x="1728" y="1296"/>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27664" name="Group 21"/>
              <p:cNvGrpSpPr>
                <a:grpSpLocks/>
              </p:cNvGrpSpPr>
              <p:nvPr/>
            </p:nvGrpSpPr>
            <p:grpSpPr bwMode="auto">
              <a:xfrm>
                <a:off x="3408" y="1728"/>
                <a:ext cx="1104" cy="480"/>
                <a:chOff x="1728" y="2784"/>
                <a:chExt cx="1104" cy="480"/>
              </a:xfrm>
            </p:grpSpPr>
            <p:sp>
              <p:nvSpPr>
                <p:cNvPr id="27681" name="Text Box 22"/>
                <p:cNvSpPr txBox="1">
                  <a:spLocks noChangeArrowheads="1"/>
                </p:cNvSpPr>
                <p:nvPr/>
              </p:nvSpPr>
              <p:spPr bwMode="auto">
                <a:xfrm>
                  <a:off x="1824" y="287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Reject H</a:t>
                  </a:r>
                  <a:r>
                    <a:rPr lang="en-US" altLang="en-US" sz="2000" baseline="-25000"/>
                    <a:t>0</a:t>
                  </a:r>
                </a:p>
              </p:txBody>
            </p:sp>
            <p:sp>
              <p:nvSpPr>
                <p:cNvPr id="27682" name="Oval 23"/>
                <p:cNvSpPr>
                  <a:spLocks noChangeArrowheads="1"/>
                </p:cNvSpPr>
                <p:nvPr/>
              </p:nvSpPr>
              <p:spPr bwMode="auto">
                <a:xfrm>
                  <a:off x="1728" y="2784"/>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27665" name="Group 24"/>
              <p:cNvGrpSpPr>
                <a:grpSpLocks/>
              </p:cNvGrpSpPr>
              <p:nvPr/>
            </p:nvGrpSpPr>
            <p:grpSpPr bwMode="auto">
              <a:xfrm>
                <a:off x="3408" y="2448"/>
                <a:ext cx="1104" cy="480"/>
                <a:chOff x="1728" y="1296"/>
                <a:chExt cx="1104" cy="480"/>
              </a:xfrm>
            </p:grpSpPr>
            <p:sp>
              <p:nvSpPr>
                <p:cNvPr id="27679" name="Text Box 25"/>
                <p:cNvSpPr txBox="1">
                  <a:spLocks noChangeArrowheads="1"/>
                </p:cNvSpPr>
                <p:nvPr/>
              </p:nvSpPr>
              <p:spPr bwMode="auto">
                <a:xfrm>
                  <a:off x="1824" y="139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Accept H</a:t>
                  </a:r>
                  <a:r>
                    <a:rPr lang="en-US" altLang="en-US" sz="2000" baseline="-25000"/>
                    <a:t>0</a:t>
                  </a:r>
                </a:p>
              </p:txBody>
            </p:sp>
            <p:sp>
              <p:nvSpPr>
                <p:cNvPr id="27680" name="Oval 26"/>
                <p:cNvSpPr>
                  <a:spLocks noChangeArrowheads="1"/>
                </p:cNvSpPr>
                <p:nvPr/>
              </p:nvSpPr>
              <p:spPr bwMode="auto">
                <a:xfrm>
                  <a:off x="1728" y="1296"/>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27666" name="Group 27"/>
              <p:cNvGrpSpPr>
                <a:grpSpLocks/>
              </p:cNvGrpSpPr>
              <p:nvPr/>
            </p:nvGrpSpPr>
            <p:grpSpPr bwMode="auto">
              <a:xfrm>
                <a:off x="3408" y="3120"/>
                <a:ext cx="1104" cy="480"/>
                <a:chOff x="1728" y="2784"/>
                <a:chExt cx="1104" cy="480"/>
              </a:xfrm>
            </p:grpSpPr>
            <p:sp>
              <p:nvSpPr>
                <p:cNvPr id="27677" name="Text Box 28"/>
                <p:cNvSpPr txBox="1">
                  <a:spLocks noChangeArrowheads="1"/>
                </p:cNvSpPr>
                <p:nvPr/>
              </p:nvSpPr>
              <p:spPr bwMode="auto">
                <a:xfrm>
                  <a:off x="1824" y="287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Reject H</a:t>
                  </a:r>
                  <a:r>
                    <a:rPr lang="en-US" altLang="en-US" sz="2000" baseline="-25000"/>
                    <a:t>0</a:t>
                  </a:r>
                </a:p>
              </p:txBody>
            </p:sp>
            <p:sp>
              <p:nvSpPr>
                <p:cNvPr id="27678" name="Oval 29"/>
                <p:cNvSpPr>
                  <a:spLocks noChangeArrowheads="1"/>
                </p:cNvSpPr>
                <p:nvPr/>
              </p:nvSpPr>
              <p:spPr bwMode="auto">
                <a:xfrm>
                  <a:off x="1728" y="2784"/>
                  <a:ext cx="1104"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27667" name="Group 33"/>
              <p:cNvGrpSpPr>
                <a:grpSpLocks/>
              </p:cNvGrpSpPr>
              <p:nvPr/>
            </p:nvGrpSpPr>
            <p:grpSpPr bwMode="auto">
              <a:xfrm>
                <a:off x="2832" y="1200"/>
                <a:ext cx="576" cy="672"/>
                <a:chOff x="2832" y="1200"/>
                <a:chExt cx="576" cy="672"/>
              </a:xfrm>
            </p:grpSpPr>
            <p:sp>
              <p:nvSpPr>
                <p:cNvPr id="27675" name="Line 31"/>
                <p:cNvSpPr>
                  <a:spLocks noChangeShapeType="1"/>
                </p:cNvSpPr>
                <p:nvPr/>
              </p:nvSpPr>
              <p:spPr bwMode="auto">
                <a:xfrm flipV="1">
                  <a:off x="2832" y="1200"/>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Line 32"/>
                <p:cNvSpPr>
                  <a:spLocks noChangeShapeType="1"/>
                </p:cNvSpPr>
                <p:nvPr/>
              </p:nvSpPr>
              <p:spPr bwMode="auto">
                <a:xfrm>
                  <a:off x="2832" y="1536"/>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68" name="Group 34"/>
              <p:cNvGrpSpPr>
                <a:grpSpLocks/>
              </p:cNvGrpSpPr>
              <p:nvPr/>
            </p:nvGrpSpPr>
            <p:grpSpPr bwMode="auto">
              <a:xfrm>
                <a:off x="2832" y="2688"/>
                <a:ext cx="576" cy="672"/>
                <a:chOff x="2832" y="1200"/>
                <a:chExt cx="576" cy="672"/>
              </a:xfrm>
            </p:grpSpPr>
            <p:sp>
              <p:nvSpPr>
                <p:cNvPr id="27673" name="Line 35"/>
                <p:cNvSpPr>
                  <a:spLocks noChangeShapeType="1"/>
                </p:cNvSpPr>
                <p:nvPr/>
              </p:nvSpPr>
              <p:spPr bwMode="auto">
                <a:xfrm flipV="1">
                  <a:off x="2832" y="1200"/>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4" name="Line 36"/>
                <p:cNvSpPr>
                  <a:spLocks noChangeShapeType="1"/>
                </p:cNvSpPr>
                <p:nvPr/>
              </p:nvSpPr>
              <p:spPr bwMode="auto">
                <a:xfrm>
                  <a:off x="2832" y="1536"/>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69" name="Text Box 37"/>
              <p:cNvSpPr txBox="1">
                <a:spLocks noChangeArrowheads="1"/>
              </p:cNvSpPr>
              <p:nvPr/>
            </p:nvSpPr>
            <p:spPr bwMode="auto">
              <a:xfrm>
                <a:off x="2736" y="1056"/>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P=0.95</a:t>
                </a:r>
              </a:p>
            </p:txBody>
          </p:sp>
          <p:sp>
            <p:nvSpPr>
              <p:cNvPr id="27670" name="Text Box 38"/>
              <p:cNvSpPr txBox="1">
                <a:spLocks noChangeArrowheads="1"/>
              </p:cNvSpPr>
              <p:nvPr/>
            </p:nvSpPr>
            <p:spPr bwMode="auto">
              <a:xfrm>
                <a:off x="2736" y="172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P=0.05</a:t>
                </a:r>
              </a:p>
            </p:txBody>
          </p:sp>
          <p:sp>
            <p:nvSpPr>
              <p:cNvPr id="27671" name="Text Box 42"/>
              <p:cNvSpPr txBox="1">
                <a:spLocks noChangeArrowheads="1"/>
              </p:cNvSpPr>
              <p:nvPr/>
            </p:nvSpPr>
            <p:spPr bwMode="auto">
              <a:xfrm>
                <a:off x="2736" y="2601"/>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P=0.95</a:t>
                </a:r>
              </a:p>
            </p:txBody>
          </p:sp>
          <p:sp>
            <p:nvSpPr>
              <p:cNvPr id="27672" name="Text Box 43"/>
              <p:cNvSpPr txBox="1">
                <a:spLocks noChangeArrowheads="1"/>
              </p:cNvSpPr>
              <p:nvPr/>
            </p:nvSpPr>
            <p:spPr bwMode="auto">
              <a:xfrm>
                <a:off x="2736" y="3216"/>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P=0.05</a:t>
                </a:r>
              </a:p>
            </p:txBody>
          </p:sp>
        </p:grpSp>
        <p:sp>
          <p:nvSpPr>
            <p:cNvPr id="27662" name="Text Box 50"/>
            <p:cNvSpPr txBox="1">
              <a:spLocks noChangeArrowheads="1"/>
            </p:cNvSpPr>
            <p:nvPr/>
          </p:nvSpPr>
          <p:spPr bwMode="auto">
            <a:xfrm>
              <a:off x="2458" y="2168"/>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000"/>
                <a:t>Comparison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2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2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3124200" y="6356350"/>
            <a:ext cx="2895600" cy="365125"/>
          </a:xfrm>
        </p:spPr>
        <p:txBody>
          <a:bodyPr/>
          <a:lstStyle/>
          <a:p>
            <a:pPr algn="ctr">
              <a:defRPr/>
            </a:pPr>
            <a:fld id="{47DF53F5-FACE-4FF5-AC5C-EBC9DECE247D}" type="slidenum">
              <a:rPr lang="en-US" altLang="en-US"/>
              <a:pPr algn="ctr">
                <a:defRPr/>
              </a:pPr>
              <a:t>9</a:t>
            </a:fld>
            <a:endParaRPr lang="en-US" altLang="en-US"/>
          </a:p>
        </p:txBody>
      </p:sp>
      <p:sp>
        <p:nvSpPr>
          <p:cNvPr id="624645" name="Rectangle 5"/>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smtClean="0">
                <a:solidFill>
                  <a:srgbClr val="C00000"/>
                </a:solidFill>
              </a:rPr>
              <a:t>The Problem with Multiple Comparisons</a:t>
            </a:r>
          </a:p>
        </p:txBody>
      </p:sp>
      <p:sp>
        <p:nvSpPr>
          <p:cNvPr id="624646" name="Rectangle 6"/>
          <p:cNvSpPr>
            <a:spLocks noGrp="1" noChangeArrowheads="1"/>
          </p:cNvSpPr>
          <p:nvPr>
            <p:ph type="body" idx="1"/>
          </p:nvPr>
        </p:nvSpPr>
        <p:spPr>
          <a:xfrm>
            <a:off x="228600" y="1600200"/>
            <a:ext cx="8686800" cy="4800600"/>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altLang="en-US" dirty="0" smtClean="0"/>
              <a:t>If we do 20 comparisons where all of the null hypotheses are actually true, we have a                          chance of correctly accepting all true null hypotheses and a 1-0.3585 = 0.6415 chance of making </a:t>
            </a:r>
            <a:r>
              <a:rPr lang="en-US" altLang="en-US" b="1" dirty="0" smtClean="0"/>
              <a:t>at least one</a:t>
            </a:r>
            <a:r>
              <a:rPr lang="en-US" altLang="en-US" dirty="0" smtClean="0"/>
              <a:t> Type I error.</a:t>
            </a:r>
          </a:p>
          <a:p>
            <a:pPr eaLnBrk="1" fontAlgn="auto" hangingPunct="1">
              <a:spcAft>
                <a:spcPts val="0"/>
              </a:spcAft>
              <a:buFont typeface="Arial" panose="020B0604020202020204" pitchFamily="34" charset="0"/>
              <a:buChar char="•"/>
              <a:defRPr/>
            </a:pPr>
            <a:r>
              <a:rPr lang="en-US" altLang="en-US" dirty="0" smtClean="0"/>
              <a:t>In general, the probability of making at least one Type I error in </a:t>
            </a:r>
            <a:r>
              <a:rPr lang="en-US" altLang="en-US" i="1" dirty="0" smtClean="0"/>
              <a:t>j</a:t>
            </a:r>
            <a:r>
              <a:rPr lang="en-US" altLang="en-US" dirty="0" smtClean="0"/>
              <a:t> comparisons is:</a:t>
            </a:r>
          </a:p>
          <a:p>
            <a:pPr eaLnBrk="1" fontAlgn="auto" hangingPunct="1">
              <a:spcAft>
                <a:spcPts val="0"/>
              </a:spcAft>
              <a:buFont typeface="Arial" panose="020B0604020202020204" pitchFamily="34" charset="0"/>
              <a:buChar char="•"/>
              <a:defRPr/>
            </a:pPr>
            <a:endParaRPr lang="en-US" altLang="en-US" dirty="0" smtClean="0"/>
          </a:p>
          <a:p>
            <a:pPr eaLnBrk="1" fontAlgn="auto" hangingPunct="1">
              <a:spcAft>
                <a:spcPts val="0"/>
              </a:spcAft>
              <a:buFont typeface="Arial" panose="020B0604020202020204" pitchFamily="34" charset="0"/>
              <a:buChar char="•"/>
              <a:defRPr/>
            </a:pPr>
            <a:endParaRPr lang="en-US" altLang="en-US" dirty="0" smtClean="0"/>
          </a:p>
          <a:p>
            <a:pPr lvl="1" eaLnBrk="1" fontAlgn="auto" hangingPunct="1">
              <a:spcAft>
                <a:spcPts val="0"/>
              </a:spcAft>
              <a:buFont typeface="Arial" panose="020B0604020202020204" pitchFamily="34" charset="0"/>
              <a:buChar char="–"/>
              <a:defRPr/>
            </a:pPr>
            <a:r>
              <a:rPr lang="en-US" altLang="en-US" dirty="0" smtClean="0"/>
              <a:t>This is called the </a:t>
            </a:r>
            <a:r>
              <a:rPr lang="en-US" altLang="en-US" dirty="0" err="1" smtClean="0"/>
              <a:t>Experimentwise</a:t>
            </a:r>
            <a:r>
              <a:rPr lang="en-US" altLang="en-US" dirty="0" smtClean="0"/>
              <a:t>, or </a:t>
            </a:r>
            <a:r>
              <a:rPr lang="en-US" altLang="en-US" dirty="0" err="1" smtClean="0"/>
              <a:t>Familywise</a:t>
            </a:r>
            <a:r>
              <a:rPr lang="en-US" altLang="en-US" dirty="0" smtClean="0"/>
              <a:t> type I error rate.</a:t>
            </a:r>
          </a:p>
          <a:p>
            <a:pPr eaLnBrk="1" fontAlgn="auto" hangingPunct="1">
              <a:spcAft>
                <a:spcPts val="0"/>
              </a:spcAft>
              <a:buFont typeface="Arial" panose="020B0604020202020204" pitchFamily="34" charset="0"/>
              <a:buChar char="•"/>
              <a:defRPr/>
            </a:pPr>
            <a:endParaRPr lang="en-US" altLang="en-US" dirty="0" smtClean="0"/>
          </a:p>
        </p:txBody>
      </p:sp>
      <p:graphicFrame>
        <p:nvGraphicFramePr>
          <p:cNvPr id="28677" name="Object 7"/>
          <p:cNvGraphicFramePr>
            <a:graphicFrameLocks noChangeAspect="1"/>
          </p:cNvGraphicFramePr>
          <p:nvPr/>
        </p:nvGraphicFramePr>
        <p:xfrm>
          <a:off x="6858000" y="2057400"/>
          <a:ext cx="1905000" cy="390525"/>
        </p:xfrm>
        <a:graphic>
          <a:graphicData uri="http://schemas.openxmlformats.org/presentationml/2006/ole">
            <mc:AlternateContent xmlns:mc="http://schemas.openxmlformats.org/markup-compatibility/2006">
              <mc:Choice xmlns:v="urn:schemas-microsoft-com:vml" Requires="v">
                <p:oleObj spid="_x0000_s28683" name="Equation" r:id="rId4" imgW="990170" imgH="203112" progId="Equation.3">
                  <p:embed/>
                </p:oleObj>
              </mc:Choice>
              <mc:Fallback>
                <p:oleObj name="Equation" r:id="rId4" imgW="990170"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057400"/>
                        <a:ext cx="19050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48" name="Object 8"/>
          <p:cNvGraphicFramePr>
            <a:graphicFrameLocks noChangeAspect="1"/>
          </p:cNvGraphicFramePr>
          <p:nvPr/>
        </p:nvGraphicFramePr>
        <p:xfrm>
          <a:off x="3124200" y="4648200"/>
          <a:ext cx="2392363" cy="508000"/>
        </p:xfrm>
        <a:graphic>
          <a:graphicData uri="http://schemas.openxmlformats.org/presentationml/2006/ole">
            <mc:AlternateContent xmlns:mc="http://schemas.openxmlformats.org/markup-compatibility/2006">
              <mc:Choice xmlns:v="urn:schemas-microsoft-com:vml" Requires="v">
                <p:oleObj spid="_x0000_s28684" name="Equation" r:id="rId6" imgW="1193800" imgH="254000" progId="Equation.3">
                  <p:embed/>
                </p:oleObj>
              </mc:Choice>
              <mc:Fallback>
                <p:oleObj name="Equation" r:id="rId6" imgW="1193800" imgH="254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648200"/>
                        <a:ext cx="2392363" cy="508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2075</Words>
  <Application>Microsoft Office PowerPoint</Application>
  <PresentationFormat>On-screen Show (4:3)</PresentationFormat>
  <Paragraphs>269</Paragraphs>
  <Slides>37</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37</vt:i4>
      </vt:variant>
    </vt:vector>
  </HeadingPairs>
  <TitlesOfParts>
    <vt:vector size="47" baseType="lpstr">
      <vt:lpstr>Arial</vt:lpstr>
      <vt:lpstr>Calibri</vt:lpstr>
      <vt:lpstr>SAS Monospace</vt:lpstr>
      <vt:lpstr>Symbol</vt:lpstr>
      <vt:lpstr>Times New Roman</vt:lpstr>
      <vt:lpstr>Wingdings</vt:lpstr>
      <vt:lpstr>Office Theme</vt:lpstr>
      <vt:lpstr>Default Design</vt:lpstr>
      <vt:lpstr>Chart</vt:lpstr>
      <vt:lpstr>Equation</vt:lpstr>
      <vt:lpstr>Further Comparisons</vt:lpstr>
      <vt:lpstr>Why do multiple comparisons?</vt:lpstr>
      <vt:lpstr>Number of Comparisons</vt:lpstr>
      <vt:lpstr>Number of Comparisons</vt:lpstr>
      <vt:lpstr>Number of Comparisons</vt:lpstr>
      <vt:lpstr>Number of Possible Comparisons</vt:lpstr>
      <vt:lpstr>The Problem with Multiple Comparisons</vt:lpstr>
      <vt:lpstr>The Problem with Multiple Comparisons</vt:lpstr>
      <vt:lpstr>The Problem with Multiple Comparisons</vt:lpstr>
      <vt:lpstr>Example</vt:lpstr>
      <vt:lpstr>How to Fix the Problem</vt:lpstr>
      <vt:lpstr>Pairwise Comparisons</vt:lpstr>
      <vt:lpstr>Pairwise Comparisons </vt:lpstr>
      <vt:lpstr>Variance for Difference</vt:lpstr>
      <vt:lpstr>SE for Difference in Means</vt:lpstr>
      <vt:lpstr>Confidence Interval</vt:lpstr>
      <vt:lpstr>Multiple Comparisons</vt:lpstr>
      <vt:lpstr>Multiple Comparisons </vt:lpstr>
      <vt:lpstr>Valid Approaches</vt:lpstr>
      <vt:lpstr>Least Significant Differences No adjustment</vt:lpstr>
      <vt:lpstr>LSD </vt:lpstr>
      <vt:lpstr>Bonferroni Adjustment</vt:lpstr>
      <vt:lpstr>Bonferroni </vt:lpstr>
      <vt:lpstr>Tukey’s Method</vt:lpstr>
      <vt:lpstr>Tukey’s Method </vt:lpstr>
      <vt:lpstr>HSD = tuka/2x2MSW   n _______________________________________</vt:lpstr>
      <vt:lpstr>Tukey vs. Bonferroni</vt:lpstr>
      <vt:lpstr>Minimum Significant Differences</vt:lpstr>
      <vt:lpstr>Minimum Significant Difference (2)</vt:lpstr>
      <vt:lpstr>Example</vt:lpstr>
      <vt:lpstr>Example (2)</vt:lpstr>
      <vt:lpstr>Example (2)</vt:lpstr>
      <vt:lpstr>Example (3)</vt:lpstr>
      <vt:lpstr>Example (4)</vt:lpstr>
      <vt:lpstr>Dunnett’s Method</vt:lpstr>
      <vt:lpstr>Example</vt:lpstr>
      <vt:lpstr>Summary:  Pairwise Comps.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Further Comparisons</dc:title>
  <dc:creator>savapa01</dc:creator>
  <cp:lastModifiedBy>Paul Rajamanickam Savariappan</cp:lastModifiedBy>
  <cp:revision>8</cp:revision>
  <dcterms:created xsi:type="dcterms:W3CDTF">2014-04-28T13:56:22Z</dcterms:created>
  <dcterms:modified xsi:type="dcterms:W3CDTF">2018-10-01T14:19:29Z</dcterms:modified>
</cp:coreProperties>
</file>