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1.wmf"/><Relationship Id="rId1" Type="http://schemas.openxmlformats.org/officeDocument/2006/relationships/image" Target="../media/image12.e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30.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2E071E-DF9E-40BE-A41A-1A7FA4513BDB}"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39074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E071E-DF9E-40BE-A41A-1A7FA4513BDB}"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105022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E071E-DF9E-40BE-A41A-1A7FA4513BDB}"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393578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E071E-DF9E-40BE-A41A-1A7FA4513BDB}"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240773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2E071E-DF9E-40BE-A41A-1A7FA4513BDB}"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15748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2E071E-DF9E-40BE-A41A-1A7FA4513BDB}"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25033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2E071E-DF9E-40BE-A41A-1A7FA4513BDB}"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149185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2E071E-DF9E-40BE-A41A-1A7FA4513BDB}"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270262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E071E-DF9E-40BE-A41A-1A7FA4513BDB}"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82560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2E071E-DF9E-40BE-A41A-1A7FA4513BDB}"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42888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2E071E-DF9E-40BE-A41A-1A7FA4513BDB}"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122E6-F138-457D-AA22-A5234D371D2D}" type="slidenum">
              <a:rPr lang="en-US" smtClean="0"/>
              <a:t>‹#›</a:t>
            </a:fld>
            <a:endParaRPr lang="en-US"/>
          </a:p>
        </p:txBody>
      </p:sp>
    </p:spTree>
    <p:extLst>
      <p:ext uri="{BB962C8B-B14F-4D97-AF65-F5344CB8AC3E}">
        <p14:creationId xmlns:p14="http://schemas.microsoft.com/office/powerpoint/2010/main" val="124134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E071E-DF9E-40BE-A41A-1A7FA4513BDB}" type="datetimeFigureOut">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122E6-F138-457D-AA22-A5234D371D2D}" type="slidenum">
              <a:rPr lang="en-US" smtClean="0"/>
              <a:t>‹#›</a:t>
            </a:fld>
            <a:endParaRPr lang="en-US"/>
          </a:p>
        </p:txBody>
      </p:sp>
    </p:spTree>
    <p:extLst>
      <p:ext uri="{BB962C8B-B14F-4D97-AF65-F5344CB8AC3E}">
        <p14:creationId xmlns:p14="http://schemas.microsoft.com/office/powerpoint/2010/main" val="1019627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37.bin"/><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42.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4.wmf"/><Relationship Id="rId3" Type="http://schemas.openxmlformats.org/officeDocument/2006/relationships/image" Target="../media/image46.wmf"/><Relationship Id="rId7" Type="http://schemas.openxmlformats.org/officeDocument/2006/relationships/image" Target="../media/image41.w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6.bin"/><Relationship Id="rId11" Type="http://schemas.openxmlformats.org/officeDocument/2006/relationships/image" Target="../media/image43.wmf"/><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2.wmf"/><Relationship Id="rId14" Type="http://schemas.openxmlformats.org/officeDocument/2006/relationships/oleObject" Target="../embeddings/oleObject5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53.bin"/><Relationship Id="rId4" Type="http://schemas.openxmlformats.org/officeDocument/2006/relationships/image" Target="../media/image48.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2.wmf"/><Relationship Id="rId4" Type="http://schemas.openxmlformats.org/officeDocument/2006/relationships/image" Target="../media/image12.emf"/><Relationship Id="rId9" Type="http://schemas.openxmlformats.org/officeDocument/2006/relationships/oleObject" Target="../embeddings/oleObject24.bin"/><Relationship Id="rId14"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33.bin"/><Relationship Id="rId1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normAutofit fontScale="90000"/>
          </a:bodyPr>
          <a:lstStyle/>
          <a:p>
            <a:r>
              <a:rPr lang="en-US" altLang="en-US" b="1" smtClean="0">
                <a:solidFill>
                  <a:srgbClr val="C00000"/>
                </a:solidFill>
              </a:rPr>
              <a:t>Contrasts</a:t>
            </a:r>
            <a:r>
              <a:rPr lang="en-US" altLang="en-US" smtClean="0">
                <a:solidFill>
                  <a:srgbClr val="C00000"/>
                </a:solidFill>
              </a:rPr>
              <a:t> </a:t>
            </a:r>
            <a:r>
              <a:rPr lang="en-US" altLang="en-US" smtClean="0">
                <a:solidFill>
                  <a:srgbClr val="0033CC"/>
                </a:solidFill>
              </a:rPr>
              <a:t>or</a:t>
            </a:r>
            <a:r>
              <a:rPr lang="en-US" altLang="en-US" smtClean="0">
                <a:solidFill>
                  <a:srgbClr val="C00000"/>
                </a:solidFill>
              </a:rPr>
              <a:t> </a:t>
            </a:r>
            <a:r>
              <a:rPr lang="en-US" altLang="en-US" b="1" smtClean="0">
                <a:solidFill>
                  <a:srgbClr val="C00000"/>
                </a:solidFill>
              </a:rPr>
              <a:t>Linear Comparisons</a:t>
            </a:r>
            <a:r>
              <a:rPr lang="en-US" altLang="en-US" smtClean="0">
                <a:solidFill>
                  <a:srgbClr val="C00000"/>
                </a:solidFill>
              </a:rPr>
              <a:t/>
            </a:r>
            <a:br>
              <a:rPr lang="en-US" altLang="en-US" smtClean="0">
                <a:solidFill>
                  <a:srgbClr val="C00000"/>
                </a:solidFill>
              </a:rPr>
            </a:br>
            <a:endParaRPr lang="en-US" altLang="en-US" smtClean="0">
              <a:solidFill>
                <a:srgbClr val="C00000"/>
              </a:solidFill>
            </a:endParaRPr>
          </a:p>
        </p:txBody>
      </p:sp>
    </p:spTree>
    <p:extLst>
      <p:ext uri="{BB962C8B-B14F-4D97-AF65-F5344CB8AC3E}">
        <p14:creationId xmlns:p14="http://schemas.microsoft.com/office/powerpoint/2010/main" val="21073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772400" y="6172200"/>
            <a:ext cx="1905000" cy="476250"/>
          </a:xfrm>
        </p:spPr>
        <p:txBody>
          <a:bodyPr/>
          <a:lstStyle/>
          <a:p>
            <a:pPr algn="l">
              <a:defRPr/>
            </a:pPr>
            <a:r>
              <a:rPr lang="en-US"/>
              <a:t>STA 6166 - MCP</a:t>
            </a:r>
          </a:p>
        </p:txBody>
      </p:sp>
      <p:sp>
        <p:nvSpPr>
          <p:cNvPr id="3" name="Slide Number Placeholder 2"/>
          <p:cNvSpPr>
            <a:spLocks noGrp="1"/>
          </p:cNvSpPr>
          <p:nvPr>
            <p:ph type="sldNum" sz="quarter" idx="12"/>
          </p:nvPr>
        </p:nvSpPr>
        <p:spPr>
          <a:xfrm>
            <a:off x="9601200" y="6172200"/>
            <a:ext cx="685800" cy="476250"/>
          </a:xfrm>
        </p:spPr>
        <p:txBody>
          <a:bodyPr/>
          <a:lstStyle/>
          <a:p>
            <a:pPr algn="ctr">
              <a:defRPr/>
            </a:pPr>
            <a:fld id="{7364F466-C039-447D-81F0-AD20C144610A}" type="slidenum">
              <a:rPr lang="en-US"/>
              <a:pPr algn="ctr">
                <a:defRPr/>
              </a:pPr>
              <a:t>10</a:t>
            </a:fld>
            <a:endParaRPr lang="en-US"/>
          </a:p>
        </p:txBody>
      </p:sp>
      <p:graphicFrame>
        <p:nvGraphicFramePr>
          <p:cNvPr id="51204" name="Object 2"/>
          <p:cNvGraphicFramePr>
            <a:graphicFrameLocks noChangeAspect="1"/>
          </p:cNvGraphicFramePr>
          <p:nvPr/>
        </p:nvGraphicFramePr>
        <p:xfrm>
          <a:off x="3128964" y="304801"/>
          <a:ext cx="5553075" cy="1635125"/>
        </p:xfrm>
        <a:graphic>
          <a:graphicData uri="http://schemas.openxmlformats.org/presentationml/2006/ole">
            <mc:AlternateContent xmlns:mc="http://schemas.openxmlformats.org/markup-compatibility/2006">
              <mc:Choice xmlns:v="urn:schemas-microsoft-com:vml" Requires="v">
                <p:oleObj spid="_x0000_s8197" name="Equation" r:id="rId3" imgW="3492500" imgH="1028700" progId="Equation.DSMT4">
                  <p:embed/>
                </p:oleObj>
              </mc:Choice>
              <mc:Fallback>
                <p:oleObj name="Equation" r:id="rId3" imgW="3492500" imgH="1028700" progId="Equation.DSMT4">
                  <p:embed/>
                  <p:pic>
                    <p:nvPicPr>
                      <p:cNvPr id="5120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4" y="304801"/>
                        <a:ext cx="5553075"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3"/>
          <p:cNvGraphicFramePr>
            <a:graphicFrameLocks noChangeAspect="1"/>
          </p:cNvGraphicFramePr>
          <p:nvPr/>
        </p:nvGraphicFramePr>
        <p:xfrm>
          <a:off x="2771775" y="1905001"/>
          <a:ext cx="6604000" cy="1635125"/>
        </p:xfrm>
        <a:graphic>
          <a:graphicData uri="http://schemas.openxmlformats.org/presentationml/2006/ole">
            <mc:AlternateContent xmlns:mc="http://schemas.openxmlformats.org/markup-compatibility/2006">
              <mc:Choice xmlns:v="urn:schemas-microsoft-com:vml" Requires="v">
                <p:oleObj spid="_x0000_s8198" name="Equation" r:id="rId5" imgW="4152900" imgH="1028700" progId="Equation.DSMT4">
                  <p:embed/>
                </p:oleObj>
              </mc:Choice>
              <mc:Fallback>
                <p:oleObj name="Equation" r:id="rId5" imgW="4152900" imgH="1028700" progId="Equation.DSMT4">
                  <p:embed/>
                  <p:pic>
                    <p:nvPicPr>
                      <p:cNvPr id="5120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905001"/>
                        <a:ext cx="6604000" cy="16351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4"/>
          <p:cNvGraphicFramePr>
            <a:graphicFrameLocks noChangeAspect="1"/>
          </p:cNvGraphicFramePr>
          <p:nvPr/>
        </p:nvGraphicFramePr>
        <p:xfrm>
          <a:off x="2824163" y="3810001"/>
          <a:ext cx="1979612" cy="1039813"/>
        </p:xfrm>
        <a:graphic>
          <a:graphicData uri="http://schemas.openxmlformats.org/presentationml/2006/ole">
            <mc:AlternateContent xmlns:mc="http://schemas.openxmlformats.org/markup-compatibility/2006">
              <mc:Choice xmlns:v="urn:schemas-microsoft-com:vml" Requires="v">
                <p:oleObj spid="_x0000_s8199" name="Equation" r:id="rId7" imgW="1205977" imgH="634725" progId="Equation.DSMT4">
                  <p:embed/>
                </p:oleObj>
              </mc:Choice>
              <mc:Fallback>
                <p:oleObj name="Equation" r:id="rId7" imgW="1205977" imgH="634725" progId="Equation.DSMT4">
                  <p:embed/>
                  <p:pic>
                    <p:nvPicPr>
                      <p:cNvPr id="5120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4163" y="3810001"/>
                        <a:ext cx="1979612"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Text Box 5"/>
          <p:cNvSpPr txBox="1">
            <a:spLocks noChangeArrowheads="1"/>
          </p:cNvSpPr>
          <p:nvPr/>
        </p:nvSpPr>
        <p:spPr bwMode="auto">
          <a:xfrm>
            <a:off x="2057401" y="4953001"/>
            <a:ext cx="7407275" cy="1616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Conclusion: Since F=0 &lt; 5.32 we do not reject H0 and conclude that the difference between average paint life between wet and dry climates does not depend on wood type.  Likewise, the difference between average paint life for the wood types does not depend on climate type (i.e. there is no interaction).</a:t>
            </a:r>
          </a:p>
        </p:txBody>
      </p:sp>
    </p:spTree>
    <p:extLst>
      <p:ext uri="{BB962C8B-B14F-4D97-AF65-F5344CB8AC3E}">
        <p14:creationId xmlns:p14="http://schemas.microsoft.com/office/powerpoint/2010/main" val="171347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601200" y="6172200"/>
            <a:ext cx="685800" cy="476250"/>
          </a:xfrm>
        </p:spPr>
        <p:txBody>
          <a:bodyPr/>
          <a:lstStyle/>
          <a:p>
            <a:pPr algn="ctr">
              <a:defRPr/>
            </a:pPr>
            <a:fld id="{0F66CDE4-A03E-460F-8EAD-2F13EA8D0E51}" type="slidenum">
              <a:rPr lang="en-US"/>
              <a:pPr algn="ctr">
                <a:defRPr/>
              </a:pPr>
              <a:t>11</a:t>
            </a:fld>
            <a:endParaRPr lang="en-US"/>
          </a:p>
        </p:txBody>
      </p:sp>
      <p:graphicFrame>
        <p:nvGraphicFramePr>
          <p:cNvPr id="52227" name="Object 3"/>
          <p:cNvGraphicFramePr>
            <a:graphicFrameLocks/>
          </p:cNvGraphicFramePr>
          <p:nvPr/>
        </p:nvGraphicFramePr>
        <p:xfrm>
          <a:off x="5592764" y="1192214"/>
          <a:ext cx="3768725" cy="1093787"/>
        </p:xfrm>
        <a:graphic>
          <a:graphicData uri="http://schemas.openxmlformats.org/presentationml/2006/ole">
            <mc:AlternateContent xmlns:mc="http://schemas.openxmlformats.org/markup-compatibility/2006">
              <mc:Choice xmlns:v="urn:schemas-microsoft-com:vml" Requires="v">
                <p:oleObj spid="_x0000_s9220" name="Equation" r:id="rId3" imgW="1586811" imgH="482391" progId="Equation.3">
                  <p:embed/>
                </p:oleObj>
              </mc:Choice>
              <mc:Fallback>
                <p:oleObj name="Equation" r:id="rId3" imgW="1586811" imgH="482391" progId="Equation.3">
                  <p:embed/>
                  <p:pic>
                    <p:nvPicPr>
                      <p:cNvPr id="5222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764" y="1192214"/>
                        <a:ext cx="3768725" cy="109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4"/>
          <p:cNvSpPr>
            <a:spLocks noChangeArrowheads="1"/>
          </p:cNvSpPr>
          <p:nvPr/>
        </p:nvSpPr>
        <p:spPr bwMode="auto">
          <a:xfrm>
            <a:off x="2193926" y="2468563"/>
            <a:ext cx="524246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These two contrasts are said to be </a:t>
            </a:r>
            <a:r>
              <a:rPr lang="en-US" altLang="en-US" sz="2000" b="1"/>
              <a:t>orthogonal</a:t>
            </a:r>
            <a:r>
              <a:rPr lang="en-US" altLang="en-US" sz="2000"/>
              <a:t> if:</a:t>
            </a:r>
          </a:p>
        </p:txBody>
      </p:sp>
      <p:graphicFrame>
        <p:nvGraphicFramePr>
          <p:cNvPr id="52229" name="Object 5"/>
          <p:cNvGraphicFramePr>
            <a:graphicFrameLocks/>
          </p:cNvGraphicFramePr>
          <p:nvPr/>
        </p:nvGraphicFramePr>
        <p:xfrm>
          <a:off x="2398713" y="3070226"/>
          <a:ext cx="7289800" cy="1044575"/>
        </p:xfrm>
        <a:graphic>
          <a:graphicData uri="http://schemas.openxmlformats.org/presentationml/2006/ole">
            <mc:AlternateContent xmlns:mc="http://schemas.openxmlformats.org/markup-compatibility/2006">
              <mc:Choice xmlns:v="urn:schemas-microsoft-com:vml" Requires="v">
                <p:oleObj spid="_x0000_s9221" name="Equation" r:id="rId5" imgW="2527300" imgH="431800" progId="Equation.3">
                  <p:embed/>
                </p:oleObj>
              </mc:Choice>
              <mc:Fallback>
                <p:oleObj name="Equation" r:id="rId5" imgW="2527300" imgH="431800" progId="Equation.3">
                  <p:embed/>
                  <p:pic>
                    <p:nvPicPr>
                      <p:cNvPr id="52229"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713" y="3070226"/>
                        <a:ext cx="7289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0" name="Rectangle 6"/>
          <p:cNvSpPr>
            <a:spLocks noChangeArrowheads="1"/>
          </p:cNvSpPr>
          <p:nvPr/>
        </p:nvSpPr>
        <p:spPr bwMode="auto">
          <a:xfrm>
            <a:off x="2270126" y="5318125"/>
            <a:ext cx="74834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800"/>
              <a:t>A set of three or more contrasts are said to be </a:t>
            </a:r>
            <a:r>
              <a:rPr lang="en-US" altLang="en-US" sz="2800" b="1"/>
              <a:t>mutually orthogonal</a:t>
            </a:r>
            <a:r>
              <a:rPr lang="en-US" altLang="en-US" sz="2800"/>
              <a:t> if </a:t>
            </a:r>
            <a:r>
              <a:rPr lang="en-US" altLang="en-US" sz="2800" u="sng"/>
              <a:t>all</a:t>
            </a:r>
            <a:r>
              <a:rPr lang="en-US" altLang="en-US" sz="2800"/>
              <a:t> pairs of linear contrasts are orthogonal.</a:t>
            </a:r>
          </a:p>
        </p:txBody>
      </p:sp>
      <p:sp>
        <p:nvSpPr>
          <p:cNvPr id="8" name="Rectangle 7"/>
          <p:cNvSpPr txBox="1">
            <a:spLocks noChangeArrowheads="1"/>
          </p:cNvSpPr>
          <p:nvPr/>
        </p:nvSpPr>
        <p:spPr>
          <a:xfrm>
            <a:off x="1905000" y="457200"/>
            <a:ext cx="3657600" cy="533400"/>
          </a:xfrm>
          <a:prstGeom prst="rect">
            <a:avLst/>
          </a:prstGeom>
        </p:spPr>
        <p:txBody>
          <a:bodyPr anchor="ctr"/>
          <a:lstStyle/>
          <a:p>
            <a:pPr algn="ctr">
              <a:defRPr/>
            </a:pPr>
            <a:r>
              <a:rPr lang="en-US" sz="4000" b="1" dirty="0">
                <a:solidFill>
                  <a:srgbClr val="C00000"/>
                </a:solidFill>
                <a:latin typeface="+mj-lt"/>
                <a:ea typeface="+mj-ea"/>
                <a:cs typeface="+mj-cs"/>
              </a:rPr>
              <a:t>Orthogonal Contrasts</a:t>
            </a:r>
            <a:endParaRPr lang="en-US" sz="4000" dirty="0">
              <a:solidFill>
                <a:srgbClr val="C00000"/>
              </a:solidFill>
              <a:latin typeface="+mj-lt"/>
              <a:ea typeface="+mj-ea"/>
              <a:cs typeface="+mj-cs"/>
            </a:endParaRPr>
          </a:p>
        </p:txBody>
      </p:sp>
      <p:sp>
        <p:nvSpPr>
          <p:cNvPr id="52232" name="Text Box 8"/>
          <p:cNvSpPr txBox="1">
            <a:spLocks noChangeArrowheads="1"/>
          </p:cNvSpPr>
          <p:nvPr/>
        </p:nvSpPr>
        <p:spPr bwMode="auto">
          <a:xfrm>
            <a:off x="2286000" y="4403725"/>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en-US" sz="2000"/>
              <a:t>in which case </a:t>
            </a:r>
            <a:r>
              <a:rPr lang="en-US" altLang="en-US" sz="2000" b="1"/>
              <a:t>l1 conveys no information about l2</a:t>
            </a:r>
            <a:r>
              <a:rPr lang="en-US" altLang="en-US" sz="2000"/>
              <a:t> and vice-versa.</a:t>
            </a:r>
          </a:p>
        </p:txBody>
      </p:sp>
    </p:spTree>
    <p:extLst>
      <p:ext uri="{BB962C8B-B14F-4D97-AF65-F5344CB8AC3E}">
        <p14:creationId xmlns:p14="http://schemas.microsoft.com/office/powerpoint/2010/main" val="2282039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601200" y="6172200"/>
            <a:ext cx="685800" cy="476250"/>
          </a:xfrm>
        </p:spPr>
        <p:txBody>
          <a:bodyPr/>
          <a:lstStyle/>
          <a:p>
            <a:pPr algn="ctr">
              <a:defRPr/>
            </a:pPr>
            <a:fld id="{D13CD7FA-7D77-469D-9FB9-F5000F82FB11}" type="slidenum">
              <a:rPr lang="en-US"/>
              <a:pPr algn="ctr">
                <a:defRPr/>
              </a:pPr>
              <a:t>12</a:t>
            </a:fld>
            <a:endParaRPr lang="en-US"/>
          </a:p>
        </p:txBody>
      </p:sp>
      <p:sp>
        <p:nvSpPr>
          <p:cNvPr id="53251" name="Rectangle 3"/>
          <p:cNvSpPr>
            <a:spLocks noChangeArrowheads="1"/>
          </p:cNvSpPr>
          <p:nvPr/>
        </p:nvSpPr>
        <p:spPr bwMode="auto">
          <a:xfrm>
            <a:off x="6934200" y="1752600"/>
            <a:ext cx="125354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1800"/>
              <a:t>Orthogonal</a:t>
            </a:r>
          </a:p>
        </p:txBody>
      </p:sp>
      <p:sp>
        <p:nvSpPr>
          <p:cNvPr id="53252" name="AutoShape 7"/>
          <p:cNvSpPr>
            <a:spLocks noChangeArrowheads="1"/>
          </p:cNvSpPr>
          <p:nvPr/>
        </p:nvSpPr>
        <p:spPr bwMode="auto">
          <a:xfrm>
            <a:off x="3581400" y="3886200"/>
            <a:ext cx="3200400" cy="1435100"/>
          </a:xfrm>
          <a:prstGeom prst="rightArrow">
            <a:avLst>
              <a:gd name="adj1" fmla="val 75009"/>
              <a:gd name="adj2" fmla="val 111515"/>
            </a:avLst>
          </a:prstGeom>
          <a:noFill/>
          <a:ln w="1270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3253" name="AutoShape 8"/>
          <p:cNvSpPr>
            <a:spLocks noChangeArrowheads="1"/>
          </p:cNvSpPr>
          <p:nvPr/>
        </p:nvSpPr>
        <p:spPr bwMode="auto">
          <a:xfrm>
            <a:off x="5257800" y="1371600"/>
            <a:ext cx="3949700" cy="1371600"/>
          </a:xfrm>
          <a:prstGeom prst="leftArrow">
            <a:avLst>
              <a:gd name="adj1" fmla="val 75009"/>
              <a:gd name="adj2" fmla="val 143968"/>
            </a:avLst>
          </a:prstGeom>
          <a:noFill/>
          <a:ln w="1270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3254" name="Rectangle 9"/>
          <p:cNvSpPr>
            <a:spLocks noChangeArrowheads="1"/>
          </p:cNvSpPr>
          <p:nvPr/>
        </p:nvSpPr>
        <p:spPr bwMode="auto">
          <a:xfrm>
            <a:off x="3733801" y="4343400"/>
            <a:ext cx="16863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1800"/>
              <a:t>Non-orthogonal</a:t>
            </a:r>
          </a:p>
        </p:txBody>
      </p:sp>
      <p:sp>
        <p:nvSpPr>
          <p:cNvPr id="53255" name="Text Box 10"/>
          <p:cNvSpPr txBox="1">
            <a:spLocks noChangeArrowheads="1"/>
          </p:cNvSpPr>
          <p:nvPr/>
        </p:nvSpPr>
        <p:spPr bwMode="auto">
          <a:xfrm>
            <a:off x="5410201" y="304801"/>
            <a:ext cx="45444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t>Compare average of drugs (2,3) to placebo (1).</a:t>
            </a:r>
          </a:p>
          <a:p>
            <a:pPr eaLnBrk="1" hangingPunct="1">
              <a:spcBef>
                <a:spcPct val="0"/>
              </a:spcBef>
              <a:buFontTx/>
              <a:buNone/>
            </a:pPr>
            <a:r>
              <a:rPr lang="en-US" altLang="en-US" sz="1800"/>
              <a:t>Contrast drugs (2,3).</a:t>
            </a:r>
          </a:p>
        </p:txBody>
      </p:sp>
      <p:sp>
        <p:nvSpPr>
          <p:cNvPr id="53256" name="Text Box 11"/>
          <p:cNvSpPr txBox="1">
            <a:spLocks noChangeArrowheads="1"/>
          </p:cNvSpPr>
          <p:nvPr/>
        </p:nvSpPr>
        <p:spPr bwMode="auto">
          <a:xfrm>
            <a:off x="2127251" y="5486401"/>
            <a:ext cx="40831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800"/>
              <a:t>Contrast Standard drug (2) to placebo (1).</a:t>
            </a:r>
          </a:p>
          <a:p>
            <a:pPr eaLnBrk="1" hangingPunct="1">
              <a:spcBef>
                <a:spcPct val="0"/>
              </a:spcBef>
              <a:buFontTx/>
              <a:buNone/>
            </a:pPr>
            <a:r>
              <a:rPr lang="en-US" altLang="en-US" sz="1800"/>
              <a:t>Contrast New drug (3) to placebo (1).</a:t>
            </a:r>
          </a:p>
        </p:txBody>
      </p:sp>
      <p:grpSp>
        <p:nvGrpSpPr>
          <p:cNvPr id="53257" name="Group 16"/>
          <p:cNvGrpSpPr>
            <a:grpSpLocks/>
          </p:cNvGrpSpPr>
          <p:nvPr/>
        </p:nvGrpSpPr>
        <p:grpSpPr bwMode="auto">
          <a:xfrm>
            <a:off x="2362200" y="228600"/>
            <a:ext cx="2590800" cy="1524000"/>
            <a:chOff x="528" y="144"/>
            <a:chExt cx="1632" cy="960"/>
          </a:xfrm>
        </p:grpSpPr>
        <p:graphicFrame>
          <p:nvGraphicFramePr>
            <p:cNvPr id="53263" name="Object 12"/>
            <p:cNvGraphicFramePr>
              <a:graphicFrameLocks noChangeAspect="1"/>
            </p:cNvGraphicFramePr>
            <p:nvPr/>
          </p:nvGraphicFramePr>
          <p:xfrm>
            <a:off x="624" y="144"/>
            <a:ext cx="1536" cy="956"/>
          </p:xfrm>
          <a:graphic>
            <a:graphicData uri="http://schemas.openxmlformats.org/presentationml/2006/ole">
              <mc:AlternateContent xmlns:mc="http://schemas.openxmlformats.org/markup-compatibility/2006">
                <mc:Choice xmlns:v="urn:schemas-microsoft-com:vml" Requires="v">
                  <p:oleObj spid="_x0000_s10246" name="Equation" r:id="rId3" imgW="1143000" imgH="711200" progId="Equation.3">
                    <p:embed/>
                  </p:oleObj>
                </mc:Choice>
                <mc:Fallback>
                  <p:oleObj name="Equation" r:id="rId3" imgW="1143000" imgH="711200" progId="Equation.3">
                    <p:embed/>
                    <p:pic>
                      <p:nvPicPr>
                        <p:cNvPr id="5326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44"/>
                          <a:ext cx="1536" cy="95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4" name="Rectangle 14"/>
            <p:cNvSpPr>
              <a:spLocks noChangeArrowheads="1"/>
            </p:cNvSpPr>
            <p:nvPr/>
          </p:nvSpPr>
          <p:spPr bwMode="auto">
            <a:xfrm>
              <a:off x="528" y="144"/>
              <a:ext cx="1632" cy="960"/>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pSp>
        <p:nvGrpSpPr>
          <p:cNvPr id="53258" name="Group 20"/>
          <p:cNvGrpSpPr>
            <a:grpSpLocks/>
          </p:cNvGrpSpPr>
          <p:nvPr/>
        </p:nvGrpSpPr>
        <p:grpSpPr bwMode="auto">
          <a:xfrm>
            <a:off x="7467600" y="2971800"/>
            <a:ext cx="1828800" cy="1174750"/>
            <a:chOff x="816" y="1488"/>
            <a:chExt cx="1152" cy="740"/>
          </a:xfrm>
        </p:grpSpPr>
        <p:graphicFrame>
          <p:nvGraphicFramePr>
            <p:cNvPr id="53261" name="Object 18"/>
            <p:cNvGraphicFramePr>
              <a:graphicFrameLocks noChangeAspect="1"/>
            </p:cNvGraphicFramePr>
            <p:nvPr/>
          </p:nvGraphicFramePr>
          <p:xfrm>
            <a:off x="931" y="1488"/>
            <a:ext cx="921" cy="740"/>
          </p:xfrm>
          <a:graphic>
            <a:graphicData uri="http://schemas.openxmlformats.org/presentationml/2006/ole">
              <mc:AlternateContent xmlns:mc="http://schemas.openxmlformats.org/markup-compatibility/2006">
                <mc:Choice xmlns:v="urn:schemas-microsoft-com:vml" Requires="v">
                  <p:oleObj spid="_x0000_s10247" name="Equation" r:id="rId5" imgW="685800" imgH="533400" progId="Equation.3">
                    <p:embed/>
                  </p:oleObj>
                </mc:Choice>
                <mc:Fallback>
                  <p:oleObj name="Equation" r:id="rId5" imgW="685800" imgH="533400" progId="Equation.3">
                    <p:embed/>
                    <p:pic>
                      <p:nvPicPr>
                        <p:cNvPr id="5326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 y="1488"/>
                          <a:ext cx="921" cy="7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2" name="Rectangle 19"/>
            <p:cNvSpPr>
              <a:spLocks noChangeArrowheads="1"/>
            </p:cNvSpPr>
            <p:nvPr/>
          </p:nvSpPr>
          <p:spPr bwMode="auto">
            <a:xfrm>
              <a:off x="816" y="1488"/>
              <a:ext cx="1152" cy="720"/>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aphicFrame>
        <p:nvGraphicFramePr>
          <p:cNvPr id="53259" name="Object 21"/>
          <p:cNvGraphicFramePr>
            <a:graphicFrameLocks noChangeAspect="1"/>
          </p:cNvGraphicFramePr>
          <p:nvPr/>
        </p:nvGraphicFramePr>
        <p:xfrm>
          <a:off x="2362200" y="1981200"/>
          <a:ext cx="2514600" cy="1841500"/>
        </p:xfrm>
        <a:graphic>
          <a:graphicData uri="http://schemas.openxmlformats.org/presentationml/2006/ole">
            <mc:AlternateContent xmlns:mc="http://schemas.openxmlformats.org/markup-compatibility/2006">
              <mc:Choice xmlns:v="urn:schemas-microsoft-com:vml" Requires="v">
                <p:oleObj spid="_x0000_s10248" name="Equation" r:id="rId7" imgW="1320800" imgH="927100" progId="Equation.3">
                  <p:embed/>
                </p:oleObj>
              </mc:Choice>
              <mc:Fallback>
                <p:oleObj name="Equation" r:id="rId7" imgW="1320800" imgH="927100" progId="Equation.3">
                  <p:embed/>
                  <p:pic>
                    <p:nvPicPr>
                      <p:cNvPr id="53259"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1981200"/>
                        <a:ext cx="2514600"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22"/>
          <p:cNvGraphicFramePr>
            <a:graphicFrameLocks noChangeAspect="1"/>
          </p:cNvGraphicFramePr>
          <p:nvPr/>
        </p:nvGraphicFramePr>
        <p:xfrm>
          <a:off x="7223125" y="4492626"/>
          <a:ext cx="2393950" cy="1363663"/>
        </p:xfrm>
        <a:graphic>
          <a:graphicData uri="http://schemas.openxmlformats.org/presentationml/2006/ole">
            <mc:AlternateContent xmlns:mc="http://schemas.openxmlformats.org/markup-compatibility/2006">
              <mc:Choice xmlns:v="urn:schemas-microsoft-com:vml" Requires="v">
                <p:oleObj spid="_x0000_s10249" name="Equation" r:id="rId9" imgW="1257300" imgH="685800" progId="Equation.3">
                  <p:embed/>
                </p:oleObj>
              </mc:Choice>
              <mc:Fallback>
                <p:oleObj name="Equation" r:id="rId9" imgW="1257300" imgH="685800" progId="Equation.3">
                  <p:embed/>
                  <p:pic>
                    <p:nvPicPr>
                      <p:cNvPr id="5326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3125" y="4492626"/>
                        <a:ext cx="2393950"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48364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7772400" y="6172200"/>
            <a:ext cx="1905000" cy="476250"/>
          </a:xfrm>
        </p:spPr>
        <p:txBody>
          <a:bodyPr/>
          <a:lstStyle/>
          <a:p>
            <a:pPr algn="l">
              <a:defRPr/>
            </a:pPr>
            <a:r>
              <a:rPr lang="en-US"/>
              <a:t>STA 6166 - MCP</a:t>
            </a:r>
          </a:p>
        </p:txBody>
      </p:sp>
      <p:sp>
        <p:nvSpPr>
          <p:cNvPr id="3" name="Slide Number Placeholder 5"/>
          <p:cNvSpPr>
            <a:spLocks noGrp="1"/>
          </p:cNvSpPr>
          <p:nvPr>
            <p:ph type="sldNum" sz="quarter" idx="12"/>
          </p:nvPr>
        </p:nvSpPr>
        <p:spPr>
          <a:xfrm>
            <a:off x="9601200" y="6172200"/>
            <a:ext cx="685800" cy="476250"/>
          </a:xfrm>
        </p:spPr>
        <p:txBody>
          <a:bodyPr/>
          <a:lstStyle/>
          <a:p>
            <a:pPr algn="ctr">
              <a:defRPr/>
            </a:pPr>
            <a:fld id="{C9B9EFDD-7BD2-4367-B187-72E1CAD52061}" type="slidenum">
              <a:rPr lang="en-US"/>
              <a:pPr algn="ctr">
                <a:defRPr/>
              </a:pPr>
              <a:t>13</a:t>
            </a:fld>
            <a:endParaRPr lang="en-US"/>
          </a:p>
        </p:txBody>
      </p:sp>
      <p:pic>
        <p:nvPicPr>
          <p:cNvPr id="5427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46100"/>
            <a:ext cx="8389938"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752600" y="152400"/>
            <a:ext cx="3276600" cy="457200"/>
          </a:xfrm>
          <a:prstGeom prst="rect">
            <a:avLst/>
          </a:prstGeom>
        </p:spPr>
        <p:txBody>
          <a:bodyPr/>
          <a:lstStyle/>
          <a:p>
            <a:pPr algn="ctr">
              <a:defRPr/>
            </a:pPr>
            <a:r>
              <a:rPr lang="en-US" sz="2000">
                <a:latin typeface="+mj-lt"/>
                <a:ea typeface="+mj-ea"/>
                <a:cs typeface="+mj-cs"/>
              </a:rPr>
              <a:t>Drug Comparisons</a:t>
            </a:r>
          </a:p>
        </p:txBody>
      </p:sp>
      <p:graphicFrame>
        <p:nvGraphicFramePr>
          <p:cNvPr id="6" name="Object 11"/>
          <p:cNvGraphicFramePr>
            <a:graphicFrameLocks/>
          </p:cNvGraphicFramePr>
          <p:nvPr/>
        </p:nvGraphicFramePr>
        <p:xfrm>
          <a:off x="2209800" y="3886200"/>
          <a:ext cx="1600200" cy="533400"/>
        </p:xfrm>
        <a:graphic>
          <a:graphicData uri="http://schemas.openxmlformats.org/presentationml/2006/ole">
            <mc:AlternateContent xmlns:mc="http://schemas.openxmlformats.org/markup-compatibility/2006">
              <mc:Choice xmlns:v="urn:schemas-microsoft-com:vml" Requires="v">
                <p:oleObj spid="_x0000_s11272" name="Equation" r:id="rId4" imgW="1091726" imgH="393529" progId="Equation.DSMT4">
                  <p:embed/>
                </p:oleObj>
              </mc:Choice>
              <mc:Fallback>
                <p:oleObj name="Equation" r:id="rId4" imgW="1091726" imgH="393529" progId="Equation.DSMT4">
                  <p:embed/>
                  <p:pic>
                    <p:nvPicPr>
                      <p:cNvPr id="6"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86200"/>
                        <a:ext cx="1600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9" name="Object 15"/>
          <p:cNvGraphicFramePr>
            <a:graphicFrameLocks noChangeAspect="1"/>
          </p:cNvGraphicFramePr>
          <p:nvPr/>
        </p:nvGraphicFramePr>
        <p:xfrm>
          <a:off x="2092326" y="6248400"/>
          <a:ext cx="1641475" cy="457200"/>
        </p:xfrm>
        <a:graphic>
          <a:graphicData uri="http://schemas.openxmlformats.org/presentationml/2006/ole">
            <mc:AlternateContent xmlns:mc="http://schemas.openxmlformats.org/markup-compatibility/2006">
              <mc:Choice xmlns:v="urn:schemas-microsoft-com:vml" Requires="v">
                <p:oleObj spid="_x0000_s11273" name="Equation" r:id="rId6" imgW="850531" imgH="241195" progId="Equation.3">
                  <p:embed/>
                </p:oleObj>
              </mc:Choice>
              <mc:Fallback>
                <p:oleObj name="Equation" r:id="rId6" imgW="850531" imgH="241195" progId="Equation.3">
                  <p:embed/>
                  <p:pic>
                    <p:nvPicPr>
                      <p:cNvPr id="54279"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2326" y="6248400"/>
                        <a:ext cx="1641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280" name="Group 20"/>
          <p:cNvGrpSpPr>
            <a:grpSpLocks/>
          </p:cNvGrpSpPr>
          <p:nvPr/>
        </p:nvGrpSpPr>
        <p:grpSpPr bwMode="auto">
          <a:xfrm>
            <a:off x="5638800" y="2209800"/>
            <a:ext cx="4267200" cy="990600"/>
            <a:chOff x="2592" y="2640"/>
            <a:chExt cx="2688" cy="624"/>
          </a:xfrm>
        </p:grpSpPr>
        <p:graphicFrame>
          <p:nvGraphicFramePr>
            <p:cNvPr id="54286" name="Object 18"/>
            <p:cNvGraphicFramePr>
              <a:graphicFrameLocks noChangeAspect="1"/>
            </p:cNvGraphicFramePr>
            <p:nvPr/>
          </p:nvGraphicFramePr>
          <p:xfrm>
            <a:off x="2688" y="2642"/>
            <a:ext cx="2513" cy="622"/>
          </p:xfrm>
          <a:graphic>
            <a:graphicData uri="http://schemas.openxmlformats.org/presentationml/2006/ole">
              <mc:AlternateContent xmlns:mc="http://schemas.openxmlformats.org/markup-compatibility/2006">
                <mc:Choice xmlns:v="urn:schemas-microsoft-com:vml" Requires="v">
                  <p:oleObj spid="_x0000_s11274" name="Equation" r:id="rId8" imgW="3022600" imgH="711200" progId="Equation.3">
                    <p:embed/>
                  </p:oleObj>
                </mc:Choice>
                <mc:Fallback>
                  <p:oleObj name="Equation" r:id="rId8" imgW="3022600" imgH="711200" progId="Equation.3">
                    <p:embed/>
                    <p:pic>
                      <p:nvPicPr>
                        <p:cNvPr id="5428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8" y="2642"/>
                          <a:ext cx="2513" cy="62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7" name="Rectangle 19"/>
            <p:cNvSpPr>
              <a:spLocks noChangeArrowheads="1"/>
            </p:cNvSpPr>
            <p:nvPr/>
          </p:nvSpPr>
          <p:spPr bwMode="auto">
            <a:xfrm>
              <a:off x="2592" y="2640"/>
              <a:ext cx="2688" cy="624"/>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aphicFrame>
        <p:nvGraphicFramePr>
          <p:cNvPr id="54281" name="Object 23"/>
          <p:cNvGraphicFramePr>
            <a:graphicFrameLocks noChangeAspect="1"/>
          </p:cNvGraphicFramePr>
          <p:nvPr/>
        </p:nvGraphicFramePr>
        <p:xfrm>
          <a:off x="4648201" y="3521076"/>
          <a:ext cx="5605463" cy="1279525"/>
        </p:xfrm>
        <a:graphic>
          <a:graphicData uri="http://schemas.openxmlformats.org/presentationml/2006/ole">
            <mc:AlternateContent xmlns:mc="http://schemas.openxmlformats.org/markup-compatibility/2006">
              <mc:Choice xmlns:v="urn:schemas-microsoft-com:vml" Requires="v">
                <p:oleObj spid="_x0000_s11275" name="Equation" r:id="rId10" imgW="4330700" imgH="965200" progId="Equation.3">
                  <p:embed/>
                </p:oleObj>
              </mc:Choice>
              <mc:Fallback>
                <p:oleObj name="Equation" r:id="rId10" imgW="4330700" imgH="965200" progId="Equation.3">
                  <p:embed/>
                  <p:pic>
                    <p:nvPicPr>
                      <p:cNvPr id="54281"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1" y="3521076"/>
                        <a:ext cx="5605463" cy="1279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282" name="Group 72"/>
          <p:cNvGrpSpPr>
            <a:grpSpLocks/>
          </p:cNvGrpSpPr>
          <p:nvPr/>
        </p:nvGrpSpPr>
        <p:grpSpPr bwMode="auto">
          <a:xfrm>
            <a:off x="5867400" y="4953000"/>
            <a:ext cx="3581400" cy="1752600"/>
            <a:chOff x="2688" y="3072"/>
            <a:chExt cx="2256" cy="1152"/>
          </a:xfrm>
        </p:grpSpPr>
        <p:graphicFrame>
          <p:nvGraphicFramePr>
            <p:cNvPr id="54284" name="Object 70"/>
            <p:cNvGraphicFramePr>
              <a:graphicFrameLocks noChangeAspect="1"/>
            </p:cNvGraphicFramePr>
            <p:nvPr/>
          </p:nvGraphicFramePr>
          <p:xfrm>
            <a:off x="2688" y="3072"/>
            <a:ext cx="2256" cy="1108"/>
          </p:xfrm>
          <a:graphic>
            <a:graphicData uri="http://schemas.openxmlformats.org/presentationml/2006/ole">
              <mc:AlternateContent xmlns:mc="http://schemas.openxmlformats.org/markup-compatibility/2006">
                <mc:Choice xmlns:v="urn:schemas-microsoft-com:vml" Requires="v">
                  <p:oleObj spid="_x0000_s11276" name="Equation" r:id="rId12" imgW="2476500" imgH="1371600" progId="Equation.3">
                    <p:embed/>
                  </p:oleObj>
                </mc:Choice>
                <mc:Fallback>
                  <p:oleObj name="Equation" r:id="rId12" imgW="2476500" imgH="1371600" progId="Equation.3">
                    <p:embed/>
                    <p:pic>
                      <p:nvPicPr>
                        <p:cNvPr id="54284" name="Object 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3072"/>
                          <a:ext cx="2256" cy="110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5" name="Rectangle 71"/>
            <p:cNvSpPr>
              <a:spLocks noChangeArrowheads="1"/>
            </p:cNvSpPr>
            <p:nvPr/>
          </p:nvSpPr>
          <p:spPr bwMode="auto">
            <a:xfrm>
              <a:off x="2688" y="3072"/>
              <a:ext cx="2256" cy="1152"/>
            </a:xfrm>
            <a:prstGeom prst="rect">
              <a:avLst/>
            </a:prstGeom>
            <a:noFill/>
            <a:ln w="127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aphicFrame>
        <p:nvGraphicFramePr>
          <p:cNvPr id="54283" name="Object 73"/>
          <p:cNvGraphicFramePr>
            <a:graphicFrameLocks noChangeAspect="1"/>
          </p:cNvGraphicFramePr>
          <p:nvPr/>
        </p:nvGraphicFramePr>
        <p:xfrm>
          <a:off x="1828800" y="4648200"/>
          <a:ext cx="2590800" cy="1373188"/>
        </p:xfrm>
        <a:graphic>
          <a:graphicData uri="http://schemas.openxmlformats.org/presentationml/2006/ole">
            <mc:AlternateContent xmlns:mc="http://schemas.openxmlformats.org/markup-compatibility/2006">
              <mc:Choice xmlns:v="urn:schemas-microsoft-com:vml" Requires="v">
                <p:oleObj spid="_x0000_s11277" name="Equation" r:id="rId14" imgW="1676400" imgH="889000" progId="Equation.3">
                  <p:embed/>
                </p:oleObj>
              </mc:Choice>
              <mc:Fallback>
                <p:oleObj name="Equation" r:id="rId14" imgW="1676400" imgH="889000" progId="Equation.3">
                  <p:embed/>
                  <p:pic>
                    <p:nvPicPr>
                      <p:cNvPr id="54283"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8800" y="4648200"/>
                        <a:ext cx="25908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8097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601200" y="6172200"/>
            <a:ext cx="685800" cy="476250"/>
          </a:xfrm>
        </p:spPr>
        <p:txBody>
          <a:bodyPr/>
          <a:lstStyle/>
          <a:p>
            <a:pPr algn="ctr">
              <a:defRPr/>
            </a:pPr>
            <a:fld id="{11F270FA-2645-4514-B9DB-EFD63BA9FA53}" type="slidenum">
              <a:rPr lang="en-US"/>
              <a:pPr algn="ctr">
                <a:defRPr/>
              </a:pPr>
              <a:t>14</a:t>
            </a:fld>
            <a:endParaRPr lang="en-US"/>
          </a:p>
        </p:txBody>
      </p:sp>
      <p:sp>
        <p:nvSpPr>
          <p:cNvPr id="55299" name="Rectangle 3"/>
          <p:cNvSpPr>
            <a:spLocks noChangeArrowheads="1"/>
          </p:cNvSpPr>
          <p:nvPr/>
        </p:nvSpPr>
        <p:spPr bwMode="auto">
          <a:xfrm>
            <a:off x="2209801" y="1676400"/>
            <a:ext cx="722691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Assume </a:t>
            </a:r>
            <a:r>
              <a:rPr lang="en-US" altLang="en-US" sz="2000" b="1"/>
              <a:t>t</a:t>
            </a:r>
            <a:r>
              <a:rPr lang="en-US" altLang="en-US" sz="2000"/>
              <a:t> treatment groups, each group having </a:t>
            </a:r>
            <a:r>
              <a:rPr lang="en-US" altLang="en-US" sz="2000" b="1"/>
              <a:t>n</a:t>
            </a:r>
            <a:r>
              <a:rPr lang="en-US" altLang="en-US" sz="2000"/>
              <a:t> individuals (units).</a:t>
            </a:r>
          </a:p>
        </p:txBody>
      </p:sp>
      <p:sp>
        <p:nvSpPr>
          <p:cNvPr id="55300" name="Rectangle 4"/>
          <p:cNvSpPr>
            <a:spLocks noChangeArrowheads="1"/>
          </p:cNvSpPr>
          <p:nvPr/>
        </p:nvSpPr>
        <p:spPr bwMode="auto">
          <a:xfrm>
            <a:off x="2117726" y="2392364"/>
            <a:ext cx="7940675"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571500" indent="-5715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Char char="•"/>
            </a:pPr>
            <a:r>
              <a:rPr lang="en-US" altLang="en-US" sz="2000" b="1"/>
              <a:t>t-1 </a:t>
            </a:r>
            <a:r>
              <a:rPr lang="en-US" altLang="en-US" sz="2000"/>
              <a:t>mutually orthogonal contrasts can be formed from the </a:t>
            </a:r>
            <a:r>
              <a:rPr lang="en-US" altLang="en-US" sz="2000" b="1"/>
              <a:t>t</a:t>
            </a:r>
            <a:r>
              <a:rPr lang="en-US" altLang="en-US" sz="2000"/>
              <a:t> means. (Remember </a:t>
            </a:r>
            <a:r>
              <a:rPr lang="en-US" altLang="en-US" sz="2000" b="1"/>
              <a:t>t-1</a:t>
            </a:r>
            <a:r>
              <a:rPr lang="en-US" altLang="en-US" sz="2000"/>
              <a:t> degrees of freedom.)</a:t>
            </a:r>
          </a:p>
          <a:p>
            <a:pPr>
              <a:spcBef>
                <a:spcPct val="0"/>
              </a:spcBef>
              <a:buFontTx/>
              <a:buChar char="•"/>
            </a:pPr>
            <a:r>
              <a:rPr lang="en-US" altLang="en-US" sz="2000"/>
              <a:t>Treatment sums of squares (SSB) can be computed as the sum of the sums of squares associated with the t-1 orthogonal contrasts. (i.e. the treatment sums of squares can be </a:t>
            </a:r>
            <a:r>
              <a:rPr lang="en-US" altLang="en-US" sz="2000" u="sng"/>
              <a:t>partitioned</a:t>
            </a:r>
            <a:r>
              <a:rPr lang="en-US" altLang="en-US" sz="2000"/>
              <a:t> into t-1 parts associated with t-1 mutually orthogonal contrasts). </a:t>
            </a:r>
          </a:p>
        </p:txBody>
      </p:sp>
      <p:sp>
        <p:nvSpPr>
          <p:cNvPr id="6" name="Rectangle 5"/>
          <p:cNvSpPr txBox="1">
            <a:spLocks noChangeArrowheads="1"/>
          </p:cNvSpPr>
          <p:nvPr/>
        </p:nvSpPr>
        <p:spPr>
          <a:xfrm>
            <a:off x="2209800" y="609600"/>
            <a:ext cx="7772400" cy="838200"/>
          </a:xfrm>
          <a:prstGeom prst="rect">
            <a:avLst/>
          </a:prstGeom>
        </p:spPr>
        <p:txBody>
          <a:bodyPr anchor="ctr"/>
          <a:lstStyle/>
          <a:p>
            <a:pPr algn="ctr">
              <a:defRPr/>
            </a:pPr>
            <a:r>
              <a:rPr lang="en-US" sz="4000" dirty="0">
                <a:latin typeface="+mj-lt"/>
                <a:ea typeface="+mj-ea"/>
                <a:cs typeface="+mj-cs"/>
              </a:rPr>
              <a:t>Importance of Mutual </a:t>
            </a:r>
            <a:r>
              <a:rPr lang="en-US" sz="4000" dirty="0" err="1">
                <a:latin typeface="+mj-lt"/>
                <a:ea typeface="+mj-ea"/>
                <a:cs typeface="+mj-cs"/>
              </a:rPr>
              <a:t>Orthogonality</a:t>
            </a:r>
            <a:endParaRPr lang="en-US" sz="4000" dirty="0">
              <a:latin typeface="+mj-lt"/>
              <a:ea typeface="+mj-ea"/>
              <a:cs typeface="+mj-cs"/>
            </a:endParaRPr>
          </a:p>
        </p:txBody>
      </p:sp>
      <p:graphicFrame>
        <p:nvGraphicFramePr>
          <p:cNvPr id="55302" name="Object 6"/>
          <p:cNvGraphicFramePr>
            <a:graphicFrameLocks noChangeAspect="1"/>
          </p:cNvGraphicFramePr>
          <p:nvPr/>
        </p:nvGraphicFramePr>
        <p:xfrm>
          <a:off x="2667000" y="4567238"/>
          <a:ext cx="6705600" cy="538162"/>
        </p:xfrm>
        <a:graphic>
          <a:graphicData uri="http://schemas.openxmlformats.org/presentationml/2006/ole">
            <mc:AlternateContent xmlns:mc="http://schemas.openxmlformats.org/markup-compatibility/2006">
              <mc:Choice xmlns:v="urn:schemas-microsoft-com:vml" Requires="v">
                <p:oleObj spid="_x0000_s12291" name="Equation" r:id="rId3" imgW="2857500" imgH="228600" progId="Equation.3">
                  <p:embed/>
                </p:oleObj>
              </mc:Choice>
              <mc:Fallback>
                <p:oleObj name="Equation" r:id="rId3" imgW="2857500" imgH="228600" progId="Equation.3">
                  <p:embed/>
                  <p:pic>
                    <p:nvPicPr>
                      <p:cNvPr id="553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567238"/>
                        <a:ext cx="670560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Text Box 7"/>
          <p:cNvSpPr txBox="1">
            <a:spLocks noChangeArrowheads="1"/>
          </p:cNvSpPr>
          <p:nvPr/>
        </p:nvSpPr>
        <p:spPr bwMode="auto">
          <a:xfrm>
            <a:off x="2133600" y="5226051"/>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en-US" sz="2400" b="1" i="1"/>
              <a:t>t-1 independent pieces of information about the variability in the treatment means.</a:t>
            </a:r>
          </a:p>
        </p:txBody>
      </p:sp>
    </p:spTree>
    <p:extLst>
      <p:ext uri="{BB962C8B-B14F-4D97-AF65-F5344CB8AC3E}">
        <p14:creationId xmlns:p14="http://schemas.microsoft.com/office/powerpoint/2010/main" val="229568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a:xfrm>
            <a:off x="9601200" y="6172200"/>
            <a:ext cx="685800" cy="476250"/>
          </a:xfrm>
        </p:spPr>
        <p:txBody>
          <a:bodyPr/>
          <a:lstStyle/>
          <a:p>
            <a:pPr algn="ctr">
              <a:defRPr/>
            </a:pPr>
            <a:fld id="{21929759-4E3A-46BB-8AE7-D6BD725364BF}" type="slidenum">
              <a:rPr lang="en-US"/>
              <a:pPr algn="ctr">
                <a:defRPr/>
              </a:pPr>
              <a:t>15</a:t>
            </a:fld>
            <a:endParaRPr lang="en-US"/>
          </a:p>
        </p:txBody>
      </p:sp>
      <p:sp>
        <p:nvSpPr>
          <p:cNvPr id="4" name="Rectangle 2"/>
          <p:cNvSpPr txBox="1">
            <a:spLocks noChangeArrowheads="1"/>
          </p:cNvSpPr>
          <p:nvPr/>
        </p:nvSpPr>
        <p:spPr>
          <a:xfrm>
            <a:off x="2209800" y="304800"/>
            <a:ext cx="7772400" cy="838200"/>
          </a:xfrm>
          <a:prstGeom prst="rect">
            <a:avLst/>
          </a:prstGeom>
        </p:spPr>
        <p:txBody>
          <a:bodyPr/>
          <a:lstStyle/>
          <a:p>
            <a:pPr algn="ctr">
              <a:defRPr/>
            </a:pPr>
            <a:r>
              <a:rPr lang="en-US" sz="4400">
                <a:latin typeface="+mj-lt"/>
                <a:ea typeface="+mj-ea"/>
                <a:cs typeface="+mj-cs"/>
              </a:rPr>
              <a:t>Mutual Orthogonality</a:t>
            </a:r>
          </a:p>
        </p:txBody>
      </p:sp>
      <p:graphicFrame>
        <p:nvGraphicFramePr>
          <p:cNvPr id="56324" name="Object 3"/>
          <p:cNvGraphicFramePr>
            <a:graphicFrameLocks noChangeAspect="1"/>
          </p:cNvGraphicFramePr>
          <p:nvPr/>
        </p:nvGraphicFramePr>
        <p:xfrm>
          <a:off x="1905000" y="1403350"/>
          <a:ext cx="4267200" cy="1797050"/>
        </p:xfrm>
        <a:graphic>
          <a:graphicData uri="http://schemas.openxmlformats.org/presentationml/2006/ole">
            <mc:AlternateContent xmlns:mc="http://schemas.openxmlformats.org/markup-compatibility/2006">
              <mc:Choice xmlns:v="urn:schemas-microsoft-com:vml" Requires="v">
                <p:oleObj spid="_x0000_s13316" name="Equation" r:id="rId3" imgW="2171700" imgH="914400" progId="Equation.DSMT4">
                  <p:embed/>
                </p:oleObj>
              </mc:Choice>
              <mc:Fallback>
                <p:oleObj name="Equation" r:id="rId3" imgW="2171700" imgH="914400" progId="Equation.DSMT4">
                  <p:embed/>
                  <p:pic>
                    <p:nvPicPr>
                      <p:cNvPr id="5632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03350"/>
                        <a:ext cx="4267200" cy="17970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325" name="Group 11"/>
          <p:cNvGrpSpPr>
            <a:grpSpLocks/>
          </p:cNvGrpSpPr>
          <p:nvPr/>
        </p:nvGrpSpPr>
        <p:grpSpPr bwMode="auto">
          <a:xfrm>
            <a:off x="2057400" y="3565525"/>
            <a:ext cx="8305800" cy="2381250"/>
            <a:chOff x="288" y="1968"/>
            <a:chExt cx="5232" cy="1500"/>
          </a:xfrm>
        </p:grpSpPr>
        <p:sp>
          <p:nvSpPr>
            <p:cNvPr id="56327" name="Text Box 5"/>
            <p:cNvSpPr txBox="1">
              <a:spLocks noChangeArrowheads="1"/>
            </p:cNvSpPr>
            <p:nvPr/>
          </p:nvSpPr>
          <p:spPr bwMode="auto">
            <a:xfrm>
              <a:off x="1536" y="1968"/>
              <a:ext cx="24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The three are mutually orthogonal.</a:t>
              </a:r>
            </a:p>
          </p:txBody>
        </p:sp>
        <p:sp>
          <p:nvSpPr>
            <p:cNvPr id="56328" name="Text Box 6"/>
            <p:cNvSpPr txBox="1">
              <a:spLocks noChangeArrowheads="1"/>
            </p:cNvSpPr>
            <p:nvPr/>
          </p:nvSpPr>
          <p:spPr bwMode="auto">
            <a:xfrm>
              <a:off x="864" y="3216"/>
              <a:ext cx="28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Total Error SS = dferror x MSE = 8 x 5 = 40</a:t>
              </a:r>
            </a:p>
          </p:txBody>
        </p:sp>
        <p:sp>
          <p:nvSpPr>
            <p:cNvPr id="56329" name="Text Box 7"/>
            <p:cNvSpPr txBox="1">
              <a:spLocks noChangeArrowheads="1"/>
            </p:cNvSpPr>
            <p:nvPr/>
          </p:nvSpPr>
          <p:spPr bwMode="auto">
            <a:xfrm>
              <a:off x="288" y="2256"/>
              <a:ext cx="177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tabLst>
                  <a:tab pos="1663700" algn="l"/>
                  <a:tab pos="2514600" algn="r"/>
                </a:tabLst>
                <a:defRPr sz="3200">
                  <a:solidFill>
                    <a:schemeClr val="tx1"/>
                  </a:solidFill>
                  <a:latin typeface="Calibri" pitchFamily="34" charset="0"/>
                </a:defRPr>
              </a:lvl1pPr>
              <a:lvl2pPr marL="742950" indent="-285750" eaLnBrk="0" hangingPunct="0">
                <a:spcBef>
                  <a:spcPct val="20000"/>
                </a:spcBef>
                <a:buFont typeface="Arial" pitchFamily="34" charset="0"/>
                <a:buChar char="–"/>
                <a:tabLst>
                  <a:tab pos="1663700" algn="l"/>
                  <a:tab pos="2514600" algn="r"/>
                </a:tabLst>
                <a:defRPr sz="2800">
                  <a:solidFill>
                    <a:schemeClr val="tx1"/>
                  </a:solidFill>
                  <a:latin typeface="Calibri" pitchFamily="34" charset="0"/>
                </a:defRPr>
              </a:lvl2pPr>
              <a:lvl3pPr marL="1143000" indent="-228600" eaLnBrk="0" hangingPunct="0">
                <a:spcBef>
                  <a:spcPct val="20000"/>
                </a:spcBef>
                <a:buFont typeface="Arial" pitchFamily="34" charset="0"/>
                <a:buChar char="•"/>
                <a:tabLst>
                  <a:tab pos="1663700" algn="l"/>
                  <a:tab pos="2514600" algn="r"/>
                </a:tabLst>
                <a:defRPr sz="2400">
                  <a:solidFill>
                    <a:schemeClr val="tx1"/>
                  </a:solidFill>
                  <a:latin typeface="Calibri" pitchFamily="34" charset="0"/>
                </a:defRPr>
              </a:lvl3pPr>
              <a:lvl4pPr marL="1600200" indent="-228600" eaLnBrk="0" hangingPunct="0">
                <a:spcBef>
                  <a:spcPct val="20000"/>
                </a:spcBef>
                <a:buFont typeface="Arial" pitchFamily="34" charset="0"/>
                <a:buChar char="–"/>
                <a:tabLst>
                  <a:tab pos="1663700" algn="l"/>
                  <a:tab pos="2514600" algn="r"/>
                </a:tabLst>
                <a:defRPr sz="2000">
                  <a:solidFill>
                    <a:schemeClr val="tx1"/>
                  </a:solidFill>
                  <a:latin typeface="Calibri" pitchFamily="34" charset="0"/>
                </a:defRPr>
              </a:lvl4pPr>
              <a:lvl5pPr marL="2057400" indent="-228600" eaLnBrk="0" hangingPunct="0">
                <a:spcBef>
                  <a:spcPct val="20000"/>
                </a:spcBef>
                <a:buFont typeface="Arial" pitchFamily="34" charset="0"/>
                <a:buChar char="»"/>
                <a:tabLst>
                  <a:tab pos="1663700" algn="l"/>
                  <a:tab pos="2514600" algn="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1663700" algn="l"/>
                  <a:tab pos="2514600" algn="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1663700" algn="l"/>
                  <a:tab pos="2514600" algn="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1663700" algn="l"/>
                  <a:tab pos="2514600" algn="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1663700" algn="l"/>
                  <a:tab pos="2514600" algn="r"/>
                </a:tabLst>
                <a:defRPr sz="2000">
                  <a:solidFill>
                    <a:schemeClr val="tx1"/>
                  </a:solidFill>
                  <a:latin typeface="Calibri" pitchFamily="34" charset="0"/>
                </a:defRPr>
              </a:lvl9pPr>
            </a:lstStyle>
            <a:p>
              <a:pPr>
                <a:spcBef>
                  <a:spcPct val="0"/>
                </a:spcBef>
                <a:buFontTx/>
                <a:buNone/>
              </a:pPr>
              <a:r>
                <a:rPr lang="en-US" altLang="en-US" sz="2000"/>
                <a:t>SSl1 = MSl1 	= 	147</a:t>
              </a:r>
            </a:p>
            <a:p>
              <a:pPr>
                <a:spcBef>
                  <a:spcPct val="0"/>
                </a:spcBef>
                <a:buFontTx/>
                <a:buNone/>
              </a:pPr>
              <a:r>
                <a:rPr lang="en-US" altLang="en-US" sz="2000"/>
                <a:t>SSl2 = MSl2 	= 	3</a:t>
              </a:r>
            </a:p>
            <a:p>
              <a:pPr>
                <a:spcBef>
                  <a:spcPct val="0"/>
                </a:spcBef>
                <a:buFontTx/>
                <a:buNone/>
              </a:pPr>
              <a:r>
                <a:rPr lang="en-US" altLang="en-US" sz="2000"/>
                <a:t>SSl3 = MSl3 	= 	0</a:t>
              </a:r>
            </a:p>
            <a:p>
              <a:pPr>
                <a:spcBef>
                  <a:spcPct val="0"/>
                </a:spcBef>
                <a:buFontTx/>
                <a:buNone/>
              </a:pPr>
              <a:r>
                <a:rPr lang="en-US" altLang="en-US" sz="2000"/>
                <a:t>Treatment SS 	= 	150</a:t>
              </a:r>
            </a:p>
          </p:txBody>
        </p:sp>
        <p:sp>
          <p:nvSpPr>
            <p:cNvPr id="56330" name="Text Box 8"/>
            <p:cNvSpPr txBox="1">
              <a:spLocks noChangeArrowheads="1"/>
            </p:cNvSpPr>
            <p:nvPr/>
          </p:nvSpPr>
          <p:spPr bwMode="auto">
            <a:xfrm>
              <a:off x="2448" y="2352"/>
              <a:ext cx="307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The three mutually orthogonal contrasts add up to the Treatment Sums of Squares.</a:t>
              </a:r>
            </a:p>
          </p:txBody>
        </p:sp>
      </p:grpSp>
      <p:graphicFrame>
        <p:nvGraphicFramePr>
          <p:cNvPr id="56326" name="Object 9"/>
          <p:cNvGraphicFramePr>
            <a:graphicFrameLocks noChangeAspect="1"/>
          </p:cNvGraphicFramePr>
          <p:nvPr/>
        </p:nvGraphicFramePr>
        <p:xfrm>
          <a:off x="6629400" y="1425576"/>
          <a:ext cx="3581400" cy="1774825"/>
        </p:xfrm>
        <a:graphic>
          <a:graphicData uri="http://schemas.openxmlformats.org/presentationml/2006/ole">
            <mc:AlternateContent xmlns:mc="http://schemas.openxmlformats.org/markup-compatibility/2006">
              <mc:Choice xmlns:v="urn:schemas-microsoft-com:vml" Requires="v">
                <p:oleObj spid="_x0000_s13317" name="Equation" r:id="rId5" imgW="1435100" imgH="711200" progId="Equation.3">
                  <p:embed/>
                </p:oleObj>
              </mc:Choice>
              <mc:Fallback>
                <p:oleObj name="Equation" r:id="rId5" imgW="1435100" imgH="711200" progId="Equation.3">
                  <p:embed/>
                  <p:pic>
                    <p:nvPicPr>
                      <p:cNvPr id="56326"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425576"/>
                        <a:ext cx="3581400"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0104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2119314" y="1096964"/>
            <a:ext cx="7862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dirty="0"/>
              <a:t>Any linear comparison among </a:t>
            </a:r>
            <a:r>
              <a:rPr lang="en-US" altLang="en-US" sz="2000" dirty="0" smtClean="0">
                <a:solidFill>
                  <a:srgbClr val="0033CC"/>
                </a:solidFill>
              </a:rPr>
              <a:t>“t” </a:t>
            </a:r>
            <a:r>
              <a:rPr lang="en-US" altLang="en-US" sz="2000" dirty="0"/>
              <a:t>population means, </a:t>
            </a:r>
            <a:r>
              <a:rPr lang="en-US" altLang="en-US" sz="2000" dirty="0">
                <a:latin typeface="Symbol" pitchFamily="18" charset="2"/>
              </a:rPr>
              <a:t>m</a:t>
            </a:r>
            <a:r>
              <a:rPr lang="en-US" altLang="en-US" sz="2000" baseline="-25000" dirty="0"/>
              <a:t>1</a:t>
            </a:r>
            <a:r>
              <a:rPr lang="en-US" altLang="en-US" sz="2000" dirty="0"/>
              <a:t>, </a:t>
            </a:r>
            <a:r>
              <a:rPr lang="en-US" altLang="en-US" sz="2000" dirty="0">
                <a:latin typeface="Symbol" pitchFamily="18" charset="2"/>
              </a:rPr>
              <a:t>m</a:t>
            </a:r>
            <a:r>
              <a:rPr lang="en-US" altLang="en-US" sz="2000" baseline="-25000" dirty="0"/>
              <a:t>2</a:t>
            </a:r>
            <a:r>
              <a:rPr lang="en-US" altLang="en-US" sz="2000" dirty="0"/>
              <a:t>, ...., </a:t>
            </a:r>
            <a:r>
              <a:rPr lang="en-US" altLang="en-US" sz="2000" dirty="0" err="1" smtClean="0">
                <a:latin typeface="Symbol" pitchFamily="18" charset="2"/>
              </a:rPr>
              <a:t>m</a:t>
            </a:r>
            <a:r>
              <a:rPr lang="en-US" altLang="en-US" sz="2000" baseline="-25000" dirty="0" err="1" smtClean="0"/>
              <a:t>t</a:t>
            </a:r>
            <a:r>
              <a:rPr lang="en-US" altLang="en-US" sz="2000" dirty="0" smtClean="0"/>
              <a:t> </a:t>
            </a:r>
            <a:r>
              <a:rPr lang="en-US" altLang="en-US" sz="2000" dirty="0"/>
              <a:t>can be written as:</a:t>
            </a:r>
          </a:p>
        </p:txBody>
      </p:sp>
      <p:graphicFrame>
        <p:nvGraphicFramePr>
          <p:cNvPr id="43011" name="Object 4"/>
          <p:cNvGraphicFramePr>
            <a:graphicFrameLocks/>
          </p:cNvGraphicFramePr>
          <p:nvPr/>
        </p:nvGraphicFramePr>
        <p:xfrm>
          <a:off x="3856038" y="1639888"/>
          <a:ext cx="3748087" cy="493712"/>
        </p:xfrm>
        <a:graphic>
          <a:graphicData uri="http://schemas.openxmlformats.org/presentationml/2006/ole">
            <mc:AlternateContent xmlns:mc="http://schemas.openxmlformats.org/markup-compatibility/2006">
              <mc:Choice xmlns:v="urn:schemas-microsoft-com:vml" Requires="v">
                <p:oleObj spid="_x0000_s1031" name="Equation" r:id="rId3" imgW="1574117" imgH="215806" progId="Equation.3">
                  <p:embed/>
                </p:oleObj>
              </mc:Choice>
              <mc:Fallback>
                <p:oleObj name="Equation" r:id="rId3" imgW="1574117" imgH="215806" progId="Equation.3">
                  <p:embed/>
                  <p:pic>
                    <p:nvPicPr>
                      <p:cNvPr id="43011"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038" y="1639888"/>
                        <a:ext cx="37480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Rectangle 5"/>
          <p:cNvSpPr>
            <a:spLocks noChangeArrowheads="1"/>
          </p:cNvSpPr>
          <p:nvPr/>
        </p:nvSpPr>
        <p:spPr bwMode="auto">
          <a:xfrm>
            <a:off x="2117726" y="2316163"/>
            <a:ext cx="561397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Where the </a:t>
            </a:r>
            <a:r>
              <a:rPr lang="en-US" altLang="en-US" sz="2000" b="1"/>
              <a:t>ai </a:t>
            </a:r>
            <a:r>
              <a:rPr lang="en-US" altLang="en-US" sz="2000"/>
              <a:t>are constants satisfying the constraint:</a:t>
            </a:r>
          </a:p>
        </p:txBody>
      </p:sp>
      <p:graphicFrame>
        <p:nvGraphicFramePr>
          <p:cNvPr id="43013" name="Object 6"/>
          <p:cNvGraphicFramePr>
            <a:graphicFrameLocks/>
          </p:cNvGraphicFramePr>
          <p:nvPr/>
        </p:nvGraphicFramePr>
        <p:xfrm>
          <a:off x="8413751" y="1955800"/>
          <a:ext cx="1349375" cy="1017588"/>
        </p:xfrm>
        <a:graphic>
          <a:graphicData uri="http://schemas.openxmlformats.org/presentationml/2006/ole">
            <mc:AlternateContent xmlns:mc="http://schemas.openxmlformats.org/markup-compatibility/2006">
              <mc:Choice xmlns:v="urn:schemas-microsoft-com:vml" Requires="v">
                <p:oleObj spid="_x0000_s1032" name="Equation" r:id="rId5" imgW="571252" imgH="431613" progId="Equation.3">
                  <p:embed/>
                </p:oleObj>
              </mc:Choice>
              <mc:Fallback>
                <p:oleObj name="Equation" r:id="rId5" imgW="571252" imgH="431613" progId="Equation.3">
                  <p:embed/>
                  <p:pic>
                    <p:nvPicPr>
                      <p:cNvPr id="43013"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1" y="1955800"/>
                        <a:ext cx="1349375"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p:cNvGrpSpPr>
            <a:grpSpLocks/>
          </p:cNvGrpSpPr>
          <p:nvPr/>
        </p:nvGrpSpPr>
        <p:grpSpPr bwMode="auto">
          <a:xfrm>
            <a:off x="2117726" y="2925764"/>
            <a:ext cx="8239125" cy="3171825"/>
            <a:chOff x="374" y="1843"/>
            <a:chExt cx="5190" cy="1998"/>
          </a:xfrm>
        </p:grpSpPr>
        <p:sp>
          <p:nvSpPr>
            <p:cNvPr id="43016" name="Rectangle 7"/>
            <p:cNvSpPr>
              <a:spLocks noChangeArrowheads="1"/>
            </p:cNvSpPr>
            <p:nvPr/>
          </p:nvSpPr>
          <p:spPr bwMode="auto">
            <a:xfrm>
              <a:off x="374" y="1843"/>
              <a:ext cx="35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u="sng"/>
                <a:t>Example:</a:t>
              </a:r>
              <a:r>
                <a:rPr lang="en-US" altLang="en-US" sz="2000"/>
                <a:t> To compare </a:t>
              </a:r>
              <a:r>
                <a:rPr lang="en-US" altLang="en-US" sz="2000">
                  <a:latin typeface="Symbol" pitchFamily="18" charset="2"/>
                </a:rPr>
                <a:t>m</a:t>
              </a:r>
              <a:r>
                <a:rPr lang="en-US" altLang="en-US" sz="2000" baseline="-25000"/>
                <a:t>1</a:t>
              </a:r>
              <a:r>
                <a:rPr lang="en-US" altLang="en-US" sz="2000"/>
                <a:t> to </a:t>
              </a:r>
              <a:r>
                <a:rPr lang="en-US" altLang="en-US" sz="2000">
                  <a:latin typeface="Symbol" pitchFamily="18" charset="2"/>
                </a:rPr>
                <a:t>m</a:t>
              </a:r>
              <a:r>
                <a:rPr lang="en-US" altLang="en-US" sz="2000" baseline="-25000"/>
                <a:t>2</a:t>
              </a:r>
              <a:r>
                <a:rPr lang="en-US" altLang="en-US" sz="2000"/>
                <a:t> we use the equation:</a:t>
              </a:r>
            </a:p>
          </p:txBody>
        </p:sp>
        <p:graphicFrame>
          <p:nvGraphicFramePr>
            <p:cNvPr id="43017" name="Object 8"/>
            <p:cNvGraphicFramePr>
              <a:graphicFrameLocks/>
            </p:cNvGraphicFramePr>
            <p:nvPr/>
          </p:nvGraphicFramePr>
          <p:xfrm>
            <a:off x="480" y="2448"/>
            <a:ext cx="953" cy="359"/>
          </p:xfrm>
          <a:graphic>
            <a:graphicData uri="http://schemas.openxmlformats.org/presentationml/2006/ole">
              <mc:AlternateContent xmlns:mc="http://schemas.openxmlformats.org/markup-compatibility/2006">
                <mc:Choice xmlns:v="urn:schemas-microsoft-com:vml" Requires="v">
                  <p:oleObj spid="_x0000_s1033" name="Equation" r:id="rId7" imgW="710891" imgH="215806" progId="Equation.3">
                    <p:embed/>
                  </p:oleObj>
                </mc:Choice>
                <mc:Fallback>
                  <p:oleObj name="Equation" r:id="rId7" imgW="710891" imgH="215806" progId="Equation.3">
                    <p:embed/>
                    <p:pic>
                      <p:nvPicPr>
                        <p:cNvPr id="43017"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2448"/>
                          <a:ext cx="953"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8" name="Object 9"/>
            <p:cNvGraphicFramePr>
              <a:graphicFrameLocks/>
            </p:cNvGraphicFramePr>
            <p:nvPr/>
          </p:nvGraphicFramePr>
          <p:xfrm>
            <a:off x="2683" y="2224"/>
            <a:ext cx="1858" cy="1006"/>
          </p:xfrm>
          <a:graphic>
            <a:graphicData uri="http://schemas.openxmlformats.org/presentationml/2006/ole">
              <mc:AlternateContent xmlns:mc="http://schemas.openxmlformats.org/markup-compatibility/2006">
                <mc:Choice xmlns:v="urn:schemas-microsoft-com:vml" Requires="v">
                  <p:oleObj spid="_x0000_s1034" name="Equation" r:id="rId9" imgW="1257300" imgH="685800" progId="Equation.3">
                    <p:embed/>
                  </p:oleObj>
                </mc:Choice>
                <mc:Fallback>
                  <p:oleObj name="Equation" r:id="rId9" imgW="1257300" imgH="685800" progId="Equation.3">
                    <p:embed/>
                    <p:pic>
                      <p:nvPicPr>
                        <p:cNvPr id="43018"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3" y="2224"/>
                          <a:ext cx="1858" cy="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9" name="Rectangle 10"/>
            <p:cNvSpPr>
              <a:spLocks noChangeArrowheads="1"/>
            </p:cNvSpPr>
            <p:nvPr/>
          </p:nvSpPr>
          <p:spPr bwMode="auto">
            <a:xfrm>
              <a:off x="1670" y="2419"/>
              <a:ext cx="106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with coefficients</a:t>
              </a:r>
            </a:p>
          </p:txBody>
        </p:sp>
        <p:graphicFrame>
          <p:nvGraphicFramePr>
            <p:cNvPr id="43020" name="Object 11"/>
            <p:cNvGraphicFramePr>
              <a:graphicFrameLocks/>
            </p:cNvGraphicFramePr>
            <p:nvPr/>
          </p:nvGraphicFramePr>
          <p:xfrm>
            <a:off x="477" y="3277"/>
            <a:ext cx="3891" cy="564"/>
          </p:xfrm>
          <a:graphic>
            <a:graphicData uri="http://schemas.openxmlformats.org/presentationml/2006/ole">
              <mc:AlternateContent xmlns:mc="http://schemas.openxmlformats.org/markup-compatibility/2006">
                <mc:Choice xmlns:v="urn:schemas-microsoft-com:vml" Requires="v">
                  <p:oleObj spid="_x0000_s1035" name="Equation" r:id="rId11" imgW="2743200" imgH="406400" progId="Equation.3">
                    <p:embed/>
                  </p:oleObj>
                </mc:Choice>
                <mc:Fallback>
                  <p:oleObj name="Equation" r:id="rId11" imgW="2743200" imgH="406400" progId="Equation.3">
                    <p:embed/>
                    <p:pic>
                      <p:nvPicPr>
                        <p:cNvPr id="4302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 y="3277"/>
                          <a:ext cx="389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1" name="Rectangle 12"/>
            <p:cNvSpPr>
              <a:spLocks noChangeArrowheads="1"/>
            </p:cNvSpPr>
            <p:nvPr/>
          </p:nvSpPr>
          <p:spPr bwMode="auto">
            <a:xfrm>
              <a:off x="4746" y="2519"/>
              <a:ext cx="818" cy="64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i="1"/>
                <a:t>Note constraint is met!</a:t>
              </a:r>
            </a:p>
          </p:txBody>
        </p:sp>
        <p:sp>
          <p:nvSpPr>
            <p:cNvPr id="43022" name="Line 13"/>
            <p:cNvSpPr>
              <a:spLocks noChangeShapeType="1"/>
            </p:cNvSpPr>
            <p:nvPr/>
          </p:nvSpPr>
          <p:spPr bwMode="auto">
            <a:xfrm>
              <a:off x="4944" y="1872"/>
              <a:ext cx="0" cy="576"/>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4"/>
            <p:cNvSpPr>
              <a:spLocks noChangeShapeType="1"/>
            </p:cNvSpPr>
            <p:nvPr/>
          </p:nvSpPr>
          <p:spPr bwMode="auto">
            <a:xfrm flipH="1" flipV="1">
              <a:off x="4320" y="2736"/>
              <a:ext cx="384" cy="4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15"/>
            <p:cNvSpPr>
              <a:spLocks noChangeShapeType="1"/>
            </p:cNvSpPr>
            <p:nvPr/>
          </p:nvSpPr>
          <p:spPr bwMode="auto">
            <a:xfrm flipH="1">
              <a:off x="4464" y="3168"/>
              <a:ext cx="240" cy="2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8" name="Rectangle 16"/>
          <p:cNvSpPr txBox="1">
            <a:spLocks noChangeArrowheads="1"/>
          </p:cNvSpPr>
          <p:nvPr/>
        </p:nvSpPr>
        <p:spPr>
          <a:xfrm>
            <a:off x="3276600" y="304800"/>
            <a:ext cx="4419600" cy="685800"/>
          </a:xfrm>
          <a:prstGeom prst="rect">
            <a:avLst/>
          </a:prstGeom>
        </p:spPr>
        <p:txBody>
          <a:bodyPr anchor="ctr"/>
          <a:lstStyle/>
          <a:p>
            <a:pPr algn="ctr">
              <a:defRPr/>
            </a:pPr>
            <a:r>
              <a:rPr lang="en-US" sz="4000" b="1" dirty="0">
                <a:solidFill>
                  <a:srgbClr val="C00000"/>
                </a:solidFill>
                <a:latin typeface="+mj-lt"/>
                <a:ea typeface="+mj-ea"/>
                <a:cs typeface="+mj-cs"/>
              </a:rPr>
              <a:t>Linear Comparisons</a:t>
            </a:r>
            <a:endParaRPr lang="en-US" sz="4000" dirty="0">
              <a:solidFill>
                <a:srgbClr val="C00000"/>
              </a:solidFill>
              <a:latin typeface="+mj-lt"/>
              <a:ea typeface="+mj-ea"/>
              <a:cs typeface="+mj-cs"/>
            </a:endParaRPr>
          </a:p>
        </p:txBody>
      </p:sp>
    </p:spTree>
    <p:extLst>
      <p:ext uri="{BB962C8B-B14F-4D97-AF65-F5344CB8AC3E}">
        <p14:creationId xmlns:p14="http://schemas.microsoft.com/office/powerpoint/2010/main" val="66243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nvGraphicFramePr>
        <p:xfrm>
          <a:off x="6118226" y="828675"/>
          <a:ext cx="3101975" cy="661988"/>
        </p:xfrm>
        <a:graphic>
          <a:graphicData uri="http://schemas.openxmlformats.org/presentationml/2006/ole">
            <mc:AlternateContent xmlns:mc="http://schemas.openxmlformats.org/markup-compatibility/2006">
              <mc:Choice xmlns:v="urn:schemas-microsoft-com:vml" Requires="v">
                <p:oleObj spid="_x0000_s2056" name="Equation" r:id="rId3" imgW="1282700" imgH="254000" progId="Equation.3">
                  <p:embed/>
                </p:oleObj>
              </mc:Choice>
              <mc:Fallback>
                <p:oleObj name="Equation" r:id="rId3" imgW="1282700" imgH="254000" progId="Equation.3">
                  <p:embed/>
                  <p:pic>
                    <p:nvPicPr>
                      <p:cNvPr id="4403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6" y="828675"/>
                        <a:ext cx="31019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5" name="Object 3"/>
          <p:cNvGraphicFramePr>
            <a:graphicFrameLocks/>
          </p:cNvGraphicFramePr>
          <p:nvPr/>
        </p:nvGraphicFramePr>
        <p:xfrm>
          <a:off x="4314825" y="1863726"/>
          <a:ext cx="5919788" cy="866775"/>
        </p:xfrm>
        <a:graphic>
          <a:graphicData uri="http://schemas.openxmlformats.org/presentationml/2006/ole">
            <mc:AlternateContent xmlns:mc="http://schemas.openxmlformats.org/markup-compatibility/2006">
              <mc:Choice xmlns:v="urn:schemas-microsoft-com:vml" Requires="v">
                <p:oleObj spid="_x0000_s2057" name="Equation" r:id="rId5" imgW="2628900" imgH="393700" progId="Equation.3">
                  <p:embed/>
                </p:oleObj>
              </mc:Choice>
              <mc:Fallback>
                <p:oleObj name="Equation" r:id="rId5" imgW="2628900" imgH="393700" progId="Equation.3">
                  <p:embed/>
                  <p:pic>
                    <p:nvPicPr>
                      <p:cNvPr id="44035"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825" y="1863726"/>
                        <a:ext cx="591978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Rectangle 5"/>
          <p:cNvSpPr>
            <a:spLocks noChangeArrowheads="1"/>
          </p:cNvSpPr>
          <p:nvPr/>
        </p:nvSpPr>
        <p:spPr bwMode="auto">
          <a:xfrm>
            <a:off x="2346326" y="868364"/>
            <a:ext cx="32162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A linear comparison estimated  using group means is called a </a:t>
            </a:r>
            <a:r>
              <a:rPr lang="en-US" altLang="en-US" sz="2000" b="1"/>
              <a:t>linear contrast</a:t>
            </a:r>
            <a:r>
              <a:rPr lang="en-US" altLang="en-US" sz="2000"/>
              <a:t>.</a:t>
            </a:r>
          </a:p>
        </p:txBody>
      </p:sp>
      <p:grpSp>
        <p:nvGrpSpPr>
          <p:cNvPr id="2" name="Group 14"/>
          <p:cNvGrpSpPr>
            <a:grpSpLocks/>
          </p:cNvGrpSpPr>
          <p:nvPr/>
        </p:nvGrpSpPr>
        <p:grpSpPr bwMode="auto">
          <a:xfrm>
            <a:off x="2111375" y="2971801"/>
            <a:ext cx="7773988" cy="1539875"/>
            <a:chOff x="374" y="1747"/>
            <a:chExt cx="4897" cy="970"/>
          </a:xfrm>
        </p:grpSpPr>
        <p:sp>
          <p:nvSpPr>
            <p:cNvPr id="44044" name="Rectangle 6"/>
            <p:cNvSpPr>
              <a:spLocks noChangeArrowheads="1"/>
            </p:cNvSpPr>
            <p:nvPr/>
          </p:nvSpPr>
          <p:spPr bwMode="auto">
            <a:xfrm>
              <a:off x="374" y="1747"/>
              <a:ext cx="19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Variance of a linear contrast:</a:t>
              </a:r>
            </a:p>
          </p:txBody>
        </p:sp>
        <p:graphicFrame>
          <p:nvGraphicFramePr>
            <p:cNvPr id="44045" name="Object 7"/>
            <p:cNvGraphicFramePr>
              <a:graphicFrameLocks/>
            </p:cNvGraphicFramePr>
            <p:nvPr/>
          </p:nvGraphicFramePr>
          <p:xfrm>
            <a:off x="688" y="1953"/>
            <a:ext cx="3323" cy="681"/>
          </p:xfrm>
          <a:graphic>
            <a:graphicData uri="http://schemas.openxmlformats.org/presentationml/2006/ole">
              <mc:AlternateContent xmlns:mc="http://schemas.openxmlformats.org/markup-compatibility/2006">
                <mc:Choice xmlns:v="urn:schemas-microsoft-com:vml" Requires="v">
                  <p:oleObj spid="_x0000_s2058" name="Equation" r:id="rId7" imgW="2362200" imgH="495300" progId="Equation.3">
                    <p:embed/>
                  </p:oleObj>
                </mc:Choice>
                <mc:Fallback>
                  <p:oleObj name="Equation" r:id="rId7" imgW="2362200" imgH="495300" progId="Equation.3">
                    <p:embed/>
                    <p:pic>
                      <p:nvPicPr>
                        <p:cNvPr id="44045"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 y="1953"/>
                          <a:ext cx="3323" cy="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6" name="Object 8"/>
            <p:cNvGraphicFramePr>
              <a:graphicFrameLocks/>
            </p:cNvGraphicFramePr>
            <p:nvPr/>
          </p:nvGraphicFramePr>
          <p:xfrm>
            <a:off x="4324" y="1997"/>
            <a:ext cx="947" cy="720"/>
          </p:xfrm>
          <a:graphic>
            <a:graphicData uri="http://schemas.openxmlformats.org/presentationml/2006/ole">
              <mc:AlternateContent xmlns:mc="http://schemas.openxmlformats.org/markup-compatibility/2006">
                <mc:Choice xmlns:v="urn:schemas-microsoft-com:vml" Requires="v">
                  <p:oleObj spid="_x0000_s2059" name="Equation" r:id="rId9" imgW="685800" imgH="431800" progId="Equation.3">
                    <p:embed/>
                  </p:oleObj>
                </mc:Choice>
                <mc:Fallback>
                  <p:oleObj name="Equation" r:id="rId9" imgW="685800" imgH="431800" progId="Equation.3">
                    <p:embed/>
                    <p:pic>
                      <p:nvPicPr>
                        <p:cNvPr id="44046"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4" y="1997"/>
                          <a:ext cx="9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5"/>
          <p:cNvGrpSpPr>
            <a:grpSpLocks/>
          </p:cNvGrpSpPr>
          <p:nvPr/>
        </p:nvGrpSpPr>
        <p:grpSpPr bwMode="auto">
          <a:xfrm>
            <a:off x="2057401" y="4343400"/>
            <a:ext cx="7586663" cy="1716088"/>
            <a:chOff x="326" y="2807"/>
            <a:chExt cx="4779" cy="1081"/>
          </a:xfrm>
        </p:grpSpPr>
        <p:graphicFrame>
          <p:nvGraphicFramePr>
            <p:cNvPr id="44041" name="Object 9"/>
            <p:cNvGraphicFramePr>
              <a:graphicFrameLocks/>
            </p:cNvGraphicFramePr>
            <p:nvPr/>
          </p:nvGraphicFramePr>
          <p:xfrm>
            <a:off x="1505" y="2807"/>
            <a:ext cx="1255" cy="1081"/>
          </p:xfrm>
          <a:graphic>
            <a:graphicData uri="http://schemas.openxmlformats.org/presentationml/2006/ole">
              <mc:AlternateContent xmlns:mc="http://schemas.openxmlformats.org/markup-compatibility/2006">
                <mc:Choice xmlns:v="urn:schemas-microsoft-com:vml" Requires="v">
                  <p:oleObj spid="_x0000_s2060" name="Equation" r:id="rId11" imgW="1104900" imgH="952500" progId="Equation.3">
                    <p:embed/>
                  </p:oleObj>
                </mc:Choice>
                <mc:Fallback>
                  <p:oleObj name="Equation" r:id="rId11" imgW="1104900" imgH="952500" progId="Equation.3">
                    <p:embed/>
                    <p:pic>
                      <p:nvPicPr>
                        <p:cNvPr id="44041"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5" y="2807"/>
                          <a:ext cx="1255" cy="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2" name="Object 10"/>
            <p:cNvGraphicFramePr>
              <a:graphicFrameLocks/>
            </p:cNvGraphicFramePr>
            <p:nvPr/>
          </p:nvGraphicFramePr>
          <p:xfrm>
            <a:off x="3100" y="2808"/>
            <a:ext cx="2005" cy="687"/>
          </p:xfrm>
          <a:graphic>
            <a:graphicData uri="http://schemas.openxmlformats.org/presentationml/2006/ole">
              <mc:AlternateContent xmlns:mc="http://schemas.openxmlformats.org/markup-compatibility/2006">
                <mc:Choice xmlns:v="urn:schemas-microsoft-com:vml" Requires="v">
                  <p:oleObj spid="_x0000_s2061" name="Equation" r:id="rId13" imgW="1129810" imgH="393529" progId="Equation.3">
                    <p:embed/>
                  </p:oleObj>
                </mc:Choice>
                <mc:Fallback>
                  <p:oleObj name="Equation" r:id="rId13" imgW="1129810" imgH="393529" progId="Equation.3">
                    <p:embed/>
                    <p:pic>
                      <p:nvPicPr>
                        <p:cNvPr id="44042" name="Object 1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0" y="2808"/>
                          <a:ext cx="2005" cy="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Rectangle 11"/>
            <p:cNvSpPr>
              <a:spLocks noChangeArrowheads="1"/>
            </p:cNvSpPr>
            <p:nvPr/>
          </p:nvSpPr>
          <p:spPr bwMode="auto">
            <a:xfrm>
              <a:off x="326" y="3091"/>
              <a:ext cx="130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Test of significance</a:t>
              </a:r>
            </a:p>
          </p:txBody>
        </p:sp>
      </p:grpSp>
      <p:sp>
        <p:nvSpPr>
          <p:cNvPr id="15" name="Rectangle 13"/>
          <p:cNvSpPr txBox="1">
            <a:spLocks noChangeArrowheads="1"/>
          </p:cNvSpPr>
          <p:nvPr/>
        </p:nvSpPr>
        <p:spPr>
          <a:xfrm>
            <a:off x="4114800" y="228600"/>
            <a:ext cx="3962400" cy="533400"/>
          </a:xfrm>
          <a:prstGeom prst="rect">
            <a:avLst/>
          </a:prstGeom>
        </p:spPr>
        <p:txBody>
          <a:bodyPr anchor="ctr"/>
          <a:lstStyle/>
          <a:p>
            <a:pPr algn="ctr">
              <a:defRPr/>
            </a:pPr>
            <a:r>
              <a:rPr lang="en-US" sz="4000" b="1" dirty="0">
                <a:solidFill>
                  <a:srgbClr val="C00000"/>
                </a:solidFill>
                <a:latin typeface="+mj-lt"/>
                <a:ea typeface="+mj-ea"/>
                <a:cs typeface="+mj-cs"/>
              </a:rPr>
              <a:t>Linear Contrast</a:t>
            </a:r>
            <a:endParaRPr lang="en-US" sz="4000" dirty="0">
              <a:solidFill>
                <a:srgbClr val="C00000"/>
              </a:solidFill>
              <a:latin typeface="+mj-lt"/>
              <a:ea typeface="+mj-ea"/>
              <a:cs typeface="+mj-cs"/>
            </a:endParaRPr>
          </a:p>
        </p:txBody>
      </p:sp>
      <p:sp>
        <p:nvSpPr>
          <p:cNvPr id="44040" name="Text Box 16"/>
          <p:cNvSpPr txBox="1">
            <a:spLocks noChangeArrowheads="1"/>
          </p:cNvSpPr>
          <p:nvPr/>
        </p:nvSpPr>
        <p:spPr bwMode="auto">
          <a:xfrm>
            <a:off x="1828800" y="5699126"/>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FontTx/>
              <a:buNone/>
            </a:pPr>
            <a:r>
              <a:rPr lang="en-US" altLang="en-US" sz="2000">
                <a:solidFill>
                  <a:schemeClr val="accent2"/>
                </a:solidFill>
              </a:rPr>
              <a:t>Ho: </a:t>
            </a:r>
            <a:r>
              <a:rPr lang="en-US" altLang="en-US" sz="2000" i="1">
                <a:solidFill>
                  <a:schemeClr val="accent2"/>
                </a:solidFill>
              </a:rPr>
              <a:t>l </a:t>
            </a:r>
            <a:r>
              <a:rPr lang="en-US" altLang="en-US" sz="2000">
                <a:solidFill>
                  <a:schemeClr val="accent2"/>
                </a:solidFill>
              </a:rPr>
              <a:t>= 0 vs. Ha: </a:t>
            </a:r>
            <a:r>
              <a:rPr lang="en-US" altLang="en-US" sz="2000" i="1">
                <a:solidFill>
                  <a:schemeClr val="accent2"/>
                </a:solidFill>
              </a:rPr>
              <a:t>l </a:t>
            </a:r>
            <a:r>
              <a:rPr lang="en-US" altLang="en-US" sz="2000">
                <a:solidFill>
                  <a:schemeClr val="accent2"/>
                </a:solidFill>
                <a:sym typeface="Symbol" pitchFamily="18" charset="2"/>
              </a:rPr>
              <a:t> 0</a:t>
            </a:r>
          </a:p>
        </p:txBody>
      </p:sp>
    </p:spTree>
    <p:extLst>
      <p:ext uri="{BB962C8B-B14F-4D97-AF65-F5344CB8AC3E}">
        <p14:creationId xmlns:p14="http://schemas.microsoft.com/office/powerpoint/2010/main" val="403284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0" y="609600"/>
            <a:ext cx="7772400" cy="914400"/>
          </a:xfrm>
          <a:prstGeom prst="rect">
            <a:avLst/>
          </a:prstGeom>
        </p:spPr>
        <p:txBody>
          <a:bodyPr/>
          <a:lstStyle/>
          <a:p>
            <a:pPr algn="ctr">
              <a:defRPr/>
            </a:pPr>
            <a:r>
              <a:rPr lang="en-US" sz="4400" dirty="0">
                <a:solidFill>
                  <a:srgbClr val="C00000"/>
                </a:solidFill>
                <a:latin typeface="+mj-lt"/>
                <a:ea typeface="+mj-ea"/>
                <a:cs typeface="+mj-cs"/>
              </a:rPr>
              <a:t>Example of Linear Contrasts</a:t>
            </a:r>
          </a:p>
        </p:txBody>
      </p:sp>
      <p:sp>
        <p:nvSpPr>
          <p:cNvPr id="45059" name="Text Box 3"/>
          <p:cNvSpPr txBox="1">
            <a:spLocks noChangeArrowheads="1"/>
          </p:cNvSpPr>
          <p:nvPr/>
        </p:nvSpPr>
        <p:spPr bwMode="auto">
          <a:xfrm>
            <a:off x="2895601" y="1676400"/>
            <a:ext cx="58165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dirty="0"/>
              <a:t>Objective: 	Test the wear quality of a new paint.</a:t>
            </a:r>
          </a:p>
          <a:p>
            <a:pPr>
              <a:spcBef>
                <a:spcPct val="0"/>
              </a:spcBef>
              <a:buFontTx/>
              <a:buNone/>
            </a:pPr>
            <a:r>
              <a:rPr lang="en-US" altLang="en-US" sz="2000" dirty="0"/>
              <a:t>Treatments:	Weather and wood combinations.</a:t>
            </a:r>
          </a:p>
        </p:txBody>
      </p:sp>
      <p:sp>
        <p:nvSpPr>
          <p:cNvPr id="45060" name="Text Box 4"/>
          <p:cNvSpPr txBox="1">
            <a:spLocks noChangeArrowheads="1"/>
          </p:cNvSpPr>
          <p:nvPr/>
        </p:nvSpPr>
        <p:spPr bwMode="auto">
          <a:xfrm>
            <a:off x="3200400" y="2514601"/>
            <a:ext cx="5562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tabLst>
                <a:tab pos="2171700" algn="ctr"/>
                <a:tab pos="4114800" algn="ctr"/>
              </a:tabLst>
              <a:defRPr sz="3200">
                <a:solidFill>
                  <a:schemeClr val="tx1"/>
                </a:solidFill>
                <a:latin typeface="Calibri" pitchFamily="34" charset="0"/>
              </a:defRPr>
            </a:lvl1pPr>
            <a:lvl2pPr marL="742950" indent="-285750" eaLnBrk="0" hangingPunct="0">
              <a:spcBef>
                <a:spcPct val="20000"/>
              </a:spcBef>
              <a:buFont typeface="Arial" pitchFamily="34" charset="0"/>
              <a:buChar char="–"/>
              <a:tabLst>
                <a:tab pos="2171700" algn="ctr"/>
                <a:tab pos="4114800" algn="ctr"/>
              </a:tabLst>
              <a:defRPr sz="2800">
                <a:solidFill>
                  <a:schemeClr val="tx1"/>
                </a:solidFill>
                <a:latin typeface="Calibri" pitchFamily="34" charset="0"/>
              </a:defRPr>
            </a:lvl2pPr>
            <a:lvl3pPr marL="1143000" indent="-228600" eaLnBrk="0" hangingPunct="0">
              <a:spcBef>
                <a:spcPct val="20000"/>
              </a:spcBef>
              <a:buFont typeface="Arial" pitchFamily="34" charset="0"/>
              <a:buChar char="•"/>
              <a:tabLst>
                <a:tab pos="2171700" algn="ctr"/>
                <a:tab pos="4114800" algn="ctr"/>
              </a:tabLst>
              <a:defRPr sz="2400">
                <a:solidFill>
                  <a:schemeClr val="tx1"/>
                </a:solidFill>
                <a:latin typeface="Calibri" pitchFamily="34" charset="0"/>
              </a:defRPr>
            </a:lvl3pPr>
            <a:lvl4pPr marL="1600200" indent="-228600" eaLnBrk="0" hangingPunct="0">
              <a:spcBef>
                <a:spcPct val="20000"/>
              </a:spcBef>
              <a:buFont typeface="Arial" pitchFamily="34" charset="0"/>
              <a:buChar char="–"/>
              <a:tabLst>
                <a:tab pos="2171700" algn="ctr"/>
                <a:tab pos="4114800" algn="ctr"/>
              </a:tabLst>
              <a:defRPr sz="2000">
                <a:solidFill>
                  <a:schemeClr val="tx1"/>
                </a:solidFill>
                <a:latin typeface="Calibri" pitchFamily="34" charset="0"/>
              </a:defRPr>
            </a:lvl4pPr>
            <a:lvl5pPr marL="2057400" indent="-228600" eaLnBrk="0" hangingPunct="0">
              <a:spcBef>
                <a:spcPct val="20000"/>
              </a:spcBef>
              <a:buFont typeface="Arial" pitchFamily="34" charset="0"/>
              <a:buChar char="»"/>
              <a:tabLst>
                <a:tab pos="2171700" algn="ctr"/>
                <a:tab pos="411480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tabLst>
                <a:tab pos="2171700" algn="ctr"/>
                <a:tab pos="411480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tabLst>
                <a:tab pos="2171700" algn="ctr"/>
                <a:tab pos="411480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tabLst>
                <a:tab pos="2171700" algn="ctr"/>
                <a:tab pos="411480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tabLst>
                <a:tab pos="2171700" algn="ctr"/>
                <a:tab pos="4114800" algn="ctr"/>
              </a:tabLst>
              <a:defRPr sz="2000">
                <a:solidFill>
                  <a:schemeClr val="tx1"/>
                </a:solidFill>
                <a:latin typeface="Calibri" pitchFamily="34" charset="0"/>
              </a:defRPr>
            </a:lvl9pPr>
          </a:lstStyle>
          <a:p>
            <a:pPr>
              <a:spcBef>
                <a:spcPct val="0"/>
              </a:spcBef>
              <a:buFontTx/>
              <a:buNone/>
            </a:pPr>
            <a:r>
              <a:rPr lang="en-US" altLang="en-US" sz="2000" b="1"/>
              <a:t>Treatment	Code	Combination</a:t>
            </a:r>
            <a:endParaRPr lang="en-US" altLang="en-US" sz="2000"/>
          </a:p>
          <a:p>
            <a:pPr>
              <a:spcBef>
                <a:spcPct val="0"/>
              </a:spcBef>
              <a:buFontTx/>
              <a:buNone/>
            </a:pPr>
            <a:r>
              <a:rPr lang="en-US" altLang="en-US" sz="2000"/>
              <a:t>A	</a:t>
            </a:r>
            <a:r>
              <a:rPr lang="en-US" altLang="en-US" sz="2000">
                <a:latin typeface="Symbol" pitchFamily="18" charset="2"/>
              </a:rPr>
              <a:t>m</a:t>
            </a:r>
            <a:r>
              <a:rPr lang="en-US" altLang="en-US" sz="2000"/>
              <a:t>1	hardwood, dry climate</a:t>
            </a:r>
          </a:p>
          <a:p>
            <a:pPr>
              <a:spcBef>
                <a:spcPct val="0"/>
              </a:spcBef>
              <a:buFontTx/>
              <a:buNone/>
            </a:pPr>
            <a:r>
              <a:rPr lang="en-US" altLang="en-US" sz="2000"/>
              <a:t>B	</a:t>
            </a:r>
            <a:r>
              <a:rPr lang="en-US" altLang="en-US" sz="2000">
                <a:latin typeface="Symbol" pitchFamily="18" charset="2"/>
              </a:rPr>
              <a:t>m</a:t>
            </a:r>
            <a:r>
              <a:rPr lang="en-US" altLang="en-US" sz="2000"/>
              <a:t>2	hardwood, wet climate</a:t>
            </a:r>
          </a:p>
          <a:p>
            <a:pPr>
              <a:spcBef>
                <a:spcPct val="0"/>
              </a:spcBef>
              <a:buFontTx/>
              <a:buNone/>
            </a:pPr>
            <a:r>
              <a:rPr lang="en-US" altLang="en-US" sz="2000"/>
              <a:t>C	</a:t>
            </a:r>
            <a:r>
              <a:rPr lang="en-US" altLang="en-US" sz="2000">
                <a:latin typeface="Symbol" pitchFamily="18" charset="2"/>
              </a:rPr>
              <a:t>m</a:t>
            </a:r>
            <a:r>
              <a:rPr lang="en-US" altLang="en-US" sz="2000"/>
              <a:t>3	softwood,  dry climate</a:t>
            </a:r>
          </a:p>
          <a:p>
            <a:pPr>
              <a:spcBef>
                <a:spcPct val="0"/>
              </a:spcBef>
              <a:buFontTx/>
              <a:buNone/>
            </a:pPr>
            <a:r>
              <a:rPr lang="en-US" altLang="en-US" sz="2000"/>
              <a:t>D	</a:t>
            </a:r>
            <a:r>
              <a:rPr lang="en-US" altLang="en-US" sz="2000">
                <a:latin typeface="Symbol" pitchFamily="18" charset="2"/>
              </a:rPr>
              <a:t>m</a:t>
            </a:r>
            <a:r>
              <a:rPr lang="en-US" altLang="en-US" sz="2000"/>
              <a:t>4	softwood,  wet climate</a:t>
            </a:r>
          </a:p>
        </p:txBody>
      </p:sp>
      <p:sp>
        <p:nvSpPr>
          <p:cNvPr id="45061" name="Line 5"/>
          <p:cNvSpPr>
            <a:spLocks noChangeShapeType="1"/>
          </p:cNvSpPr>
          <p:nvPr/>
        </p:nvSpPr>
        <p:spPr bwMode="auto">
          <a:xfrm>
            <a:off x="2590800" y="2895600"/>
            <a:ext cx="7010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2" name="Text Box 6"/>
          <p:cNvSpPr txBox="1">
            <a:spLocks noChangeArrowheads="1"/>
          </p:cNvSpPr>
          <p:nvPr/>
        </p:nvSpPr>
        <p:spPr bwMode="auto">
          <a:xfrm>
            <a:off x="1981201" y="4191000"/>
            <a:ext cx="2418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(Obvious) Questions:</a:t>
            </a:r>
          </a:p>
        </p:txBody>
      </p:sp>
      <p:sp>
        <p:nvSpPr>
          <p:cNvPr id="45063" name="Text Box 7"/>
          <p:cNvSpPr txBox="1">
            <a:spLocks noChangeArrowheads="1"/>
          </p:cNvSpPr>
          <p:nvPr/>
        </p:nvSpPr>
        <p:spPr bwMode="auto">
          <a:xfrm>
            <a:off x="2286000" y="4495801"/>
            <a:ext cx="7391400" cy="1920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Q1: 	Is the average life on hardwood the same as average life on softwood?</a:t>
            </a:r>
          </a:p>
          <a:p>
            <a:pPr>
              <a:spcBef>
                <a:spcPct val="0"/>
              </a:spcBef>
              <a:buFontTx/>
              <a:buNone/>
            </a:pPr>
            <a:r>
              <a:rPr lang="en-US" altLang="en-US" sz="2000"/>
              <a:t>Q2: 	Is the average life in dry climate the same as average life in wet climate?</a:t>
            </a:r>
          </a:p>
          <a:p>
            <a:pPr>
              <a:spcBef>
                <a:spcPct val="0"/>
              </a:spcBef>
              <a:buFontTx/>
              <a:buNone/>
            </a:pPr>
            <a:r>
              <a:rPr lang="en-US" altLang="en-US" sz="2000"/>
              <a:t>Q3: 	Does the difference in paint life between wet and dry climates depend upon whether the wood is hard or soft?</a:t>
            </a:r>
          </a:p>
        </p:txBody>
      </p:sp>
    </p:spTree>
    <p:extLst>
      <p:ext uri="{BB962C8B-B14F-4D97-AF65-F5344CB8AC3E}">
        <p14:creationId xmlns:p14="http://schemas.microsoft.com/office/powerpoint/2010/main" val="110248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9601200" y="6172200"/>
            <a:ext cx="685800" cy="476250"/>
          </a:xfrm>
        </p:spPr>
        <p:txBody>
          <a:bodyPr/>
          <a:lstStyle/>
          <a:p>
            <a:pPr algn="ctr">
              <a:defRPr/>
            </a:pPr>
            <a:fld id="{02C1A2EC-92BE-47E2-8548-DDED7E07DCF6}" type="slidenum">
              <a:rPr lang="en-US"/>
              <a:pPr algn="ctr">
                <a:defRPr/>
              </a:pPr>
              <a:t>5</a:t>
            </a:fld>
            <a:endParaRPr lang="en-US"/>
          </a:p>
        </p:txBody>
      </p:sp>
      <p:sp>
        <p:nvSpPr>
          <p:cNvPr id="4" name="Rectangle 2"/>
          <p:cNvSpPr txBox="1">
            <a:spLocks noChangeArrowheads="1"/>
          </p:cNvSpPr>
          <p:nvPr/>
        </p:nvSpPr>
        <p:spPr>
          <a:xfrm>
            <a:off x="7086600" y="228600"/>
            <a:ext cx="2903538" cy="838200"/>
          </a:xfrm>
          <a:prstGeom prst="rect">
            <a:avLst/>
          </a:prstGeom>
        </p:spPr>
        <p:txBody>
          <a:bodyPr/>
          <a:lstStyle/>
          <a:p>
            <a:pPr algn="ctr">
              <a:defRPr/>
            </a:pPr>
            <a:r>
              <a:rPr lang="en-US" sz="4400">
                <a:latin typeface="+mj-lt"/>
                <a:ea typeface="+mj-ea"/>
                <a:cs typeface="+mj-cs"/>
              </a:rPr>
              <a:t>Q1</a:t>
            </a:r>
          </a:p>
        </p:txBody>
      </p:sp>
      <p:graphicFrame>
        <p:nvGraphicFramePr>
          <p:cNvPr id="46084" name="Object 3"/>
          <p:cNvGraphicFramePr>
            <a:graphicFrameLocks noChangeAspect="1"/>
          </p:cNvGraphicFramePr>
          <p:nvPr/>
        </p:nvGraphicFramePr>
        <p:xfrm>
          <a:off x="2209800" y="457200"/>
          <a:ext cx="4114800" cy="1608138"/>
        </p:xfrm>
        <a:graphic>
          <a:graphicData uri="http://schemas.openxmlformats.org/presentationml/2006/ole">
            <mc:AlternateContent xmlns:mc="http://schemas.openxmlformats.org/markup-compatibility/2006">
              <mc:Choice xmlns:v="urn:schemas-microsoft-com:vml" Requires="v">
                <p:oleObj spid="_x0000_s3080" name="Worksheet" r:id="rId3" imgW="3267456" imgH="1276807" progId="Excel.Sheet.8">
                  <p:embed/>
                </p:oleObj>
              </mc:Choice>
              <mc:Fallback>
                <p:oleObj name="Worksheet" r:id="rId3" imgW="3267456" imgH="1276807" progId="Excel.Sheet.8">
                  <p:embed/>
                  <p:pic>
                    <p:nvPicPr>
                      <p:cNvPr id="4608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
                        <a:ext cx="411480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Text Box 4"/>
          <p:cNvSpPr txBox="1">
            <a:spLocks noChangeArrowheads="1"/>
          </p:cNvSpPr>
          <p:nvPr/>
        </p:nvSpPr>
        <p:spPr bwMode="auto">
          <a:xfrm>
            <a:off x="1752600" y="2286000"/>
            <a:ext cx="7926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solidFill>
                  <a:srgbClr val="C00000"/>
                </a:solidFill>
              </a:rPr>
              <a:t>Q1: Is the average life on hardwood the same as average life on softwood?</a:t>
            </a:r>
          </a:p>
        </p:txBody>
      </p:sp>
      <p:graphicFrame>
        <p:nvGraphicFramePr>
          <p:cNvPr id="46086" name="Object 5"/>
          <p:cNvGraphicFramePr>
            <a:graphicFrameLocks noChangeAspect="1"/>
          </p:cNvGraphicFramePr>
          <p:nvPr/>
        </p:nvGraphicFramePr>
        <p:xfrm>
          <a:off x="1828800" y="2743200"/>
          <a:ext cx="5943600" cy="698500"/>
        </p:xfrm>
        <a:graphic>
          <a:graphicData uri="http://schemas.openxmlformats.org/presentationml/2006/ole">
            <mc:AlternateContent xmlns:mc="http://schemas.openxmlformats.org/markup-compatibility/2006">
              <mc:Choice xmlns:v="urn:schemas-microsoft-com:vml" Requires="v">
                <p:oleObj spid="_x0000_s3081" name="Equation" r:id="rId5" imgW="3657600" imgH="431800" progId="Equation.DSMT4">
                  <p:embed/>
                </p:oleObj>
              </mc:Choice>
              <mc:Fallback>
                <p:oleObj name="Equation" r:id="rId5" imgW="3657600" imgH="431800" progId="Equation.DSMT4">
                  <p:embed/>
                  <p:pic>
                    <p:nvPicPr>
                      <p:cNvPr id="4608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43200"/>
                        <a:ext cx="5943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6"/>
          <p:cNvGraphicFramePr>
            <a:graphicFrameLocks noChangeAspect="1"/>
          </p:cNvGraphicFramePr>
          <p:nvPr/>
        </p:nvGraphicFramePr>
        <p:xfrm>
          <a:off x="3557589" y="3505201"/>
          <a:ext cx="4097337" cy="892175"/>
        </p:xfrm>
        <a:graphic>
          <a:graphicData uri="http://schemas.openxmlformats.org/presentationml/2006/ole">
            <mc:AlternateContent xmlns:mc="http://schemas.openxmlformats.org/markup-compatibility/2006">
              <mc:Choice xmlns:v="urn:schemas-microsoft-com:vml" Requires="v">
                <p:oleObj spid="_x0000_s3082" name="Equation" r:id="rId7" imgW="2209800" imgH="482600" progId="Equation.DSMT4">
                  <p:embed/>
                </p:oleObj>
              </mc:Choice>
              <mc:Fallback>
                <p:oleObj name="Equation" r:id="rId7" imgW="2209800" imgH="482600" progId="Equation.DSMT4">
                  <p:embed/>
                  <p:pic>
                    <p:nvPicPr>
                      <p:cNvPr id="4608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7589" y="3505201"/>
                        <a:ext cx="4097337"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Text Box 7"/>
          <p:cNvSpPr txBox="1">
            <a:spLocks noChangeArrowheads="1"/>
          </p:cNvSpPr>
          <p:nvPr/>
        </p:nvSpPr>
        <p:spPr bwMode="auto">
          <a:xfrm>
            <a:off x="1752600" y="3505200"/>
            <a:ext cx="1507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Comparison:</a:t>
            </a:r>
          </a:p>
        </p:txBody>
      </p:sp>
      <p:sp>
        <p:nvSpPr>
          <p:cNvPr id="46089" name="Text Box 8"/>
          <p:cNvSpPr txBox="1">
            <a:spLocks noChangeArrowheads="1"/>
          </p:cNvSpPr>
          <p:nvPr/>
        </p:nvSpPr>
        <p:spPr bwMode="auto">
          <a:xfrm>
            <a:off x="7832726" y="3973513"/>
            <a:ext cx="2166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Estimated Contrast</a:t>
            </a:r>
          </a:p>
        </p:txBody>
      </p:sp>
      <p:graphicFrame>
        <p:nvGraphicFramePr>
          <p:cNvPr id="46090" name="Object 9"/>
          <p:cNvGraphicFramePr>
            <a:graphicFrameLocks noChangeAspect="1"/>
          </p:cNvGraphicFramePr>
          <p:nvPr/>
        </p:nvGraphicFramePr>
        <p:xfrm>
          <a:off x="6038851" y="3340101"/>
          <a:ext cx="112713" cy="176213"/>
        </p:xfrm>
        <a:graphic>
          <a:graphicData uri="http://schemas.openxmlformats.org/presentationml/2006/ole">
            <mc:AlternateContent xmlns:mc="http://schemas.openxmlformats.org/markup-compatibility/2006">
              <mc:Choice xmlns:v="urn:schemas-microsoft-com:vml" Requires="v">
                <p:oleObj spid="_x0000_s3083" name="Equation" r:id="rId9" imgW="114102" imgH="177492" progId="Equation.DSMT4">
                  <p:embed/>
                </p:oleObj>
              </mc:Choice>
              <mc:Fallback>
                <p:oleObj name="Equation" r:id="rId9" imgW="114102" imgH="177492" progId="Equation.DSMT4">
                  <p:embed/>
                  <p:pic>
                    <p:nvPicPr>
                      <p:cNvPr id="4609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1" y="3340101"/>
                        <a:ext cx="112713"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Text Box 10"/>
          <p:cNvSpPr txBox="1">
            <a:spLocks noChangeArrowheads="1"/>
          </p:cNvSpPr>
          <p:nvPr/>
        </p:nvSpPr>
        <p:spPr bwMode="auto">
          <a:xfrm>
            <a:off x="2057400" y="4572000"/>
            <a:ext cx="334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Test H0: l</a:t>
            </a:r>
            <a:r>
              <a:rPr lang="en-US" altLang="en-US" sz="2000" baseline="-25000"/>
              <a:t>1</a:t>
            </a:r>
            <a:r>
              <a:rPr lang="en-US" altLang="en-US" sz="2000"/>
              <a:t> = 0 versus HA: l</a:t>
            </a:r>
            <a:r>
              <a:rPr lang="en-US" altLang="en-US" sz="2000" baseline="-25000"/>
              <a:t>1</a:t>
            </a:r>
            <a:r>
              <a:rPr lang="en-US" altLang="en-US" sz="2000"/>
              <a:t> </a:t>
            </a:r>
            <a:r>
              <a:rPr lang="en-US" altLang="en-US" sz="2000">
                <a:sym typeface="Symbol" pitchFamily="18" charset="2"/>
              </a:rPr>
              <a:t> 0</a:t>
            </a:r>
            <a:endParaRPr lang="en-US" altLang="en-US" sz="2000"/>
          </a:p>
        </p:txBody>
      </p:sp>
      <p:cxnSp>
        <p:nvCxnSpPr>
          <p:cNvPr id="46092" name="AutoShape 11"/>
          <p:cNvCxnSpPr>
            <a:cxnSpLocks noChangeShapeType="1"/>
            <a:endCxn id="46091" idx="1"/>
          </p:cNvCxnSpPr>
          <p:nvPr/>
        </p:nvCxnSpPr>
        <p:spPr bwMode="auto">
          <a:xfrm rot="16200000" flipH="1">
            <a:off x="1103313" y="3817938"/>
            <a:ext cx="1679575"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6093" name="Text Box 12"/>
          <p:cNvSpPr txBox="1">
            <a:spLocks noChangeArrowheads="1"/>
          </p:cNvSpPr>
          <p:nvPr/>
        </p:nvSpPr>
        <p:spPr bwMode="auto">
          <a:xfrm>
            <a:off x="2133601" y="5257800"/>
            <a:ext cx="1575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Test Statistic:</a:t>
            </a:r>
            <a:endParaRPr lang="en-US" altLang="en-US" sz="2000"/>
          </a:p>
        </p:txBody>
      </p:sp>
      <p:graphicFrame>
        <p:nvGraphicFramePr>
          <p:cNvPr id="46094" name="Object 13"/>
          <p:cNvGraphicFramePr>
            <a:graphicFrameLocks noChangeAspect="1"/>
          </p:cNvGraphicFramePr>
          <p:nvPr/>
        </p:nvGraphicFramePr>
        <p:xfrm>
          <a:off x="4038600" y="5105401"/>
          <a:ext cx="1143000" cy="708025"/>
        </p:xfrm>
        <a:graphic>
          <a:graphicData uri="http://schemas.openxmlformats.org/presentationml/2006/ole">
            <mc:AlternateContent xmlns:mc="http://schemas.openxmlformats.org/markup-compatibility/2006">
              <mc:Choice xmlns:v="urn:schemas-microsoft-com:vml" Requires="v">
                <p:oleObj spid="_x0000_s3084" name="Equation" r:id="rId11" imgW="634725" imgH="393529" progId="Equation.DSMT4">
                  <p:embed/>
                </p:oleObj>
              </mc:Choice>
              <mc:Fallback>
                <p:oleObj name="Equation" r:id="rId11" imgW="634725" imgH="393529" progId="Equation.DSMT4">
                  <p:embed/>
                  <p:pic>
                    <p:nvPicPr>
                      <p:cNvPr id="4609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105401"/>
                        <a:ext cx="11430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Text Box 14"/>
          <p:cNvSpPr txBox="1">
            <a:spLocks noChangeArrowheads="1"/>
          </p:cNvSpPr>
          <p:nvPr/>
        </p:nvSpPr>
        <p:spPr bwMode="auto">
          <a:xfrm>
            <a:off x="2193926" y="5954714"/>
            <a:ext cx="3978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Rejection Region:</a:t>
            </a:r>
            <a:r>
              <a:rPr lang="en-US" altLang="en-US" sz="2000"/>
              <a:t> Reject H0 if</a:t>
            </a:r>
          </a:p>
        </p:txBody>
      </p:sp>
      <p:graphicFrame>
        <p:nvGraphicFramePr>
          <p:cNvPr id="46096" name="Object 15"/>
          <p:cNvGraphicFramePr>
            <a:graphicFrameLocks noChangeAspect="1"/>
          </p:cNvGraphicFramePr>
          <p:nvPr/>
        </p:nvGraphicFramePr>
        <p:xfrm>
          <a:off x="6172200" y="5943601"/>
          <a:ext cx="1219200" cy="434975"/>
        </p:xfrm>
        <a:graphic>
          <a:graphicData uri="http://schemas.openxmlformats.org/presentationml/2006/ole">
            <mc:AlternateContent xmlns:mc="http://schemas.openxmlformats.org/markup-compatibility/2006">
              <mc:Choice xmlns:v="urn:schemas-microsoft-com:vml" Requires="v">
                <p:oleObj spid="_x0000_s3085" name="Equation" r:id="rId13" imgW="672808" imgH="241195" progId="Equation.DSMT4">
                  <p:embed/>
                </p:oleObj>
              </mc:Choice>
              <mc:Fallback>
                <p:oleObj name="Equation" r:id="rId13" imgW="672808" imgH="241195" progId="Equation.DSMT4">
                  <p:embed/>
                  <p:pic>
                    <p:nvPicPr>
                      <p:cNvPr id="46096"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5943601"/>
                        <a:ext cx="12192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7" name="Text Box 16"/>
          <p:cNvSpPr txBox="1">
            <a:spLocks noChangeArrowheads="1"/>
          </p:cNvSpPr>
          <p:nvPr/>
        </p:nvSpPr>
        <p:spPr bwMode="auto">
          <a:xfrm>
            <a:off x="7832726" y="5040313"/>
            <a:ext cx="1734001" cy="40011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What is MSl1 ?</a:t>
            </a:r>
          </a:p>
        </p:txBody>
      </p:sp>
      <p:grpSp>
        <p:nvGrpSpPr>
          <p:cNvPr id="46098" name="Group 19"/>
          <p:cNvGrpSpPr>
            <a:grpSpLocks noChangeAspect="1"/>
          </p:cNvGrpSpPr>
          <p:nvPr/>
        </p:nvGrpSpPr>
        <p:grpSpPr bwMode="auto">
          <a:xfrm>
            <a:off x="7086600" y="1143000"/>
            <a:ext cx="1447800" cy="890588"/>
            <a:chOff x="3504" y="720"/>
            <a:chExt cx="912" cy="561"/>
          </a:xfrm>
        </p:grpSpPr>
        <p:sp>
          <p:nvSpPr>
            <p:cNvPr id="46099" name="AutoShape 18"/>
            <p:cNvSpPr>
              <a:spLocks noChangeAspect="1" noChangeArrowheads="1" noTextEdit="1"/>
            </p:cNvSpPr>
            <p:nvPr/>
          </p:nvSpPr>
          <p:spPr bwMode="auto">
            <a:xfrm>
              <a:off x="3504" y="720"/>
              <a:ext cx="912"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100" name="Rectangle 20"/>
            <p:cNvSpPr>
              <a:spLocks noChangeArrowheads="1"/>
            </p:cNvSpPr>
            <p:nvPr/>
          </p:nvSpPr>
          <p:spPr bwMode="auto">
            <a:xfrm>
              <a:off x="3604" y="730"/>
              <a:ext cx="2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MSE=</a:t>
              </a:r>
              <a:endParaRPr lang="en-US" altLang="en-US" sz="1800"/>
            </a:p>
          </p:txBody>
        </p:sp>
        <p:sp>
          <p:nvSpPr>
            <p:cNvPr id="46101" name="Rectangle 21"/>
            <p:cNvSpPr>
              <a:spLocks noChangeArrowheads="1"/>
            </p:cNvSpPr>
            <p:nvPr/>
          </p:nvSpPr>
          <p:spPr bwMode="auto">
            <a:xfrm>
              <a:off x="4175" y="73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5</a:t>
              </a:r>
              <a:endParaRPr lang="en-US" altLang="en-US" sz="1800"/>
            </a:p>
          </p:txBody>
        </p:sp>
        <p:sp>
          <p:nvSpPr>
            <p:cNvPr id="46102" name="Rectangle 22"/>
            <p:cNvSpPr>
              <a:spLocks noChangeArrowheads="1"/>
            </p:cNvSpPr>
            <p:nvPr/>
          </p:nvSpPr>
          <p:spPr bwMode="auto">
            <a:xfrm>
              <a:off x="3855" y="900"/>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46103" name="Rectangle 23"/>
            <p:cNvSpPr>
              <a:spLocks noChangeArrowheads="1"/>
            </p:cNvSpPr>
            <p:nvPr/>
          </p:nvSpPr>
          <p:spPr bwMode="auto">
            <a:xfrm>
              <a:off x="4175" y="90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4</a:t>
              </a:r>
              <a:endParaRPr lang="en-US" altLang="en-US" sz="1800"/>
            </a:p>
          </p:txBody>
        </p:sp>
        <p:sp>
          <p:nvSpPr>
            <p:cNvPr id="46104" name="Rectangle 24"/>
            <p:cNvSpPr>
              <a:spLocks noChangeArrowheads="1"/>
            </p:cNvSpPr>
            <p:nvPr/>
          </p:nvSpPr>
          <p:spPr bwMode="auto">
            <a:xfrm>
              <a:off x="3714" y="1091"/>
              <a:ext cx="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n</a:t>
              </a:r>
              <a:endParaRPr lang="en-US" altLang="en-US" sz="1800"/>
            </a:p>
          </p:txBody>
        </p:sp>
        <p:sp>
          <p:nvSpPr>
            <p:cNvPr id="46105" name="Rectangle 25"/>
            <p:cNvSpPr>
              <a:spLocks noChangeArrowheads="1"/>
            </p:cNvSpPr>
            <p:nvPr/>
          </p:nvSpPr>
          <p:spPr bwMode="auto">
            <a:xfrm>
              <a:off x="3785" y="1151"/>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rPr>
                <a:t>t</a:t>
              </a:r>
              <a:endParaRPr lang="en-US" altLang="en-US" sz="1800"/>
            </a:p>
          </p:txBody>
        </p:sp>
        <p:sp>
          <p:nvSpPr>
            <p:cNvPr id="46106" name="Rectangle 26"/>
            <p:cNvSpPr>
              <a:spLocks noChangeArrowheads="1"/>
            </p:cNvSpPr>
            <p:nvPr/>
          </p:nvSpPr>
          <p:spPr bwMode="auto">
            <a:xfrm>
              <a:off x="3815" y="1091"/>
              <a:ext cx="14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46107" name="Rectangle 27"/>
            <p:cNvSpPr>
              <a:spLocks noChangeArrowheads="1"/>
            </p:cNvSpPr>
            <p:nvPr/>
          </p:nvSpPr>
          <p:spPr bwMode="auto">
            <a:xfrm>
              <a:off x="4175" y="109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8</a:t>
              </a:r>
              <a:endParaRPr lang="en-US" altLang="en-US" sz="1800"/>
            </a:p>
          </p:txBody>
        </p:sp>
        <p:sp>
          <p:nvSpPr>
            <p:cNvPr id="46108" name="Line 28"/>
            <p:cNvSpPr>
              <a:spLocks noChangeShapeType="1"/>
            </p:cNvSpPr>
            <p:nvPr/>
          </p:nvSpPr>
          <p:spPr bwMode="auto">
            <a:xfrm>
              <a:off x="3504" y="720"/>
              <a:ext cx="1" cy="5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Rectangle 29"/>
            <p:cNvSpPr>
              <a:spLocks noChangeArrowheads="1"/>
            </p:cNvSpPr>
            <p:nvPr/>
          </p:nvSpPr>
          <p:spPr bwMode="auto">
            <a:xfrm>
              <a:off x="3504" y="720"/>
              <a:ext cx="10" cy="5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6110" name="Line 30"/>
            <p:cNvSpPr>
              <a:spLocks noChangeShapeType="1"/>
            </p:cNvSpPr>
            <p:nvPr/>
          </p:nvSpPr>
          <p:spPr bwMode="auto">
            <a:xfrm>
              <a:off x="4406" y="730"/>
              <a:ext cx="1" cy="5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Rectangle 31"/>
            <p:cNvSpPr>
              <a:spLocks noChangeArrowheads="1"/>
            </p:cNvSpPr>
            <p:nvPr/>
          </p:nvSpPr>
          <p:spPr bwMode="auto">
            <a:xfrm>
              <a:off x="4406" y="730"/>
              <a:ext cx="10" cy="5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6112" name="Line 32"/>
            <p:cNvSpPr>
              <a:spLocks noChangeShapeType="1"/>
            </p:cNvSpPr>
            <p:nvPr/>
          </p:nvSpPr>
          <p:spPr bwMode="auto">
            <a:xfrm>
              <a:off x="3514" y="720"/>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Rectangle 33"/>
            <p:cNvSpPr>
              <a:spLocks noChangeArrowheads="1"/>
            </p:cNvSpPr>
            <p:nvPr/>
          </p:nvSpPr>
          <p:spPr bwMode="auto">
            <a:xfrm>
              <a:off x="3514" y="720"/>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6114" name="Line 34"/>
            <p:cNvSpPr>
              <a:spLocks noChangeShapeType="1"/>
            </p:cNvSpPr>
            <p:nvPr/>
          </p:nvSpPr>
          <p:spPr bwMode="auto">
            <a:xfrm>
              <a:off x="3514" y="890"/>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Rectangle 35"/>
            <p:cNvSpPr>
              <a:spLocks noChangeArrowheads="1"/>
            </p:cNvSpPr>
            <p:nvPr/>
          </p:nvSpPr>
          <p:spPr bwMode="auto">
            <a:xfrm>
              <a:off x="3514" y="890"/>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6116" name="Line 36"/>
            <p:cNvSpPr>
              <a:spLocks noChangeShapeType="1"/>
            </p:cNvSpPr>
            <p:nvPr/>
          </p:nvSpPr>
          <p:spPr bwMode="auto">
            <a:xfrm>
              <a:off x="3514" y="1061"/>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7" name="Rectangle 37"/>
            <p:cNvSpPr>
              <a:spLocks noChangeArrowheads="1"/>
            </p:cNvSpPr>
            <p:nvPr/>
          </p:nvSpPr>
          <p:spPr bwMode="auto">
            <a:xfrm>
              <a:off x="3514" y="1061"/>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6118" name="Line 38"/>
            <p:cNvSpPr>
              <a:spLocks noChangeShapeType="1"/>
            </p:cNvSpPr>
            <p:nvPr/>
          </p:nvSpPr>
          <p:spPr bwMode="auto">
            <a:xfrm>
              <a:off x="3514" y="1271"/>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Rectangle 39"/>
            <p:cNvSpPr>
              <a:spLocks noChangeArrowheads="1"/>
            </p:cNvSpPr>
            <p:nvPr/>
          </p:nvSpPr>
          <p:spPr bwMode="auto">
            <a:xfrm>
              <a:off x="3514" y="1271"/>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19465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601200" y="6172200"/>
            <a:ext cx="685800" cy="476250"/>
          </a:xfrm>
        </p:spPr>
        <p:txBody>
          <a:bodyPr/>
          <a:lstStyle/>
          <a:p>
            <a:pPr algn="ctr">
              <a:defRPr/>
            </a:pPr>
            <a:fld id="{53BD5539-BD06-44DA-A471-A958FFE524C0}" type="slidenum">
              <a:rPr lang="en-US"/>
              <a:pPr algn="ctr">
                <a:defRPr/>
              </a:pPr>
              <a:t>6</a:t>
            </a:fld>
            <a:endParaRPr lang="en-US"/>
          </a:p>
        </p:txBody>
      </p:sp>
      <p:graphicFrame>
        <p:nvGraphicFramePr>
          <p:cNvPr id="47107" name="Object 2"/>
          <p:cNvGraphicFramePr>
            <a:graphicFrameLocks noChangeAspect="1"/>
          </p:cNvGraphicFramePr>
          <p:nvPr/>
        </p:nvGraphicFramePr>
        <p:xfrm>
          <a:off x="3048000" y="304801"/>
          <a:ext cx="5715000" cy="1635125"/>
        </p:xfrm>
        <a:graphic>
          <a:graphicData uri="http://schemas.openxmlformats.org/presentationml/2006/ole">
            <mc:AlternateContent xmlns:mc="http://schemas.openxmlformats.org/markup-compatibility/2006">
              <mc:Choice xmlns:v="urn:schemas-microsoft-com:vml" Requires="v">
                <p:oleObj spid="_x0000_s4101" name="Equation" r:id="rId3" imgW="3594100" imgH="1028700" progId="Equation.DSMT4">
                  <p:embed/>
                </p:oleObj>
              </mc:Choice>
              <mc:Fallback>
                <p:oleObj name="Equation" r:id="rId3" imgW="3594100" imgH="1028700" progId="Equation.DSMT4">
                  <p:embed/>
                  <p:pic>
                    <p:nvPicPr>
                      <p:cNvPr id="471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04801"/>
                        <a:ext cx="5715000"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3"/>
          <p:cNvGraphicFramePr>
            <a:graphicFrameLocks noChangeAspect="1"/>
          </p:cNvGraphicFramePr>
          <p:nvPr/>
        </p:nvGraphicFramePr>
        <p:xfrm>
          <a:off x="2590800" y="1905001"/>
          <a:ext cx="6967538" cy="1635125"/>
        </p:xfrm>
        <a:graphic>
          <a:graphicData uri="http://schemas.openxmlformats.org/presentationml/2006/ole">
            <mc:AlternateContent xmlns:mc="http://schemas.openxmlformats.org/markup-compatibility/2006">
              <mc:Choice xmlns:v="urn:schemas-microsoft-com:vml" Requires="v">
                <p:oleObj spid="_x0000_s4102" name="Equation" r:id="rId5" imgW="4381500" imgH="1028700" progId="Equation.DSMT4">
                  <p:embed/>
                </p:oleObj>
              </mc:Choice>
              <mc:Fallback>
                <p:oleObj name="Equation" r:id="rId5" imgW="4381500" imgH="1028700" progId="Equation.DSMT4">
                  <p:embed/>
                  <p:pic>
                    <p:nvPicPr>
                      <p:cNvPr id="4710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905001"/>
                        <a:ext cx="6967538" cy="16351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4"/>
          <p:cNvGraphicFramePr>
            <a:graphicFrameLocks noChangeAspect="1"/>
          </p:cNvGraphicFramePr>
          <p:nvPr/>
        </p:nvGraphicFramePr>
        <p:xfrm>
          <a:off x="2578100" y="3810001"/>
          <a:ext cx="2541588" cy="1039813"/>
        </p:xfrm>
        <a:graphic>
          <a:graphicData uri="http://schemas.openxmlformats.org/presentationml/2006/ole">
            <mc:AlternateContent xmlns:mc="http://schemas.openxmlformats.org/markup-compatibility/2006">
              <mc:Choice xmlns:v="urn:schemas-microsoft-com:vml" Requires="v">
                <p:oleObj spid="_x0000_s4103" name="Equation" r:id="rId7" imgW="1548728" imgH="634725" progId="Equation.DSMT4">
                  <p:embed/>
                </p:oleObj>
              </mc:Choice>
              <mc:Fallback>
                <p:oleObj name="Equation" r:id="rId7" imgW="1548728" imgH="634725" progId="Equation.DSMT4">
                  <p:embed/>
                  <p:pic>
                    <p:nvPicPr>
                      <p:cNvPr id="4710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100" y="3810001"/>
                        <a:ext cx="2541588"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Text Box 5"/>
          <p:cNvSpPr txBox="1">
            <a:spLocks noChangeArrowheads="1"/>
          </p:cNvSpPr>
          <p:nvPr/>
        </p:nvSpPr>
        <p:spPr bwMode="auto">
          <a:xfrm>
            <a:off x="2667001" y="5029200"/>
            <a:ext cx="7407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Conclusion: Since F=29.4 &gt; 5.32 we reject H0 and conclude that there is a significant difference in average life on hard versus soft woods.</a:t>
            </a:r>
          </a:p>
        </p:txBody>
      </p:sp>
    </p:spTree>
    <p:extLst>
      <p:ext uri="{BB962C8B-B14F-4D97-AF65-F5344CB8AC3E}">
        <p14:creationId xmlns:p14="http://schemas.microsoft.com/office/powerpoint/2010/main" val="139182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a:xfrm>
            <a:off x="9601200" y="6172200"/>
            <a:ext cx="685800" cy="476250"/>
          </a:xfrm>
        </p:spPr>
        <p:txBody>
          <a:bodyPr/>
          <a:lstStyle/>
          <a:p>
            <a:pPr algn="ctr">
              <a:defRPr/>
            </a:pPr>
            <a:fld id="{F8DB879B-7DB3-4A4C-B001-811DA941A8AD}" type="slidenum">
              <a:rPr lang="en-US"/>
              <a:pPr algn="ctr">
                <a:defRPr/>
              </a:pPr>
              <a:t>7</a:t>
            </a:fld>
            <a:endParaRPr lang="en-US"/>
          </a:p>
        </p:txBody>
      </p:sp>
      <p:sp>
        <p:nvSpPr>
          <p:cNvPr id="4" name="Rectangle 2"/>
          <p:cNvSpPr txBox="1">
            <a:spLocks noChangeArrowheads="1"/>
          </p:cNvSpPr>
          <p:nvPr/>
        </p:nvSpPr>
        <p:spPr>
          <a:xfrm>
            <a:off x="7620000" y="228600"/>
            <a:ext cx="2438400" cy="838200"/>
          </a:xfrm>
          <a:prstGeom prst="rect">
            <a:avLst/>
          </a:prstGeom>
        </p:spPr>
        <p:txBody>
          <a:bodyPr/>
          <a:lstStyle/>
          <a:p>
            <a:pPr algn="ctr">
              <a:defRPr/>
            </a:pPr>
            <a:r>
              <a:rPr lang="en-US" sz="4400">
                <a:latin typeface="+mj-lt"/>
                <a:ea typeface="+mj-ea"/>
                <a:cs typeface="+mj-cs"/>
              </a:rPr>
              <a:t>Q2</a:t>
            </a:r>
          </a:p>
        </p:txBody>
      </p:sp>
      <p:graphicFrame>
        <p:nvGraphicFramePr>
          <p:cNvPr id="48132" name="Object 3"/>
          <p:cNvGraphicFramePr>
            <a:graphicFrameLocks noChangeAspect="1"/>
          </p:cNvGraphicFramePr>
          <p:nvPr/>
        </p:nvGraphicFramePr>
        <p:xfrm>
          <a:off x="2209800" y="457200"/>
          <a:ext cx="4114800" cy="1608138"/>
        </p:xfrm>
        <a:graphic>
          <a:graphicData uri="http://schemas.openxmlformats.org/presentationml/2006/ole">
            <mc:AlternateContent xmlns:mc="http://schemas.openxmlformats.org/markup-compatibility/2006">
              <mc:Choice xmlns:v="urn:schemas-microsoft-com:vml" Requires="v">
                <p:oleObj spid="_x0000_s5128" name="Worksheet" r:id="rId3" imgW="3267456" imgH="1276807" progId="Excel.Sheet.8">
                  <p:embed/>
                </p:oleObj>
              </mc:Choice>
              <mc:Fallback>
                <p:oleObj name="Worksheet" r:id="rId3" imgW="3267456" imgH="1276807" progId="Excel.Sheet.8">
                  <p:embed/>
                  <p:pic>
                    <p:nvPicPr>
                      <p:cNvPr id="4813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
                        <a:ext cx="411480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3" name="Text Box 4"/>
          <p:cNvSpPr txBox="1">
            <a:spLocks noChangeArrowheads="1"/>
          </p:cNvSpPr>
          <p:nvPr/>
        </p:nvSpPr>
        <p:spPr bwMode="auto">
          <a:xfrm>
            <a:off x="1752600" y="2286000"/>
            <a:ext cx="8108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solidFill>
                  <a:srgbClr val="C00000"/>
                </a:solidFill>
              </a:rPr>
              <a:t>Q2: Is the average life in dry climate the same as average life in wet climate?</a:t>
            </a:r>
          </a:p>
        </p:txBody>
      </p:sp>
      <p:graphicFrame>
        <p:nvGraphicFramePr>
          <p:cNvPr id="48134" name="Object 6"/>
          <p:cNvGraphicFramePr>
            <a:graphicFrameLocks noChangeAspect="1"/>
          </p:cNvGraphicFramePr>
          <p:nvPr/>
        </p:nvGraphicFramePr>
        <p:xfrm>
          <a:off x="3535364" y="3505201"/>
          <a:ext cx="4143375" cy="892175"/>
        </p:xfrm>
        <a:graphic>
          <a:graphicData uri="http://schemas.openxmlformats.org/presentationml/2006/ole">
            <mc:AlternateContent xmlns:mc="http://schemas.openxmlformats.org/markup-compatibility/2006">
              <mc:Choice xmlns:v="urn:schemas-microsoft-com:vml" Requires="v">
                <p:oleObj spid="_x0000_s5129" name="Equation" r:id="rId5" imgW="2235200" imgH="482600" progId="Equation.DSMT4">
                  <p:embed/>
                </p:oleObj>
              </mc:Choice>
              <mc:Fallback>
                <p:oleObj name="Equation" r:id="rId5" imgW="2235200" imgH="482600" progId="Equation.DSMT4">
                  <p:embed/>
                  <p:pic>
                    <p:nvPicPr>
                      <p:cNvPr id="4813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5364" y="3505201"/>
                        <a:ext cx="41433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Text Box 7"/>
          <p:cNvSpPr txBox="1">
            <a:spLocks noChangeArrowheads="1"/>
          </p:cNvSpPr>
          <p:nvPr/>
        </p:nvSpPr>
        <p:spPr bwMode="auto">
          <a:xfrm>
            <a:off x="1828800" y="3505200"/>
            <a:ext cx="1507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Comparison:</a:t>
            </a:r>
          </a:p>
        </p:txBody>
      </p:sp>
      <p:sp>
        <p:nvSpPr>
          <p:cNvPr id="48136" name="Text Box 8"/>
          <p:cNvSpPr txBox="1">
            <a:spLocks noChangeArrowheads="1"/>
          </p:cNvSpPr>
          <p:nvPr/>
        </p:nvSpPr>
        <p:spPr bwMode="auto">
          <a:xfrm>
            <a:off x="7832726" y="3973513"/>
            <a:ext cx="2166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Estimated Contrast</a:t>
            </a:r>
          </a:p>
        </p:txBody>
      </p:sp>
      <p:graphicFrame>
        <p:nvGraphicFramePr>
          <p:cNvPr id="48137" name="Object 9"/>
          <p:cNvGraphicFramePr>
            <a:graphicFrameLocks noChangeAspect="1"/>
          </p:cNvGraphicFramePr>
          <p:nvPr/>
        </p:nvGraphicFramePr>
        <p:xfrm>
          <a:off x="6038851" y="3340101"/>
          <a:ext cx="112713" cy="176213"/>
        </p:xfrm>
        <a:graphic>
          <a:graphicData uri="http://schemas.openxmlformats.org/presentationml/2006/ole">
            <mc:AlternateContent xmlns:mc="http://schemas.openxmlformats.org/markup-compatibility/2006">
              <mc:Choice xmlns:v="urn:schemas-microsoft-com:vml" Requires="v">
                <p:oleObj spid="_x0000_s5130" name="Equation" r:id="rId7" imgW="114102" imgH="177492" progId="Equation.DSMT4">
                  <p:embed/>
                </p:oleObj>
              </mc:Choice>
              <mc:Fallback>
                <p:oleObj name="Equation" r:id="rId7" imgW="114102" imgH="177492" progId="Equation.DSMT4">
                  <p:embed/>
                  <p:pic>
                    <p:nvPicPr>
                      <p:cNvPr id="4813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8851" y="3340101"/>
                        <a:ext cx="112713"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8" name="Text Box 10"/>
          <p:cNvSpPr txBox="1">
            <a:spLocks noChangeArrowheads="1"/>
          </p:cNvSpPr>
          <p:nvPr/>
        </p:nvSpPr>
        <p:spPr bwMode="auto">
          <a:xfrm>
            <a:off x="2057400" y="4572000"/>
            <a:ext cx="338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Test H0: l</a:t>
            </a:r>
            <a:r>
              <a:rPr lang="en-US" altLang="en-US" sz="2000" baseline="-25000"/>
              <a:t>2</a:t>
            </a:r>
            <a:r>
              <a:rPr lang="en-US" altLang="en-US" sz="2000"/>
              <a:t> = 0 versus HA: l</a:t>
            </a:r>
            <a:r>
              <a:rPr lang="en-US" altLang="en-US" sz="2000" baseline="-25000"/>
              <a:t>2</a:t>
            </a:r>
            <a:r>
              <a:rPr lang="en-US" altLang="en-US" sz="2000"/>
              <a:t> </a:t>
            </a:r>
            <a:r>
              <a:rPr lang="en-US" altLang="en-US" sz="2000">
                <a:sym typeface="Symbol" pitchFamily="18" charset="2"/>
              </a:rPr>
              <a:t> 0</a:t>
            </a:r>
            <a:endParaRPr lang="en-US" altLang="en-US" sz="2000"/>
          </a:p>
        </p:txBody>
      </p:sp>
      <p:cxnSp>
        <p:nvCxnSpPr>
          <p:cNvPr id="48139" name="AutoShape 11"/>
          <p:cNvCxnSpPr>
            <a:cxnSpLocks noChangeShapeType="1"/>
            <a:endCxn id="48138" idx="1"/>
          </p:cNvCxnSpPr>
          <p:nvPr/>
        </p:nvCxnSpPr>
        <p:spPr bwMode="auto">
          <a:xfrm rot="16200000" flipH="1">
            <a:off x="1123951" y="3838576"/>
            <a:ext cx="1679575" cy="1873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140" name="Text Box 12"/>
          <p:cNvSpPr txBox="1">
            <a:spLocks noChangeArrowheads="1"/>
          </p:cNvSpPr>
          <p:nvPr/>
        </p:nvSpPr>
        <p:spPr bwMode="auto">
          <a:xfrm>
            <a:off x="2133601" y="5257800"/>
            <a:ext cx="1575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Test Statistic:</a:t>
            </a:r>
            <a:endParaRPr lang="en-US" altLang="en-US" sz="2000"/>
          </a:p>
        </p:txBody>
      </p:sp>
      <p:graphicFrame>
        <p:nvGraphicFramePr>
          <p:cNvPr id="48141" name="Object 13"/>
          <p:cNvGraphicFramePr>
            <a:graphicFrameLocks noChangeAspect="1"/>
          </p:cNvGraphicFramePr>
          <p:nvPr/>
        </p:nvGraphicFramePr>
        <p:xfrm>
          <a:off x="4016375" y="5105401"/>
          <a:ext cx="1189038" cy="708025"/>
        </p:xfrm>
        <a:graphic>
          <a:graphicData uri="http://schemas.openxmlformats.org/presentationml/2006/ole">
            <mc:AlternateContent xmlns:mc="http://schemas.openxmlformats.org/markup-compatibility/2006">
              <mc:Choice xmlns:v="urn:schemas-microsoft-com:vml" Requires="v">
                <p:oleObj spid="_x0000_s5131" name="Equation" r:id="rId9" imgW="660113" imgH="393529" progId="Equation.DSMT4">
                  <p:embed/>
                </p:oleObj>
              </mc:Choice>
              <mc:Fallback>
                <p:oleObj name="Equation" r:id="rId9" imgW="660113" imgH="393529" progId="Equation.DSMT4">
                  <p:embed/>
                  <p:pic>
                    <p:nvPicPr>
                      <p:cNvPr id="4814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6375" y="5105401"/>
                        <a:ext cx="1189038"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Text Box 14"/>
          <p:cNvSpPr txBox="1">
            <a:spLocks noChangeArrowheads="1"/>
          </p:cNvSpPr>
          <p:nvPr/>
        </p:nvSpPr>
        <p:spPr bwMode="auto">
          <a:xfrm>
            <a:off x="2193926" y="5954714"/>
            <a:ext cx="3978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Rejection Region:</a:t>
            </a:r>
            <a:r>
              <a:rPr lang="en-US" altLang="en-US" sz="2000"/>
              <a:t> Reject H0 if</a:t>
            </a:r>
          </a:p>
        </p:txBody>
      </p:sp>
      <p:graphicFrame>
        <p:nvGraphicFramePr>
          <p:cNvPr id="48143" name="Object 15"/>
          <p:cNvGraphicFramePr>
            <a:graphicFrameLocks noChangeAspect="1"/>
          </p:cNvGraphicFramePr>
          <p:nvPr/>
        </p:nvGraphicFramePr>
        <p:xfrm>
          <a:off x="6138863" y="5943601"/>
          <a:ext cx="1287462" cy="434975"/>
        </p:xfrm>
        <a:graphic>
          <a:graphicData uri="http://schemas.openxmlformats.org/presentationml/2006/ole">
            <mc:AlternateContent xmlns:mc="http://schemas.openxmlformats.org/markup-compatibility/2006">
              <mc:Choice xmlns:v="urn:schemas-microsoft-com:vml" Requires="v">
                <p:oleObj spid="_x0000_s5132" name="Equation" r:id="rId11" imgW="710891" imgH="241195" progId="Equation.DSMT4">
                  <p:embed/>
                </p:oleObj>
              </mc:Choice>
              <mc:Fallback>
                <p:oleObj name="Equation" r:id="rId11" imgW="710891" imgH="241195" progId="Equation.DSMT4">
                  <p:embed/>
                  <p:pic>
                    <p:nvPicPr>
                      <p:cNvPr id="4814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8863" y="5943601"/>
                        <a:ext cx="1287462"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44" name="Group 18"/>
          <p:cNvGrpSpPr>
            <a:grpSpLocks noChangeAspect="1"/>
          </p:cNvGrpSpPr>
          <p:nvPr/>
        </p:nvGrpSpPr>
        <p:grpSpPr bwMode="auto">
          <a:xfrm>
            <a:off x="7620000" y="1219200"/>
            <a:ext cx="1504950" cy="857250"/>
            <a:chOff x="3840" y="768"/>
            <a:chExt cx="948" cy="540"/>
          </a:xfrm>
        </p:grpSpPr>
        <p:sp>
          <p:nvSpPr>
            <p:cNvPr id="48146" name="AutoShape 17"/>
            <p:cNvSpPr>
              <a:spLocks noChangeAspect="1" noChangeArrowheads="1" noTextEdit="1"/>
            </p:cNvSpPr>
            <p:nvPr/>
          </p:nvSpPr>
          <p:spPr bwMode="auto">
            <a:xfrm>
              <a:off x="3840" y="768"/>
              <a:ext cx="94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47" name="Rectangle 19"/>
            <p:cNvSpPr>
              <a:spLocks noChangeArrowheads="1"/>
            </p:cNvSpPr>
            <p:nvPr/>
          </p:nvSpPr>
          <p:spPr bwMode="auto">
            <a:xfrm>
              <a:off x="3988" y="778"/>
              <a:ext cx="2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MSE=</a:t>
              </a:r>
              <a:endParaRPr lang="en-US" altLang="en-US" sz="1800"/>
            </a:p>
          </p:txBody>
        </p:sp>
        <p:sp>
          <p:nvSpPr>
            <p:cNvPr id="48148" name="Rectangle 20"/>
            <p:cNvSpPr>
              <a:spLocks noChangeArrowheads="1"/>
            </p:cNvSpPr>
            <p:nvPr/>
          </p:nvSpPr>
          <p:spPr bwMode="auto">
            <a:xfrm>
              <a:off x="4551" y="778"/>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5</a:t>
              </a:r>
              <a:endParaRPr lang="en-US" altLang="en-US" sz="1800"/>
            </a:p>
          </p:txBody>
        </p:sp>
        <p:sp>
          <p:nvSpPr>
            <p:cNvPr id="48149" name="Rectangle 21"/>
            <p:cNvSpPr>
              <a:spLocks noChangeArrowheads="1"/>
            </p:cNvSpPr>
            <p:nvPr/>
          </p:nvSpPr>
          <p:spPr bwMode="auto">
            <a:xfrm>
              <a:off x="4235" y="942"/>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48150" name="Rectangle 22"/>
            <p:cNvSpPr>
              <a:spLocks noChangeArrowheads="1"/>
            </p:cNvSpPr>
            <p:nvPr/>
          </p:nvSpPr>
          <p:spPr bwMode="auto">
            <a:xfrm>
              <a:off x="4551" y="94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4</a:t>
              </a:r>
              <a:endParaRPr lang="en-US" altLang="en-US" sz="1800"/>
            </a:p>
          </p:txBody>
        </p:sp>
        <p:sp>
          <p:nvSpPr>
            <p:cNvPr id="48151" name="Rectangle 23"/>
            <p:cNvSpPr>
              <a:spLocks noChangeArrowheads="1"/>
            </p:cNvSpPr>
            <p:nvPr/>
          </p:nvSpPr>
          <p:spPr bwMode="auto">
            <a:xfrm>
              <a:off x="4097" y="1125"/>
              <a:ext cx="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n</a:t>
              </a:r>
              <a:endParaRPr lang="en-US" altLang="en-US" sz="1800"/>
            </a:p>
          </p:txBody>
        </p:sp>
        <p:sp>
          <p:nvSpPr>
            <p:cNvPr id="48152" name="Rectangle 24"/>
            <p:cNvSpPr>
              <a:spLocks noChangeArrowheads="1"/>
            </p:cNvSpPr>
            <p:nvPr/>
          </p:nvSpPr>
          <p:spPr bwMode="auto">
            <a:xfrm>
              <a:off x="4166" y="1183"/>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rPr>
                <a:t>t</a:t>
              </a:r>
              <a:endParaRPr lang="en-US" altLang="en-US" sz="1800"/>
            </a:p>
          </p:txBody>
        </p:sp>
        <p:sp>
          <p:nvSpPr>
            <p:cNvPr id="48153" name="Rectangle 25"/>
            <p:cNvSpPr>
              <a:spLocks noChangeArrowheads="1"/>
            </p:cNvSpPr>
            <p:nvPr/>
          </p:nvSpPr>
          <p:spPr bwMode="auto">
            <a:xfrm>
              <a:off x="4196" y="1125"/>
              <a:ext cx="14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48154" name="Rectangle 26"/>
            <p:cNvSpPr>
              <a:spLocks noChangeArrowheads="1"/>
            </p:cNvSpPr>
            <p:nvPr/>
          </p:nvSpPr>
          <p:spPr bwMode="auto">
            <a:xfrm>
              <a:off x="4551" y="1125"/>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8</a:t>
              </a:r>
              <a:endParaRPr lang="en-US" altLang="en-US" sz="1800"/>
            </a:p>
          </p:txBody>
        </p:sp>
        <p:sp>
          <p:nvSpPr>
            <p:cNvPr id="48155" name="Line 27"/>
            <p:cNvSpPr>
              <a:spLocks noChangeShapeType="1"/>
            </p:cNvSpPr>
            <p:nvPr/>
          </p:nvSpPr>
          <p:spPr bwMode="auto">
            <a:xfrm>
              <a:off x="3840" y="768"/>
              <a:ext cx="1" cy="5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6" name="Rectangle 28"/>
            <p:cNvSpPr>
              <a:spLocks noChangeArrowheads="1"/>
            </p:cNvSpPr>
            <p:nvPr/>
          </p:nvSpPr>
          <p:spPr bwMode="auto">
            <a:xfrm>
              <a:off x="3840" y="768"/>
              <a:ext cx="10" cy="5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8157" name="Line 29"/>
            <p:cNvSpPr>
              <a:spLocks noChangeShapeType="1"/>
            </p:cNvSpPr>
            <p:nvPr/>
          </p:nvSpPr>
          <p:spPr bwMode="auto">
            <a:xfrm>
              <a:off x="4778" y="778"/>
              <a:ext cx="1" cy="5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8" name="Rectangle 30"/>
            <p:cNvSpPr>
              <a:spLocks noChangeArrowheads="1"/>
            </p:cNvSpPr>
            <p:nvPr/>
          </p:nvSpPr>
          <p:spPr bwMode="auto">
            <a:xfrm>
              <a:off x="4778" y="778"/>
              <a:ext cx="10" cy="5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8159" name="Line 31"/>
            <p:cNvSpPr>
              <a:spLocks noChangeShapeType="1"/>
            </p:cNvSpPr>
            <p:nvPr/>
          </p:nvSpPr>
          <p:spPr bwMode="auto">
            <a:xfrm>
              <a:off x="3850" y="768"/>
              <a:ext cx="9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0" name="Rectangle 32"/>
            <p:cNvSpPr>
              <a:spLocks noChangeArrowheads="1"/>
            </p:cNvSpPr>
            <p:nvPr/>
          </p:nvSpPr>
          <p:spPr bwMode="auto">
            <a:xfrm>
              <a:off x="3850" y="768"/>
              <a:ext cx="9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8161" name="Line 33"/>
            <p:cNvSpPr>
              <a:spLocks noChangeShapeType="1"/>
            </p:cNvSpPr>
            <p:nvPr/>
          </p:nvSpPr>
          <p:spPr bwMode="auto">
            <a:xfrm>
              <a:off x="3850" y="932"/>
              <a:ext cx="9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Rectangle 34"/>
            <p:cNvSpPr>
              <a:spLocks noChangeArrowheads="1"/>
            </p:cNvSpPr>
            <p:nvPr/>
          </p:nvSpPr>
          <p:spPr bwMode="auto">
            <a:xfrm>
              <a:off x="3850" y="932"/>
              <a:ext cx="9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8163" name="Line 35"/>
            <p:cNvSpPr>
              <a:spLocks noChangeShapeType="1"/>
            </p:cNvSpPr>
            <p:nvPr/>
          </p:nvSpPr>
          <p:spPr bwMode="auto">
            <a:xfrm>
              <a:off x="3850" y="1096"/>
              <a:ext cx="9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4" name="Rectangle 36"/>
            <p:cNvSpPr>
              <a:spLocks noChangeArrowheads="1"/>
            </p:cNvSpPr>
            <p:nvPr/>
          </p:nvSpPr>
          <p:spPr bwMode="auto">
            <a:xfrm>
              <a:off x="3850" y="1096"/>
              <a:ext cx="9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48165" name="Line 37"/>
            <p:cNvSpPr>
              <a:spLocks noChangeShapeType="1"/>
            </p:cNvSpPr>
            <p:nvPr/>
          </p:nvSpPr>
          <p:spPr bwMode="auto">
            <a:xfrm>
              <a:off x="3850" y="1298"/>
              <a:ext cx="9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6" name="Rectangle 38"/>
            <p:cNvSpPr>
              <a:spLocks noChangeArrowheads="1"/>
            </p:cNvSpPr>
            <p:nvPr/>
          </p:nvSpPr>
          <p:spPr bwMode="auto">
            <a:xfrm>
              <a:off x="3850" y="1298"/>
              <a:ext cx="9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graphicFrame>
        <p:nvGraphicFramePr>
          <p:cNvPr id="48145" name="Object 39"/>
          <p:cNvGraphicFramePr>
            <a:graphicFrameLocks noChangeAspect="1"/>
          </p:cNvGraphicFramePr>
          <p:nvPr/>
        </p:nvGraphicFramePr>
        <p:xfrm>
          <a:off x="1905000" y="2751138"/>
          <a:ext cx="6400800" cy="754062"/>
        </p:xfrm>
        <a:graphic>
          <a:graphicData uri="http://schemas.openxmlformats.org/presentationml/2006/ole">
            <mc:AlternateContent xmlns:mc="http://schemas.openxmlformats.org/markup-compatibility/2006">
              <mc:Choice xmlns:v="urn:schemas-microsoft-com:vml" Requires="v">
                <p:oleObj spid="_x0000_s5133" name="Equation" r:id="rId13" imgW="3670300" imgH="431800" progId="Equation.3">
                  <p:embed/>
                </p:oleObj>
              </mc:Choice>
              <mc:Fallback>
                <p:oleObj name="Equation" r:id="rId13" imgW="3670300" imgH="431800" progId="Equation.3">
                  <p:embed/>
                  <p:pic>
                    <p:nvPicPr>
                      <p:cNvPr id="48145"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2751138"/>
                        <a:ext cx="64008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430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601200" y="6172200"/>
            <a:ext cx="685800" cy="476250"/>
          </a:xfrm>
        </p:spPr>
        <p:txBody>
          <a:bodyPr/>
          <a:lstStyle/>
          <a:p>
            <a:pPr algn="ctr">
              <a:defRPr/>
            </a:pPr>
            <a:fld id="{5741F36A-2158-4330-89A0-633C6897AE7D}" type="slidenum">
              <a:rPr lang="en-US"/>
              <a:pPr algn="ctr">
                <a:defRPr/>
              </a:pPr>
              <a:t>8</a:t>
            </a:fld>
            <a:endParaRPr lang="en-US"/>
          </a:p>
        </p:txBody>
      </p:sp>
      <p:graphicFrame>
        <p:nvGraphicFramePr>
          <p:cNvPr id="49155" name="Object 2"/>
          <p:cNvGraphicFramePr>
            <a:graphicFrameLocks noChangeAspect="1"/>
          </p:cNvGraphicFramePr>
          <p:nvPr/>
        </p:nvGraphicFramePr>
        <p:xfrm>
          <a:off x="3038475" y="304801"/>
          <a:ext cx="5735638" cy="1635125"/>
        </p:xfrm>
        <a:graphic>
          <a:graphicData uri="http://schemas.openxmlformats.org/presentationml/2006/ole">
            <mc:AlternateContent xmlns:mc="http://schemas.openxmlformats.org/markup-compatibility/2006">
              <mc:Choice xmlns:v="urn:schemas-microsoft-com:vml" Requires="v">
                <p:oleObj spid="_x0000_s6149" name="Equation" r:id="rId3" imgW="3606800" imgH="1028700" progId="Equation.DSMT4">
                  <p:embed/>
                </p:oleObj>
              </mc:Choice>
              <mc:Fallback>
                <p:oleObj name="Equation" r:id="rId3" imgW="3606800" imgH="1028700" progId="Equation.DSMT4">
                  <p:embed/>
                  <p:pic>
                    <p:nvPicPr>
                      <p:cNvPr id="491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304801"/>
                        <a:ext cx="5735638" cy="163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3"/>
          <p:cNvGraphicFramePr>
            <a:graphicFrameLocks noChangeAspect="1"/>
          </p:cNvGraphicFramePr>
          <p:nvPr/>
        </p:nvGraphicFramePr>
        <p:xfrm>
          <a:off x="2692400" y="1905001"/>
          <a:ext cx="6764338" cy="1635125"/>
        </p:xfrm>
        <a:graphic>
          <a:graphicData uri="http://schemas.openxmlformats.org/presentationml/2006/ole">
            <mc:AlternateContent xmlns:mc="http://schemas.openxmlformats.org/markup-compatibility/2006">
              <mc:Choice xmlns:v="urn:schemas-microsoft-com:vml" Requires="v">
                <p:oleObj spid="_x0000_s6150" name="Equation" r:id="rId5" imgW="4254500" imgH="1028700" progId="Equation.DSMT4">
                  <p:embed/>
                </p:oleObj>
              </mc:Choice>
              <mc:Fallback>
                <p:oleObj name="Equation" r:id="rId5" imgW="4254500" imgH="1028700" progId="Equation.DSMT4">
                  <p:embed/>
                  <p:pic>
                    <p:nvPicPr>
                      <p:cNvPr id="491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00" y="1905001"/>
                        <a:ext cx="6764338" cy="16351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4"/>
          <p:cNvGraphicFramePr>
            <a:graphicFrameLocks noChangeAspect="1"/>
          </p:cNvGraphicFramePr>
          <p:nvPr/>
        </p:nvGraphicFramePr>
        <p:xfrm>
          <a:off x="2763839" y="3810001"/>
          <a:ext cx="2168525" cy="1039813"/>
        </p:xfrm>
        <a:graphic>
          <a:graphicData uri="http://schemas.openxmlformats.org/presentationml/2006/ole">
            <mc:AlternateContent xmlns:mc="http://schemas.openxmlformats.org/markup-compatibility/2006">
              <mc:Choice xmlns:v="urn:schemas-microsoft-com:vml" Requires="v">
                <p:oleObj spid="_x0000_s6151" name="Equation" r:id="rId7" imgW="1320227" imgH="634725" progId="Equation.DSMT4">
                  <p:embed/>
                </p:oleObj>
              </mc:Choice>
              <mc:Fallback>
                <p:oleObj name="Equation" r:id="rId7" imgW="1320227" imgH="634725" progId="Equation.DSMT4">
                  <p:embed/>
                  <p:pic>
                    <p:nvPicPr>
                      <p:cNvPr id="4915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839" y="3810001"/>
                        <a:ext cx="216852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Text Box 5"/>
          <p:cNvSpPr txBox="1">
            <a:spLocks noChangeArrowheads="1"/>
          </p:cNvSpPr>
          <p:nvPr/>
        </p:nvSpPr>
        <p:spPr bwMode="auto">
          <a:xfrm>
            <a:off x="2667001" y="5029201"/>
            <a:ext cx="7407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Conclusion: Since F=0.6 &lt; 5.32 we do not reject H0 and conclude that there is not a significant difference in average life in wet versus dry climates.</a:t>
            </a:r>
          </a:p>
        </p:txBody>
      </p:sp>
    </p:spTree>
    <p:extLst>
      <p:ext uri="{BB962C8B-B14F-4D97-AF65-F5344CB8AC3E}">
        <p14:creationId xmlns:p14="http://schemas.microsoft.com/office/powerpoint/2010/main" val="137447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9601200" y="6172200"/>
            <a:ext cx="685800" cy="476250"/>
          </a:xfrm>
        </p:spPr>
        <p:txBody>
          <a:bodyPr/>
          <a:lstStyle/>
          <a:p>
            <a:pPr algn="ctr">
              <a:defRPr/>
            </a:pPr>
            <a:fld id="{557144C1-DB2C-46AB-A177-0BD5551576E4}" type="slidenum">
              <a:rPr lang="en-US"/>
              <a:pPr algn="ctr">
                <a:defRPr/>
              </a:pPr>
              <a:t>9</a:t>
            </a:fld>
            <a:endParaRPr lang="en-US"/>
          </a:p>
        </p:txBody>
      </p:sp>
      <p:sp>
        <p:nvSpPr>
          <p:cNvPr id="4" name="Rectangle 2"/>
          <p:cNvSpPr txBox="1">
            <a:spLocks noChangeArrowheads="1"/>
          </p:cNvSpPr>
          <p:nvPr/>
        </p:nvSpPr>
        <p:spPr>
          <a:xfrm>
            <a:off x="7162800" y="228600"/>
            <a:ext cx="2903538" cy="838200"/>
          </a:xfrm>
          <a:prstGeom prst="rect">
            <a:avLst/>
          </a:prstGeom>
        </p:spPr>
        <p:txBody>
          <a:bodyPr/>
          <a:lstStyle/>
          <a:p>
            <a:pPr algn="ctr">
              <a:defRPr/>
            </a:pPr>
            <a:r>
              <a:rPr lang="en-US" sz="4400">
                <a:latin typeface="+mj-lt"/>
                <a:ea typeface="+mj-ea"/>
                <a:cs typeface="+mj-cs"/>
              </a:rPr>
              <a:t>Q3</a:t>
            </a:r>
          </a:p>
        </p:txBody>
      </p:sp>
      <p:graphicFrame>
        <p:nvGraphicFramePr>
          <p:cNvPr id="50180" name="Object 3"/>
          <p:cNvGraphicFramePr>
            <a:graphicFrameLocks noChangeAspect="1"/>
          </p:cNvGraphicFramePr>
          <p:nvPr/>
        </p:nvGraphicFramePr>
        <p:xfrm>
          <a:off x="2209800" y="457200"/>
          <a:ext cx="4114800" cy="1608138"/>
        </p:xfrm>
        <a:graphic>
          <a:graphicData uri="http://schemas.openxmlformats.org/presentationml/2006/ole">
            <mc:AlternateContent xmlns:mc="http://schemas.openxmlformats.org/markup-compatibility/2006">
              <mc:Choice xmlns:v="urn:schemas-microsoft-com:vml" Requires="v">
                <p:oleObj spid="_x0000_s7176" name="Worksheet" r:id="rId3" imgW="3267456" imgH="1276807" progId="Excel.Sheet.8">
                  <p:embed/>
                </p:oleObj>
              </mc:Choice>
              <mc:Fallback>
                <p:oleObj name="Worksheet" r:id="rId3" imgW="3267456" imgH="1276807" progId="Excel.Sheet.8">
                  <p:embed/>
                  <p:pic>
                    <p:nvPicPr>
                      <p:cNvPr id="5018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
                        <a:ext cx="411480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1" name="Text Box 4"/>
          <p:cNvSpPr txBox="1">
            <a:spLocks noChangeArrowheads="1"/>
          </p:cNvSpPr>
          <p:nvPr/>
        </p:nvSpPr>
        <p:spPr bwMode="auto">
          <a:xfrm>
            <a:off x="1828800" y="2133601"/>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solidFill>
                  <a:srgbClr val="C00000"/>
                </a:solidFill>
              </a:rPr>
              <a:t>Q3: Does the difference in paint life between wet and dry climates depend upon whether the wood is hard or soft?</a:t>
            </a:r>
          </a:p>
        </p:txBody>
      </p:sp>
      <p:graphicFrame>
        <p:nvGraphicFramePr>
          <p:cNvPr id="50182" name="Object 5"/>
          <p:cNvGraphicFramePr>
            <a:graphicFrameLocks noChangeAspect="1"/>
          </p:cNvGraphicFramePr>
          <p:nvPr/>
        </p:nvGraphicFramePr>
        <p:xfrm>
          <a:off x="2146300" y="2973389"/>
          <a:ext cx="5613400" cy="388937"/>
        </p:xfrm>
        <a:graphic>
          <a:graphicData uri="http://schemas.openxmlformats.org/presentationml/2006/ole">
            <mc:AlternateContent xmlns:mc="http://schemas.openxmlformats.org/markup-compatibility/2006">
              <mc:Choice xmlns:v="urn:schemas-microsoft-com:vml" Requires="v">
                <p:oleObj spid="_x0000_s7177" name="Equation" r:id="rId5" imgW="3454400" imgH="241300" progId="Equation.DSMT4">
                  <p:embed/>
                </p:oleObj>
              </mc:Choice>
              <mc:Fallback>
                <p:oleObj name="Equation" r:id="rId5" imgW="3454400" imgH="241300" progId="Equation.DSMT4">
                  <p:embed/>
                  <p:pic>
                    <p:nvPicPr>
                      <p:cNvPr id="5018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2973389"/>
                        <a:ext cx="56134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6"/>
          <p:cNvGraphicFramePr>
            <a:graphicFrameLocks noChangeAspect="1"/>
          </p:cNvGraphicFramePr>
          <p:nvPr/>
        </p:nvGraphicFramePr>
        <p:xfrm>
          <a:off x="3652839" y="3505201"/>
          <a:ext cx="3908425" cy="892175"/>
        </p:xfrm>
        <a:graphic>
          <a:graphicData uri="http://schemas.openxmlformats.org/presentationml/2006/ole">
            <mc:AlternateContent xmlns:mc="http://schemas.openxmlformats.org/markup-compatibility/2006">
              <mc:Choice xmlns:v="urn:schemas-microsoft-com:vml" Requires="v">
                <p:oleObj spid="_x0000_s7178" name="Equation" r:id="rId7" imgW="2108200" imgH="482600" progId="Equation.DSMT4">
                  <p:embed/>
                </p:oleObj>
              </mc:Choice>
              <mc:Fallback>
                <p:oleObj name="Equation" r:id="rId7" imgW="2108200" imgH="482600" progId="Equation.DSMT4">
                  <p:embed/>
                  <p:pic>
                    <p:nvPicPr>
                      <p:cNvPr id="5018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9" y="3505201"/>
                        <a:ext cx="39084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4" name="Text Box 7"/>
          <p:cNvSpPr txBox="1">
            <a:spLocks noChangeArrowheads="1"/>
          </p:cNvSpPr>
          <p:nvPr/>
        </p:nvSpPr>
        <p:spPr bwMode="auto">
          <a:xfrm>
            <a:off x="1905000" y="3505200"/>
            <a:ext cx="1507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Comparison:</a:t>
            </a:r>
          </a:p>
        </p:txBody>
      </p:sp>
      <p:sp>
        <p:nvSpPr>
          <p:cNvPr id="50185" name="Text Box 8"/>
          <p:cNvSpPr txBox="1">
            <a:spLocks noChangeArrowheads="1"/>
          </p:cNvSpPr>
          <p:nvPr/>
        </p:nvSpPr>
        <p:spPr bwMode="auto">
          <a:xfrm>
            <a:off x="7832726" y="3973513"/>
            <a:ext cx="2166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Estimated Contrast</a:t>
            </a:r>
          </a:p>
        </p:txBody>
      </p:sp>
      <p:graphicFrame>
        <p:nvGraphicFramePr>
          <p:cNvPr id="50186" name="Object 9"/>
          <p:cNvGraphicFramePr>
            <a:graphicFrameLocks noChangeAspect="1"/>
          </p:cNvGraphicFramePr>
          <p:nvPr/>
        </p:nvGraphicFramePr>
        <p:xfrm>
          <a:off x="6038851" y="3340101"/>
          <a:ext cx="112713" cy="176213"/>
        </p:xfrm>
        <a:graphic>
          <a:graphicData uri="http://schemas.openxmlformats.org/presentationml/2006/ole">
            <mc:AlternateContent xmlns:mc="http://schemas.openxmlformats.org/markup-compatibility/2006">
              <mc:Choice xmlns:v="urn:schemas-microsoft-com:vml" Requires="v">
                <p:oleObj spid="_x0000_s7179" name="Equation" r:id="rId9" imgW="114102" imgH="177492" progId="Equation.DSMT4">
                  <p:embed/>
                </p:oleObj>
              </mc:Choice>
              <mc:Fallback>
                <p:oleObj name="Equation" r:id="rId9" imgW="114102" imgH="177492" progId="Equation.DSMT4">
                  <p:embed/>
                  <p:pic>
                    <p:nvPicPr>
                      <p:cNvPr id="50186"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1" y="3340101"/>
                        <a:ext cx="112713"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Text Box 10"/>
          <p:cNvSpPr txBox="1">
            <a:spLocks noChangeArrowheads="1"/>
          </p:cNvSpPr>
          <p:nvPr/>
        </p:nvSpPr>
        <p:spPr bwMode="auto">
          <a:xfrm>
            <a:off x="2057400" y="4572000"/>
            <a:ext cx="338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a:t>Test H0: l</a:t>
            </a:r>
            <a:r>
              <a:rPr lang="en-US" altLang="en-US" sz="2000" baseline="-25000"/>
              <a:t>3</a:t>
            </a:r>
            <a:r>
              <a:rPr lang="en-US" altLang="en-US" sz="2000"/>
              <a:t> = 0 versus HA: l</a:t>
            </a:r>
            <a:r>
              <a:rPr lang="en-US" altLang="en-US" sz="2000" baseline="-25000"/>
              <a:t>3</a:t>
            </a:r>
            <a:r>
              <a:rPr lang="en-US" altLang="en-US" sz="2000"/>
              <a:t> </a:t>
            </a:r>
            <a:r>
              <a:rPr lang="en-US" altLang="en-US" sz="2000">
                <a:sym typeface="Symbol" pitchFamily="18" charset="2"/>
              </a:rPr>
              <a:t> 0</a:t>
            </a:r>
            <a:endParaRPr lang="en-US" altLang="en-US" sz="2000"/>
          </a:p>
        </p:txBody>
      </p:sp>
      <p:cxnSp>
        <p:nvCxnSpPr>
          <p:cNvPr id="50188" name="AutoShape 11"/>
          <p:cNvCxnSpPr>
            <a:cxnSpLocks noChangeShapeType="1"/>
            <a:endCxn id="50187" idx="1"/>
          </p:cNvCxnSpPr>
          <p:nvPr/>
        </p:nvCxnSpPr>
        <p:spPr bwMode="auto">
          <a:xfrm rot="5400000">
            <a:off x="1300163" y="3925888"/>
            <a:ext cx="1603375" cy="88900"/>
          </a:xfrm>
          <a:prstGeom prst="bentConnector4">
            <a:avLst>
              <a:gd name="adj1" fmla="val 43764"/>
              <a:gd name="adj2" fmla="val 3571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0189" name="Text Box 12"/>
          <p:cNvSpPr txBox="1">
            <a:spLocks noChangeArrowheads="1"/>
          </p:cNvSpPr>
          <p:nvPr/>
        </p:nvSpPr>
        <p:spPr bwMode="auto">
          <a:xfrm>
            <a:off x="2133601" y="5257800"/>
            <a:ext cx="1575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Test Statistic:</a:t>
            </a:r>
            <a:endParaRPr lang="en-US" altLang="en-US" sz="2000"/>
          </a:p>
        </p:txBody>
      </p:sp>
      <p:graphicFrame>
        <p:nvGraphicFramePr>
          <p:cNvPr id="50190" name="Object 13"/>
          <p:cNvGraphicFramePr>
            <a:graphicFrameLocks noChangeAspect="1"/>
          </p:cNvGraphicFramePr>
          <p:nvPr/>
        </p:nvGraphicFramePr>
        <p:xfrm>
          <a:off x="4038600" y="5105401"/>
          <a:ext cx="1143000" cy="708025"/>
        </p:xfrm>
        <a:graphic>
          <a:graphicData uri="http://schemas.openxmlformats.org/presentationml/2006/ole">
            <mc:AlternateContent xmlns:mc="http://schemas.openxmlformats.org/markup-compatibility/2006">
              <mc:Choice xmlns:v="urn:schemas-microsoft-com:vml" Requires="v">
                <p:oleObj spid="_x0000_s7180" name="Equation" r:id="rId11" imgW="634725" imgH="393529" progId="Equation.DSMT4">
                  <p:embed/>
                </p:oleObj>
              </mc:Choice>
              <mc:Fallback>
                <p:oleObj name="Equation" r:id="rId11" imgW="634725" imgH="393529" progId="Equation.DSMT4">
                  <p:embed/>
                  <p:pic>
                    <p:nvPicPr>
                      <p:cNvPr id="5019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105401"/>
                        <a:ext cx="11430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Text Box 14"/>
          <p:cNvSpPr txBox="1">
            <a:spLocks noChangeArrowheads="1"/>
          </p:cNvSpPr>
          <p:nvPr/>
        </p:nvSpPr>
        <p:spPr bwMode="auto">
          <a:xfrm>
            <a:off x="2193926" y="5954714"/>
            <a:ext cx="3978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000" b="1"/>
              <a:t>Rejection Region:</a:t>
            </a:r>
            <a:r>
              <a:rPr lang="en-US" altLang="en-US" sz="2000"/>
              <a:t> Reject H0 if</a:t>
            </a:r>
          </a:p>
        </p:txBody>
      </p:sp>
      <p:graphicFrame>
        <p:nvGraphicFramePr>
          <p:cNvPr id="50192" name="Object 15"/>
          <p:cNvGraphicFramePr>
            <a:graphicFrameLocks noChangeAspect="1"/>
          </p:cNvGraphicFramePr>
          <p:nvPr/>
        </p:nvGraphicFramePr>
        <p:xfrm>
          <a:off x="6172200" y="5943601"/>
          <a:ext cx="1219200" cy="434975"/>
        </p:xfrm>
        <a:graphic>
          <a:graphicData uri="http://schemas.openxmlformats.org/presentationml/2006/ole">
            <mc:AlternateContent xmlns:mc="http://schemas.openxmlformats.org/markup-compatibility/2006">
              <mc:Choice xmlns:v="urn:schemas-microsoft-com:vml" Requires="v">
                <p:oleObj spid="_x0000_s7181" name="Equation" r:id="rId13" imgW="672808" imgH="241195" progId="Equation.DSMT4">
                  <p:embed/>
                </p:oleObj>
              </mc:Choice>
              <mc:Fallback>
                <p:oleObj name="Equation" r:id="rId13" imgW="672808" imgH="241195" progId="Equation.DSMT4">
                  <p:embed/>
                  <p:pic>
                    <p:nvPicPr>
                      <p:cNvPr id="50192"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5943601"/>
                        <a:ext cx="12192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93" name="Group 18"/>
          <p:cNvGrpSpPr>
            <a:grpSpLocks noChangeAspect="1"/>
          </p:cNvGrpSpPr>
          <p:nvPr/>
        </p:nvGrpSpPr>
        <p:grpSpPr bwMode="auto">
          <a:xfrm>
            <a:off x="7086600" y="1143000"/>
            <a:ext cx="1447800" cy="890588"/>
            <a:chOff x="3504" y="720"/>
            <a:chExt cx="912" cy="561"/>
          </a:xfrm>
        </p:grpSpPr>
        <p:sp>
          <p:nvSpPr>
            <p:cNvPr id="50194" name="AutoShape 17"/>
            <p:cNvSpPr>
              <a:spLocks noChangeAspect="1" noChangeArrowheads="1" noTextEdit="1"/>
            </p:cNvSpPr>
            <p:nvPr/>
          </p:nvSpPr>
          <p:spPr bwMode="auto">
            <a:xfrm>
              <a:off x="3504" y="720"/>
              <a:ext cx="912"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95" name="Rectangle 19"/>
            <p:cNvSpPr>
              <a:spLocks noChangeArrowheads="1"/>
            </p:cNvSpPr>
            <p:nvPr/>
          </p:nvSpPr>
          <p:spPr bwMode="auto">
            <a:xfrm>
              <a:off x="3604" y="730"/>
              <a:ext cx="2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MSE=</a:t>
              </a:r>
              <a:endParaRPr lang="en-US" altLang="en-US" sz="1800"/>
            </a:p>
          </p:txBody>
        </p:sp>
        <p:sp>
          <p:nvSpPr>
            <p:cNvPr id="50196" name="Rectangle 20"/>
            <p:cNvSpPr>
              <a:spLocks noChangeArrowheads="1"/>
            </p:cNvSpPr>
            <p:nvPr/>
          </p:nvSpPr>
          <p:spPr bwMode="auto">
            <a:xfrm>
              <a:off x="4175" y="73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5</a:t>
              </a:r>
              <a:endParaRPr lang="en-US" altLang="en-US" sz="1800"/>
            </a:p>
          </p:txBody>
        </p:sp>
        <p:sp>
          <p:nvSpPr>
            <p:cNvPr id="50197" name="Rectangle 21"/>
            <p:cNvSpPr>
              <a:spLocks noChangeArrowheads="1"/>
            </p:cNvSpPr>
            <p:nvPr/>
          </p:nvSpPr>
          <p:spPr bwMode="auto">
            <a:xfrm>
              <a:off x="3855" y="900"/>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50198" name="Rectangle 22"/>
            <p:cNvSpPr>
              <a:spLocks noChangeArrowheads="1"/>
            </p:cNvSpPr>
            <p:nvPr/>
          </p:nvSpPr>
          <p:spPr bwMode="auto">
            <a:xfrm>
              <a:off x="4175" y="90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4</a:t>
              </a:r>
              <a:endParaRPr lang="en-US" altLang="en-US" sz="1800"/>
            </a:p>
          </p:txBody>
        </p:sp>
        <p:sp>
          <p:nvSpPr>
            <p:cNvPr id="50199" name="Rectangle 23"/>
            <p:cNvSpPr>
              <a:spLocks noChangeArrowheads="1"/>
            </p:cNvSpPr>
            <p:nvPr/>
          </p:nvSpPr>
          <p:spPr bwMode="auto">
            <a:xfrm>
              <a:off x="3714" y="1091"/>
              <a:ext cx="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n</a:t>
              </a:r>
              <a:endParaRPr lang="en-US" altLang="en-US" sz="1800"/>
            </a:p>
          </p:txBody>
        </p:sp>
        <p:sp>
          <p:nvSpPr>
            <p:cNvPr id="50200" name="Rectangle 24"/>
            <p:cNvSpPr>
              <a:spLocks noChangeArrowheads="1"/>
            </p:cNvSpPr>
            <p:nvPr/>
          </p:nvSpPr>
          <p:spPr bwMode="auto">
            <a:xfrm>
              <a:off x="3785" y="1151"/>
              <a:ext cx="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100">
                  <a:solidFill>
                    <a:srgbClr val="000000"/>
                  </a:solidFill>
                </a:rPr>
                <a:t>t</a:t>
              </a:r>
              <a:endParaRPr lang="en-US" altLang="en-US" sz="1800"/>
            </a:p>
          </p:txBody>
        </p:sp>
        <p:sp>
          <p:nvSpPr>
            <p:cNvPr id="50201" name="Rectangle 25"/>
            <p:cNvSpPr>
              <a:spLocks noChangeArrowheads="1"/>
            </p:cNvSpPr>
            <p:nvPr/>
          </p:nvSpPr>
          <p:spPr bwMode="auto">
            <a:xfrm>
              <a:off x="3815" y="1091"/>
              <a:ext cx="14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-t=</a:t>
              </a:r>
              <a:endParaRPr lang="en-US" altLang="en-US" sz="1800"/>
            </a:p>
          </p:txBody>
        </p:sp>
        <p:sp>
          <p:nvSpPr>
            <p:cNvPr id="50202" name="Rectangle 26"/>
            <p:cNvSpPr>
              <a:spLocks noChangeArrowheads="1"/>
            </p:cNvSpPr>
            <p:nvPr/>
          </p:nvSpPr>
          <p:spPr bwMode="auto">
            <a:xfrm>
              <a:off x="4175" y="109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rPr>
                <a:t>8</a:t>
              </a:r>
              <a:endParaRPr lang="en-US" altLang="en-US" sz="1800"/>
            </a:p>
          </p:txBody>
        </p:sp>
        <p:sp>
          <p:nvSpPr>
            <p:cNvPr id="50203" name="Line 27"/>
            <p:cNvSpPr>
              <a:spLocks noChangeShapeType="1"/>
            </p:cNvSpPr>
            <p:nvPr/>
          </p:nvSpPr>
          <p:spPr bwMode="auto">
            <a:xfrm>
              <a:off x="3504" y="720"/>
              <a:ext cx="1" cy="56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Rectangle 28"/>
            <p:cNvSpPr>
              <a:spLocks noChangeArrowheads="1"/>
            </p:cNvSpPr>
            <p:nvPr/>
          </p:nvSpPr>
          <p:spPr bwMode="auto">
            <a:xfrm>
              <a:off x="3504" y="720"/>
              <a:ext cx="10" cy="5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0205" name="Line 29"/>
            <p:cNvSpPr>
              <a:spLocks noChangeShapeType="1"/>
            </p:cNvSpPr>
            <p:nvPr/>
          </p:nvSpPr>
          <p:spPr bwMode="auto">
            <a:xfrm>
              <a:off x="4406" y="730"/>
              <a:ext cx="1" cy="5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Rectangle 30"/>
            <p:cNvSpPr>
              <a:spLocks noChangeArrowheads="1"/>
            </p:cNvSpPr>
            <p:nvPr/>
          </p:nvSpPr>
          <p:spPr bwMode="auto">
            <a:xfrm>
              <a:off x="4406" y="730"/>
              <a:ext cx="10" cy="5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0207" name="Line 31"/>
            <p:cNvSpPr>
              <a:spLocks noChangeShapeType="1"/>
            </p:cNvSpPr>
            <p:nvPr/>
          </p:nvSpPr>
          <p:spPr bwMode="auto">
            <a:xfrm>
              <a:off x="3514" y="720"/>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8" name="Rectangle 32"/>
            <p:cNvSpPr>
              <a:spLocks noChangeArrowheads="1"/>
            </p:cNvSpPr>
            <p:nvPr/>
          </p:nvSpPr>
          <p:spPr bwMode="auto">
            <a:xfrm>
              <a:off x="3514" y="720"/>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0209" name="Line 33"/>
            <p:cNvSpPr>
              <a:spLocks noChangeShapeType="1"/>
            </p:cNvSpPr>
            <p:nvPr/>
          </p:nvSpPr>
          <p:spPr bwMode="auto">
            <a:xfrm>
              <a:off x="3514" y="890"/>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0" name="Rectangle 34"/>
            <p:cNvSpPr>
              <a:spLocks noChangeArrowheads="1"/>
            </p:cNvSpPr>
            <p:nvPr/>
          </p:nvSpPr>
          <p:spPr bwMode="auto">
            <a:xfrm>
              <a:off x="3514" y="890"/>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0211" name="Line 35"/>
            <p:cNvSpPr>
              <a:spLocks noChangeShapeType="1"/>
            </p:cNvSpPr>
            <p:nvPr/>
          </p:nvSpPr>
          <p:spPr bwMode="auto">
            <a:xfrm>
              <a:off x="3514" y="1061"/>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2" name="Rectangle 36"/>
            <p:cNvSpPr>
              <a:spLocks noChangeArrowheads="1"/>
            </p:cNvSpPr>
            <p:nvPr/>
          </p:nvSpPr>
          <p:spPr bwMode="auto">
            <a:xfrm>
              <a:off x="3514" y="1061"/>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50213" name="Line 37"/>
            <p:cNvSpPr>
              <a:spLocks noChangeShapeType="1"/>
            </p:cNvSpPr>
            <p:nvPr/>
          </p:nvSpPr>
          <p:spPr bwMode="auto">
            <a:xfrm>
              <a:off x="3514" y="1271"/>
              <a:ext cx="9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4" name="Rectangle 38"/>
            <p:cNvSpPr>
              <a:spLocks noChangeArrowheads="1"/>
            </p:cNvSpPr>
            <p:nvPr/>
          </p:nvSpPr>
          <p:spPr bwMode="auto">
            <a:xfrm>
              <a:off x="3514" y="1271"/>
              <a:ext cx="90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51119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634</Words>
  <Application>Microsoft Office PowerPoint</Application>
  <PresentationFormat>Widescreen</PresentationFormat>
  <Paragraphs>110</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2" baseType="lpstr">
      <vt:lpstr>Arial</vt:lpstr>
      <vt:lpstr>Calibri</vt:lpstr>
      <vt:lpstr>Calibri Light</vt:lpstr>
      <vt:lpstr>Symbol</vt:lpstr>
      <vt:lpstr>Office Theme</vt:lpstr>
      <vt:lpstr>Equation</vt:lpstr>
      <vt:lpstr>Worksheet</vt:lpstr>
      <vt:lpstr>Contrasts or Linear Comparisons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Contrasts or Linear Comparisons</dc:title>
  <dc:creator>Paul Rajamanickam Savariappan</dc:creator>
  <cp:lastModifiedBy>Paul Rajamanickam Savariappan</cp:lastModifiedBy>
  <cp:revision>2</cp:revision>
  <dcterms:created xsi:type="dcterms:W3CDTF">2018-10-10T14:16:52Z</dcterms:created>
  <dcterms:modified xsi:type="dcterms:W3CDTF">2018-10-10T14:25:27Z</dcterms:modified>
</cp:coreProperties>
</file>