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20"/>
  </p:notesMasterIdLst>
  <p:sldIdLst>
    <p:sldId id="256" r:id="rId2"/>
    <p:sldId id="279" r:id="rId3"/>
    <p:sldId id="257" r:id="rId4"/>
    <p:sldId id="266" r:id="rId5"/>
    <p:sldId id="259" r:id="rId6"/>
    <p:sldId id="277" r:id="rId7"/>
    <p:sldId id="261" r:id="rId8"/>
    <p:sldId id="263" r:id="rId9"/>
    <p:sldId id="273" r:id="rId10"/>
    <p:sldId id="269" r:id="rId11"/>
    <p:sldId id="278" r:id="rId12"/>
    <p:sldId id="270" r:id="rId13"/>
    <p:sldId id="272" r:id="rId14"/>
    <p:sldId id="268" r:id="rId15"/>
    <p:sldId id="264" r:id="rId16"/>
    <p:sldId id="276" r:id="rId17"/>
    <p:sldId id="26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511"/>
  </p:normalViewPr>
  <p:slideViewPr>
    <p:cSldViewPr snapToGrid="0" snapToObjects="1">
      <p:cViewPr varScale="1">
        <p:scale>
          <a:sx n="94" d="100"/>
          <a:sy n="94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86CC-A620-1249-8743-AADA554DCE35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C389-3042-7342-8948-F7B7CDF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89 rows x 29 columns originally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</a:t>
            </a:r>
            <a:r>
              <a:rPr lang="en-US" baseline="0" dirty="0" smtClean="0"/>
              <a:t> Active,</a:t>
            </a:r>
          </a:p>
          <a:p>
            <a:r>
              <a:rPr lang="en-US" baseline="0" dirty="0" smtClean="0"/>
              <a:t>Year of First Record,</a:t>
            </a:r>
          </a:p>
          <a:p>
            <a:r>
              <a:rPr lang="en-US" baseline="0" dirty="0" smtClean="0"/>
              <a:t>Claimed Sales</a:t>
            </a:r>
          </a:p>
          <a:p>
            <a:r>
              <a:rPr lang="en-US" baseline="0" dirty="0" smtClean="0"/>
              <a:t>Certified Sales,</a:t>
            </a:r>
          </a:p>
          <a:p>
            <a:r>
              <a:rPr lang="en-US" baseline="0" dirty="0" smtClean="0"/>
              <a:t>AUS, FRA, UK,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Years</a:t>
            </a:r>
            <a:r>
              <a:rPr lang="en-US" baseline="0" dirty="0" smtClean="0"/>
              <a:t> Active,</a:t>
            </a:r>
          </a:p>
          <a:p>
            <a:r>
              <a:rPr lang="en-US" baseline="0" dirty="0" smtClean="0"/>
              <a:t>Year of First Record,</a:t>
            </a:r>
          </a:p>
          <a:p>
            <a:r>
              <a:rPr lang="en-US" baseline="0" dirty="0" smtClean="0"/>
              <a:t>Claimed Sales</a:t>
            </a:r>
          </a:p>
          <a:p>
            <a:r>
              <a:rPr lang="en-US" baseline="0" dirty="0" smtClean="0"/>
              <a:t>Certified Sales,</a:t>
            </a:r>
          </a:p>
          <a:p>
            <a:r>
              <a:rPr lang="en-US" baseline="0" dirty="0" smtClean="0"/>
              <a:t>AUS, FRA, UK, 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Removed Features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“FRA”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too low</a:t>
            </a:r>
            <a:endParaRPr lang="en-US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“UK”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too low</a:t>
            </a:r>
            <a:endParaRPr lang="en-US" sz="105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“Years Active”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Co-linear with “Start”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Statsmodels</a:t>
            </a:r>
            <a:endParaRPr lang="en-US" dirty="0" smtClean="0"/>
          </a:p>
          <a:p>
            <a:r>
              <a:rPr lang="en-US" dirty="0" smtClean="0"/>
              <a:t>Orange = actual</a:t>
            </a:r>
          </a:p>
          <a:p>
            <a:r>
              <a:rPr lang="en-US" dirty="0" smtClean="0"/>
              <a:t>Blue = predicted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0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billion</a:t>
            </a:r>
          </a:p>
          <a:p>
            <a:endParaRPr lang="en-US" dirty="0" smtClean="0"/>
          </a:p>
          <a:p>
            <a:r>
              <a:rPr lang="en-US" dirty="0" smtClean="0"/>
              <a:t>121,900,000,000,000 = 121 trillion</a:t>
            </a:r>
          </a:p>
          <a:p>
            <a:endParaRPr lang="en-US" dirty="0" smtClean="0"/>
          </a:p>
          <a:p>
            <a:r>
              <a:rPr lang="en-US" dirty="0" smtClean="0"/>
              <a:t>11,038,000 = 11 million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5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shows way more </a:t>
            </a:r>
            <a:r>
              <a:rPr lang="en-US" dirty="0" err="1" smtClean="0"/>
              <a:t>heteroskedacitity</a:t>
            </a:r>
            <a:r>
              <a:rPr lang="en-US" dirty="0" smtClean="0"/>
              <a:t>.</a:t>
            </a:r>
            <a:r>
              <a:rPr lang="en-US" baseline="0" dirty="0" smtClean="0"/>
              <a:t> (they are not normally distributed at all)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Statsmodels</a:t>
            </a:r>
            <a:r>
              <a:rPr lang="en-US" baseline="0" dirty="0" smtClean="0"/>
              <a:t> is also not great, since it is not centralized along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Predicting Success of Musicians: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5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Album 	sales</a:t>
            </a:r>
            <a:endParaRPr lang="en-US" sz="5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Kaitlin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Puryear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3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Train</a:t>
            </a:r>
            <a:br>
              <a:rPr lang="en-US" dirty="0" smtClean="0"/>
            </a:br>
            <a:r>
              <a:rPr lang="en-US" dirty="0" smtClean="0"/>
              <a:t>Test </a:t>
            </a:r>
            <a:br>
              <a:rPr lang="en-US" dirty="0" smtClean="0"/>
            </a:br>
            <a:r>
              <a:rPr lang="en-US" dirty="0" smtClean="0"/>
              <a:t>Split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797499"/>
            <a:ext cx="8133288" cy="4831775"/>
          </a:xfrm>
        </p:spPr>
      </p:pic>
      <p:sp>
        <p:nvSpPr>
          <p:cNvPr id="7" name="TextBox 6"/>
          <p:cNvSpPr txBox="1"/>
          <p:nvPr/>
        </p:nvSpPr>
        <p:spPr>
          <a:xfrm>
            <a:off x="5586413" y="421885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>
                <a:latin typeface="+mj-lt"/>
              </a:rPr>
              <a:t>Average</a:t>
            </a:r>
            <a:r>
              <a:rPr lang="cs-CZ" dirty="0" smtClean="0">
                <a:latin typeface="+mj-lt"/>
              </a:rPr>
              <a:t>:</a:t>
            </a:r>
          </a:p>
          <a:p>
            <a:r>
              <a:rPr lang="cs-CZ" dirty="0" smtClean="0">
                <a:latin typeface="+mj-lt"/>
              </a:rPr>
              <a:t>0.9397738449749</a:t>
            </a:r>
            <a:endParaRPr lang="en-US" dirty="0"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595906" y="3571875"/>
            <a:ext cx="761907" cy="194029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6" y="559678"/>
            <a:ext cx="4595906" cy="4952492"/>
          </a:xfrm>
        </p:spPr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3518" y="3040807"/>
                <a:ext cx="6248398" cy="56551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>
                    <a:latin typeface="+mj-lt"/>
                  </a:rPr>
                  <a:t>: 1.0 e9 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+mj-lt"/>
                  </a:rPr>
                  <a:t>: 0.952 </a:t>
                </a:r>
              </a:p>
              <a:p>
                <a:r>
                  <a:rPr lang="en-US" dirty="0" smtClean="0">
                    <a:latin typeface="+mj-lt"/>
                  </a:rPr>
                  <a:t>MSE: 1.219 e14</a:t>
                </a:r>
              </a:p>
              <a:p>
                <a:r>
                  <a:rPr lang="en-US" dirty="0" smtClean="0">
                    <a:latin typeface="+mj-lt"/>
                  </a:rPr>
                  <a:t>RMSE: </a:t>
                </a:r>
                <a:r>
                  <a:rPr lang="hr-HR" dirty="0" smtClean="0">
                    <a:latin typeface="+mj-lt"/>
                  </a:rPr>
                  <a:t>1.1039 e7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3518" y="3040807"/>
                <a:ext cx="6248398" cy="5655156"/>
              </a:xfrm>
              <a:blipFill rotWithShape="0">
                <a:blip r:embed="rId3"/>
                <a:stretch>
                  <a:fillRect l="-878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38304" y="2014537"/>
            <a:ext cx="7069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+mj-lt"/>
              </a:rPr>
              <a:t>Elastic Net CV</a:t>
            </a:r>
          </a:p>
          <a:p>
            <a:r>
              <a:rPr lang="en-US" sz="2000" b="1" i="1" dirty="0" smtClean="0">
                <a:latin typeface="+mj-lt"/>
              </a:rPr>
              <a:t>Our optimized Cost Function generates these values:</a:t>
            </a:r>
            <a:endParaRPr lang="en-US" sz="2000" b="1" i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17" y="3035924"/>
            <a:ext cx="7688050" cy="9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</a:t>
            </a:r>
            <a:r>
              <a:rPr lang="en-US" dirty="0" err="1" smtClean="0"/>
              <a:t>tatsmodels</a:t>
            </a:r>
            <a:r>
              <a:rPr lang="en-US" dirty="0" smtClean="0"/>
              <a:t> vs. </a:t>
            </a:r>
            <a:r>
              <a:rPr lang="en-US" dirty="0" err="1" smtClean="0"/>
              <a:t>sklearn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54518"/>
              </p:ext>
            </p:extLst>
          </p:nvPr>
        </p:nvGraphicFramePr>
        <p:xfrm>
          <a:off x="2743200" y="2525712"/>
          <a:ext cx="80724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210"/>
                <a:gridCol w="1751410"/>
                <a:gridCol w="1751410"/>
                <a:gridCol w="175141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Statsmodels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+mj-lt"/>
                        </a:rPr>
                        <a:t>Sklearn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% difference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Intercept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-7.39 e8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-6.54</a:t>
                      </a:r>
                      <a:r>
                        <a:rPr lang="en-US" baseline="0" dirty="0" smtClean="0">
                          <a:latin typeface="+mj-lt"/>
                        </a:rPr>
                        <a:t>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12.25%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Year of First Record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3.783 e5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3.348</a:t>
                      </a:r>
                      <a:r>
                        <a:rPr lang="en-US" baseline="0" dirty="0" smtClean="0">
                          <a:latin typeface="+mj-lt"/>
                        </a:rPr>
                        <a:t>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12.2%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Claimed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0.146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0.133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9.37%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Australia</a:t>
                      </a:r>
                      <a:r>
                        <a:rPr lang="en-US" b="1" baseline="0" dirty="0" smtClean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4.531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6.229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31.56%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US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0.779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0.736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5.67%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 smtClean="0">
                        <a:latin typeface="+mj-lt"/>
                      </a:endParaRPr>
                    </a:p>
                    <a:p>
                      <a:r>
                        <a:rPr lang="en-US" b="1" dirty="0" smtClean="0">
                          <a:latin typeface="+mj-lt"/>
                        </a:rPr>
                        <a:t>R^2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0.95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atin typeface="+mj-lt"/>
                      </a:endParaRPr>
                    </a:p>
                    <a:p>
                      <a:pPr algn="r"/>
                      <a:r>
                        <a:rPr lang="en-US" dirty="0" smtClean="0">
                          <a:latin typeface="+mj-lt"/>
                        </a:rPr>
                        <a:t>0%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48855" y="597717"/>
                <a:ext cx="38299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T</a:t>
                </a:r>
                <a:r>
                  <a:rPr lang="en-US" dirty="0" smtClean="0">
                    <a:latin typeface="+mj-lt"/>
                  </a:rPr>
                  <a:t>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+mj-lt"/>
                  </a:rPr>
                  <a:t> values are identical.</a:t>
                </a:r>
              </a:p>
              <a:p>
                <a:pPr algn="r"/>
                <a:r>
                  <a:rPr lang="en-US" dirty="0">
                    <a:latin typeface="+mj-lt"/>
                  </a:rPr>
                  <a:t>T</a:t>
                </a:r>
                <a:r>
                  <a:rPr lang="en-US" dirty="0" smtClean="0">
                    <a:latin typeface="+mj-lt"/>
                  </a:rPr>
                  <a:t>he coefficients do not vary much.</a:t>
                </a:r>
              </a:p>
              <a:p>
                <a:pPr algn="r"/>
                <a:endParaRPr lang="en-US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855" y="597717"/>
                <a:ext cx="3829959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36" t="-3289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8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71253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Sklearn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Statsmodels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8" y="428223"/>
            <a:ext cx="6069012" cy="60003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" y="428223"/>
            <a:ext cx="5118100" cy="37211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6500813" y="1385888"/>
            <a:ext cx="4314825" cy="43862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28693" y="828675"/>
            <a:ext cx="4180718" cy="2750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28875" y="5543550"/>
            <a:ext cx="2937720" cy="142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28813" y="4280777"/>
            <a:ext cx="1100137" cy="648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16" y="4156783"/>
            <a:ext cx="3452184" cy="24542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37" y="1558189"/>
            <a:ext cx="3447331" cy="24255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558604"/>
            <a:ext cx="3494087" cy="242765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6200000">
            <a:off x="957263" y="352901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statsmodels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10272712" y="355285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sklearn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1" y="4156783"/>
            <a:ext cx="3299704" cy="24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906" y="1011979"/>
            <a:ext cx="6834092" cy="5655156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</a:t>
            </a:r>
            <a:r>
              <a:rPr lang="en-US" dirty="0" err="1" smtClean="0">
                <a:latin typeface="+mj-lt"/>
              </a:rPr>
              <a:t>statsmodels</a:t>
            </a:r>
            <a:r>
              <a:rPr lang="en-US" dirty="0" smtClean="0">
                <a:latin typeface="+mj-lt"/>
              </a:rPr>
              <a:t> model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 smtClean="0">
                <a:latin typeface="+mj-lt"/>
              </a:rPr>
              <a:t>more accurate</a:t>
            </a:r>
          </a:p>
          <a:p>
            <a:pPr lvl="1"/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relatively </a:t>
            </a:r>
            <a:r>
              <a:rPr lang="en-US" dirty="0" smtClean="0">
                <a:latin typeface="+mj-lt"/>
              </a:rPr>
              <a:t>accurate until you get to super groups like the Beatles</a:t>
            </a:r>
            <a:r>
              <a:rPr lang="en-US" dirty="0" smtClean="0">
                <a:latin typeface="+mj-lt"/>
              </a:rPr>
              <a:t>.)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Being popular in Australia and the US is a good indicator that your band will do well overall.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If you want your band to gain popularity, focus advertising in the US and Australia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Individual features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3511706"/>
            <a:ext cx="2972017" cy="31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115178"/>
            <a:ext cx="2965216" cy="311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76" y="169586"/>
            <a:ext cx="2978818" cy="3060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78" y="3518507"/>
            <a:ext cx="2951614" cy="3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77" y="559678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25" y="3035924"/>
            <a:ext cx="9906568" cy="2999813"/>
          </a:xfrm>
        </p:spPr>
      </p:pic>
      <p:sp>
        <p:nvSpPr>
          <p:cNvPr id="6" name="TextBox 5"/>
          <p:cNvSpPr txBox="1"/>
          <p:nvPr/>
        </p:nvSpPr>
        <p:spPr>
          <a:xfrm>
            <a:off x="9006082" y="2144235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89 rows x 29 columns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15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0196513" cy="4952492"/>
          </a:xfrm>
        </p:spPr>
        <p:txBody>
          <a:bodyPr/>
          <a:lstStyle/>
          <a:p>
            <a:pPr algn="ctr"/>
            <a:r>
              <a:rPr lang="en-US" dirty="0" smtClean="0"/>
              <a:t>Can we predict how many albums an artist will sell globally?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0563" y="595788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Yes. 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9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39" y="960662"/>
            <a:ext cx="3346862" cy="4952492"/>
          </a:xfrm>
        </p:spPr>
        <p:txBody>
          <a:bodyPr/>
          <a:lstStyle/>
          <a:p>
            <a:pPr algn="l"/>
            <a:r>
              <a:rPr lang="en-US" smtClean="0"/>
              <a:t>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Scraping</a:t>
            </a:r>
            <a:br>
              <a:rPr lang="en-US" sz="4000" dirty="0" smtClean="0"/>
            </a:br>
            <a:r>
              <a:rPr lang="en-US" sz="4000" dirty="0" smtClean="0"/>
              <a:t>Wikipedia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81" y="251566"/>
            <a:ext cx="4708266" cy="6198653"/>
          </a:xfrm>
        </p:spPr>
      </p:pic>
    </p:spTree>
    <p:extLst>
      <p:ext uri="{BB962C8B-B14F-4D97-AF65-F5344CB8AC3E}">
        <p14:creationId xmlns:p14="http://schemas.microsoft.com/office/powerpoint/2010/main" val="2246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107" y="505463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Formatting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2273" y="1237448"/>
            <a:ext cx="560515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Cull the features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 smtClean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Only include data that: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H</a:t>
            </a:r>
            <a:r>
              <a:rPr lang="en-US" sz="2000" dirty="0" smtClean="0">
                <a:latin typeface="+mj-lt"/>
              </a:rPr>
              <a:t>as more than 70 responses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+mj-lt"/>
              </a:rPr>
              <a:t>Is numerical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9" y="3616037"/>
            <a:ext cx="10786384" cy="2659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 </a:t>
            </a:r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-1"/>
            <a:ext cx="6871855" cy="6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72513" y="23279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582493" y="14897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181947" y="14897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Fitting a Linear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3411" y="2432990"/>
            <a:ext cx="31332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Year of First Album Release</a:t>
            </a: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Albums sold, according to Artist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US album sales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AUS album sales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5719" y="2775591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Total </a:t>
            </a:r>
          </a:p>
          <a:p>
            <a:pPr algn="ctr"/>
            <a:r>
              <a:rPr lang="en-US" sz="2000" dirty="0" smtClean="0">
                <a:latin typeface="+mj-lt"/>
              </a:rPr>
              <a:t>Album 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6594" y="1765992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dirty="0" smtClean="0">
                <a:latin typeface="+mj-lt"/>
              </a:rPr>
              <a:t>Model will use: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9541" y="1774436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smtClean="0">
                <a:latin typeface="+mj-lt"/>
              </a:rPr>
              <a:t>To Predict:</a:t>
            </a:r>
            <a:endParaRPr lang="en-US" sz="2000" b="1" i="1" dirty="0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6594" y="1484416"/>
            <a:ext cx="3181836" cy="44294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69541" y="1484416"/>
            <a:ext cx="2822024" cy="4027754"/>
          </a:xfrm>
          <a:prstGeom prst="rect">
            <a:avLst/>
          </a:prstGeom>
          <a:noFill/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72600" y="329409"/>
            <a:ext cx="1914525" cy="7421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72625" y="3245405"/>
            <a:ext cx="660392" cy="1940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01163" y="1271588"/>
            <a:ext cx="2000249" cy="4143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1468</TotalTime>
  <Words>375</Words>
  <Application>Microsoft Macintosh PowerPoint</Application>
  <PresentationFormat>Widescreen</PresentationFormat>
  <Paragraphs>127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Corbel</vt:lpstr>
      <vt:lpstr>Headlines</vt:lpstr>
      <vt:lpstr>Predicting Success of Musicians:   Total Album  sales</vt:lpstr>
      <vt:lpstr>Can we predict how many albums an artist will sell globally? </vt:lpstr>
      <vt:lpstr>Data   Scraping Wikipedia</vt:lpstr>
      <vt:lpstr>Formatting the Data</vt:lpstr>
      <vt:lpstr>Finding Correlations</vt:lpstr>
      <vt:lpstr>Finding Correlations</vt:lpstr>
      <vt:lpstr>Fitting a Linear Regression</vt:lpstr>
      <vt:lpstr>Results</vt:lpstr>
      <vt:lpstr>Results</vt:lpstr>
      <vt:lpstr>Train Test  Split</vt:lpstr>
      <vt:lpstr>Regularization</vt:lpstr>
      <vt:lpstr>statsmodels vs. sklearn</vt:lpstr>
      <vt:lpstr>        Sklearn  Statsmodels</vt:lpstr>
      <vt:lpstr>Residuals</vt:lpstr>
      <vt:lpstr>Overall</vt:lpstr>
      <vt:lpstr>Questions?</vt:lpstr>
      <vt:lpstr>Individual features</vt:lpstr>
      <vt:lpstr>Formatting the Data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Musicians  by Total Album sales</dc:title>
  <dc:creator>Kaitlin Puryear</dc:creator>
  <cp:lastModifiedBy>Kaitlin Puryear</cp:lastModifiedBy>
  <cp:revision>54</cp:revision>
  <dcterms:created xsi:type="dcterms:W3CDTF">2018-01-31T21:48:38Z</dcterms:created>
  <dcterms:modified xsi:type="dcterms:W3CDTF">2018-02-02T17:29:31Z</dcterms:modified>
</cp:coreProperties>
</file>