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58" r:id="rId1"/>
  </p:sldMasterIdLst>
  <p:sldIdLst>
    <p:sldId id="256" r:id="rId2"/>
    <p:sldId id="257" r:id="rId3"/>
    <p:sldId id="271" r:id="rId4"/>
    <p:sldId id="258" r:id="rId5"/>
    <p:sldId id="270" r:id="rId6"/>
    <p:sldId id="272" r:id="rId7"/>
    <p:sldId id="264" r:id="rId8"/>
    <p:sldId id="265" r:id="rId9"/>
    <p:sldId id="273" r:id="rId10"/>
    <p:sldId id="266" r:id="rId11"/>
    <p:sldId id="267" r:id="rId12"/>
    <p:sldId id="268" r:id="rId13"/>
    <p:sldId id="260" r:id="rId14"/>
    <p:sldId id="261" r:id="rId15"/>
    <p:sldId id="274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4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1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65721AF-004B-9340-BD55-00BE3CBC1B85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3CADDB-C450-3A49-9B37-7A66C01BD7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36357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21AF-004B-9340-BD55-00BE3CBC1B85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ADDB-C450-3A49-9B37-7A66C01B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21AF-004B-9340-BD55-00BE3CBC1B85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ADDB-C450-3A49-9B37-7A66C01B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7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21AF-004B-9340-BD55-00BE3CBC1B85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ADDB-C450-3A49-9B37-7A66C01B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9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5721AF-004B-9340-BD55-00BE3CBC1B85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3CADDB-C450-3A49-9B37-7A66C01BD7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25311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21AF-004B-9340-BD55-00BE3CBC1B85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ADDB-C450-3A49-9B37-7A66C01B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2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21AF-004B-9340-BD55-00BE3CBC1B85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ADDB-C450-3A49-9B37-7A66C01B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7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21AF-004B-9340-BD55-00BE3CBC1B85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ADDB-C450-3A49-9B37-7A66C01B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8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21AF-004B-9340-BD55-00BE3CBC1B85}" type="datetimeFigureOut">
              <a:rPr lang="en-US" smtClean="0"/>
              <a:t>3/28/18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ADDB-C450-3A49-9B37-7A66C01B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2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5721AF-004B-9340-BD55-00BE3CBC1B85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3CADDB-C450-3A49-9B37-7A66C01BD7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104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5721AF-004B-9340-BD55-00BE3CBC1B85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3CADDB-C450-3A49-9B37-7A66C01BD7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17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69000">
              <a:schemeClr val="accent1"/>
            </a:gs>
            <a:gs pos="100000">
              <a:schemeClr val="accent5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65721AF-004B-9340-BD55-00BE3CBC1B85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A3CADDB-C450-3A49-9B37-7A66C01BD7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197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93/poq/nfw00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D9DF-517C-9449-B2F5-981FA7C3F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944290"/>
            <a:ext cx="8361229" cy="2098226"/>
          </a:xfrm>
        </p:spPr>
        <p:txBody>
          <a:bodyPr/>
          <a:lstStyle/>
          <a:p>
            <a:r>
              <a:rPr lang="en-US" sz="6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Filter Bubbles, Echo Chambers, and Online News Consumption</a:t>
            </a:r>
            <a:endParaRPr lang="en-US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ECCA4-5835-6C45-9A2E-02253797B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806" y="5645379"/>
            <a:ext cx="6831673" cy="1086237"/>
          </a:xfrm>
        </p:spPr>
        <p:txBody>
          <a:bodyPr/>
          <a:lstStyle/>
          <a:p>
            <a:r>
              <a:rPr lang="en-US" dirty="0"/>
              <a:t>Kaitlin Puryear</a:t>
            </a:r>
          </a:p>
        </p:txBody>
      </p:sp>
    </p:spTree>
    <p:extLst>
      <p:ext uri="{BB962C8B-B14F-4D97-AF65-F5344CB8AC3E}">
        <p14:creationId xmlns:p14="http://schemas.microsoft.com/office/powerpoint/2010/main" val="3067461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8281-DCE8-4F41-B895-EC5D2080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CDEC4-2CC2-2B4D-9431-A728C693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0700"/>
            <a:ext cx="96012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Tech ways to get news:</a:t>
            </a:r>
          </a:p>
          <a:p>
            <a:pPr marL="0" indent="0">
              <a:buNone/>
            </a:pPr>
            <a:r>
              <a:rPr lang="en-US" b="1" dirty="0"/>
              <a:t>Direct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You follow a bookmark to your favorite news site. You do not see any other pages along the way.</a:t>
            </a:r>
          </a:p>
          <a:p>
            <a:pPr marL="0" indent="0">
              <a:buNone/>
            </a:pPr>
            <a:r>
              <a:rPr lang="en-US" b="1" dirty="0"/>
              <a:t>Aggregator</a:t>
            </a:r>
          </a:p>
          <a:p>
            <a:pPr lvl="1"/>
            <a:r>
              <a:rPr lang="en-US" dirty="0"/>
              <a:t>You use Google News or another news engine that shows stories from many networks. </a:t>
            </a:r>
          </a:p>
          <a:p>
            <a:pPr marL="0" indent="0">
              <a:buNone/>
            </a:pPr>
            <a:r>
              <a:rPr lang="en-US" b="1" dirty="0"/>
              <a:t>Social</a:t>
            </a:r>
          </a:p>
          <a:p>
            <a:pPr lvl="1"/>
            <a:r>
              <a:rPr lang="en-US" dirty="0"/>
              <a:t>You read a news story that your friend shared on Twitter.</a:t>
            </a:r>
          </a:p>
          <a:p>
            <a:pPr marL="0" indent="0">
              <a:buNone/>
            </a:pPr>
            <a:r>
              <a:rPr lang="en-US" b="1" dirty="0"/>
              <a:t>Search</a:t>
            </a:r>
          </a:p>
          <a:p>
            <a:pPr lvl="1"/>
            <a:r>
              <a:rPr lang="en-US" dirty="0"/>
              <a:t>You search for a specific news story via Google.</a:t>
            </a:r>
          </a:p>
        </p:txBody>
      </p:sp>
    </p:spTree>
    <p:extLst>
      <p:ext uri="{BB962C8B-B14F-4D97-AF65-F5344CB8AC3E}">
        <p14:creationId xmlns:p14="http://schemas.microsoft.com/office/powerpoint/2010/main" val="1022005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8281-DCE8-4F41-B895-EC5D2080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CDEC4-2CC2-2B4D-9431-A728C693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9600"/>
            <a:ext cx="9601200" cy="4724400"/>
          </a:xfrm>
        </p:spPr>
        <p:txBody>
          <a:bodyPr/>
          <a:lstStyle/>
          <a:p>
            <a:r>
              <a:rPr lang="en-US" dirty="0"/>
              <a:t>Estimate the segregation via a hierarchical Bayesian Model</a:t>
            </a:r>
          </a:p>
          <a:p>
            <a:pPr lvl="1"/>
            <a:r>
              <a:rPr lang="en-US" dirty="0"/>
              <a:t>Segregated populations are those in which pairs of individuals are, on average, far apart in political ideology.</a:t>
            </a:r>
          </a:p>
          <a:p>
            <a:pPr lvl="1"/>
            <a:r>
              <a:rPr lang="en-US" dirty="0"/>
              <a:t>Noisy estimates of user polarities inflate the estimate of segregation</a:t>
            </a:r>
          </a:p>
          <a:p>
            <a:endParaRPr lang="en-US" dirty="0"/>
          </a:p>
          <a:p>
            <a:r>
              <a:rPr lang="en-US" dirty="0"/>
              <a:t>Assume that each person has their own normal polarity distribution centered around their own mean polarity.</a:t>
            </a:r>
          </a:p>
          <a:p>
            <a:r>
              <a:rPr lang="en-US" dirty="0"/>
              <a:t>Then assign weak priors to the hyper parameters defining standard deviation for each person and each person’s mean.</a:t>
            </a:r>
          </a:p>
          <a:p>
            <a:r>
              <a:rPr lang="en-US" dirty="0"/>
              <a:t>Now that we have a mathematical function, we can define segregation as the squared distance between 2 random individual’s polarity scores.</a:t>
            </a:r>
          </a:p>
        </p:txBody>
      </p:sp>
    </p:spTree>
    <p:extLst>
      <p:ext uri="{BB962C8B-B14F-4D97-AF65-F5344CB8AC3E}">
        <p14:creationId xmlns:p14="http://schemas.microsoft.com/office/powerpoint/2010/main" val="311679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8281-DCE8-4F41-B895-EC5D2080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CDEC4-2CC2-2B4D-9431-A728C693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2277"/>
            <a:ext cx="9601200" cy="53457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compiling results:</a:t>
            </a:r>
          </a:p>
          <a:p>
            <a:r>
              <a:rPr lang="en-US" dirty="0"/>
              <a:t>Social media is indeed associated with higher segregation than undirected browsing</a:t>
            </a:r>
          </a:p>
          <a:p>
            <a:r>
              <a:rPr lang="en-US" dirty="0"/>
              <a:t>It is unclear how much this is affected by:</a:t>
            </a:r>
          </a:p>
          <a:p>
            <a:pPr lvl="1"/>
            <a:r>
              <a:rPr lang="en-US" dirty="0"/>
              <a:t>Algorithmic filtering of news stories appearing on social feeds</a:t>
            </a:r>
          </a:p>
          <a:p>
            <a:pPr lvl="1"/>
            <a:r>
              <a:rPr lang="en-US" dirty="0"/>
              <a:t>Friends having similar political leanings as you, and you viewing their posts</a:t>
            </a:r>
          </a:p>
          <a:p>
            <a:pPr lvl="1"/>
            <a:endParaRPr lang="en-US" dirty="0"/>
          </a:p>
          <a:p>
            <a:r>
              <a:rPr lang="en-US" dirty="0"/>
              <a:t>However, the highest segregation is found by obtaining news through direct searching. Some confounding factors include:</a:t>
            </a:r>
          </a:p>
          <a:p>
            <a:pPr lvl="1"/>
            <a:r>
              <a:rPr lang="en-US" dirty="0"/>
              <a:t>People may unintentionally bias their searches (ex. “Obamacare” vs. “Health Care Reform”)</a:t>
            </a:r>
          </a:p>
          <a:p>
            <a:pPr lvl="1"/>
            <a:r>
              <a:rPr lang="en-US" dirty="0"/>
              <a:t>Even when presented with bi-partisan results, you will likely choose the news article with similar political leanings, especially on opinion pieces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97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8281-DCE8-4F41-B895-EC5D2080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CDEC4-2CC2-2B4D-9431-A728C693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5300"/>
            <a:ext cx="9601200" cy="5092700"/>
          </a:xfrm>
        </p:spPr>
        <p:txBody>
          <a:bodyPr>
            <a:normAutofit/>
          </a:bodyPr>
          <a:lstStyle/>
          <a:p>
            <a:r>
              <a:rPr lang="en-US" dirty="0"/>
              <a:t>According to this study, individuals choose to read only publications that are ideologically similar to one another, rarely reading opposing perspectives</a:t>
            </a:r>
          </a:p>
          <a:p>
            <a:endParaRPr lang="en-US" dirty="0"/>
          </a:p>
          <a:p>
            <a:r>
              <a:rPr lang="en-US" dirty="0"/>
              <a:t>Interestingly, exposure to opposing perspectives is higher for the channels associated with the highest segregation, search and social.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So, counterintuitively, the state of technology today both increases and decreases the political ideological divide.</a:t>
            </a:r>
          </a:p>
        </p:txBody>
      </p:sp>
    </p:spTree>
    <p:extLst>
      <p:ext uri="{BB962C8B-B14F-4D97-AF65-F5344CB8AC3E}">
        <p14:creationId xmlns:p14="http://schemas.microsoft.com/office/powerpoint/2010/main" val="4121183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557F-409B-0446-ACEF-B4C2EEEB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0CBE3-7CBB-5243-9F58-3DCD0B559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900" y="1756229"/>
            <a:ext cx="5740400" cy="41111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However, in terms of music recommendation…</a:t>
            </a:r>
          </a:p>
          <a:p>
            <a:pPr marL="0" indent="0">
              <a:buNone/>
            </a:pPr>
            <a:r>
              <a:rPr lang="en-US" dirty="0"/>
              <a:t>personalized recommendation systems increase user diversity and cross-communication! </a:t>
            </a:r>
          </a:p>
        </p:txBody>
      </p:sp>
    </p:spTree>
    <p:extLst>
      <p:ext uri="{BB962C8B-B14F-4D97-AF65-F5344CB8AC3E}">
        <p14:creationId xmlns:p14="http://schemas.microsoft.com/office/powerpoint/2010/main" val="135684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935F-44DF-6F4D-B7EB-11EB7AB6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00" y="2184400"/>
            <a:ext cx="9601200" cy="14859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49332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8281-DCE8-4F41-B895-EC5D2080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Previous Studies of 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CDEC4-2CC2-2B4D-9431-A728C693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22231"/>
            <a:ext cx="9601200" cy="4835769"/>
          </a:xfrm>
        </p:spPr>
        <p:txBody>
          <a:bodyPr>
            <a:normAutofit/>
          </a:bodyPr>
          <a:lstStyle/>
          <a:p>
            <a:r>
              <a:rPr lang="en-US" dirty="0"/>
              <a:t>Share and get likes</a:t>
            </a:r>
          </a:p>
          <a:p>
            <a:pPr lvl="1"/>
            <a:r>
              <a:rPr lang="en-US" dirty="0"/>
              <a:t>Individuals are more likely to share information that conforms to opinions in their local/social neighborhoods. </a:t>
            </a:r>
          </a:p>
          <a:p>
            <a:r>
              <a:rPr lang="en-US" dirty="0"/>
              <a:t>You might be exposed to more diverse news</a:t>
            </a:r>
          </a:p>
          <a:p>
            <a:pPr lvl="1"/>
            <a:r>
              <a:rPr lang="en-US" dirty="0"/>
              <a:t>Increased choice lead to greater exposure to diverse ideas, breaking individuals free from insular consumption patterns.</a:t>
            </a:r>
          </a:p>
          <a:p>
            <a:r>
              <a:rPr lang="en-US" dirty="0"/>
              <a:t>Having friends/family members with different political views is a given</a:t>
            </a:r>
          </a:p>
          <a:p>
            <a:pPr lvl="1"/>
            <a:r>
              <a:rPr lang="en-US" dirty="0"/>
              <a:t>Social endorsements increase exposure to heterogeneous perspectives. </a:t>
            </a:r>
          </a:p>
          <a:p>
            <a:pPr lvl="1"/>
            <a:r>
              <a:rPr lang="en-US" dirty="0"/>
              <a:t>A substantial fraction of ties in online social networks are between individuals on opposite sides of the political spectrum. (opening up the possibility for diverse content discovery)</a:t>
            </a:r>
          </a:p>
        </p:txBody>
      </p:sp>
    </p:spTree>
    <p:extLst>
      <p:ext uri="{BB962C8B-B14F-4D97-AF65-F5344CB8AC3E}">
        <p14:creationId xmlns:p14="http://schemas.microsoft.com/office/powerpoint/2010/main" val="83288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8281-DCE8-4F41-B895-EC5D2080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Paper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E386ED-DCC9-5C49-B78A-4355363F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b="1" dirty="0"/>
              <a:t>Filter Bubbles, Echo Chambers, and Online News Consumption </a:t>
            </a:r>
          </a:p>
          <a:p>
            <a:pPr marL="0" indent="0" fontAlgn="base">
              <a:buNone/>
            </a:pPr>
            <a:r>
              <a:rPr lang="en-US" dirty="0"/>
              <a:t>Seth Flaxman Sharad </a:t>
            </a:r>
            <a:r>
              <a:rPr lang="en-US" dirty="0" err="1"/>
              <a:t>Goel</a:t>
            </a:r>
            <a:r>
              <a:rPr lang="en-US" dirty="0"/>
              <a:t> Justin M. Rao</a:t>
            </a:r>
          </a:p>
          <a:p>
            <a:pPr marL="0" indent="0" fontAlgn="base">
              <a:buNone/>
            </a:pPr>
            <a:r>
              <a:rPr lang="en-US" i="1" dirty="0"/>
              <a:t>Public Opinion Quarterly</a:t>
            </a:r>
            <a:r>
              <a:rPr lang="en-US" dirty="0"/>
              <a:t>, Volume 80, Issue S1, 1 January 2016, Pages 298–320,</a:t>
            </a:r>
            <a:r>
              <a:rPr lang="en-US" dirty="0">
                <a:hlinkClick r:id="rId2"/>
              </a:rPr>
              <a:t>https://doi.org/10.1093/poq/nfw006</a:t>
            </a:r>
            <a:endParaRPr lang="en-US" dirty="0"/>
          </a:p>
          <a:p>
            <a:pPr marL="0" indent="0" fontAlgn="base">
              <a:buNone/>
            </a:pPr>
            <a:r>
              <a:rPr lang="en-US" b="1" dirty="0"/>
              <a:t>Published: </a:t>
            </a:r>
            <a:r>
              <a:rPr lang="en-US" dirty="0"/>
              <a:t>22 March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4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8281-DCE8-4F41-B895-EC5D2080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CDEC4-2CC2-2B4D-9431-A728C693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300" y="1905000"/>
            <a:ext cx="6959600" cy="495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Producing, distributing and discovering news articles has been made much easier due to online publishing.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b="1" i="1" dirty="0"/>
              <a:t>Has technology increased exposure to diverse perspectives? </a:t>
            </a:r>
          </a:p>
          <a:p>
            <a:pPr marL="0" indent="0" algn="ctr">
              <a:buNone/>
            </a:pPr>
            <a:r>
              <a:rPr lang="en-US" b="1" i="1" dirty="0"/>
              <a:t>Or has it increased ideological separation?</a:t>
            </a:r>
          </a:p>
        </p:txBody>
      </p:sp>
    </p:spTree>
    <p:extLst>
      <p:ext uri="{BB962C8B-B14F-4D97-AF65-F5344CB8AC3E}">
        <p14:creationId xmlns:p14="http://schemas.microsoft.com/office/powerpoint/2010/main" val="327728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8281-DCE8-4F41-B895-EC5D2080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CDEC4-2CC2-2B4D-9431-A728C693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5230"/>
            <a:ext cx="9601200" cy="4958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Echo Chambers:</a:t>
            </a:r>
          </a:p>
          <a:p>
            <a:pPr lvl="1"/>
            <a:r>
              <a:rPr lang="en-US" dirty="0"/>
              <a:t>With more options, individuals may choose to only consume the news that accords with their previously held beliefs. </a:t>
            </a:r>
          </a:p>
          <a:p>
            <a:pPr lvl="1"/>
            <a:r>
              <a:rPr lang="en-US" dirty="0"/>
              <a:t>In controlled experiments, individuals tend to choose news articles from outlets aligned with their political views.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Filter Bubbles:</a:t>
            </a:r>
          </a:p>
          <a:p>
            <a:pPr lvl="1"/>
            <a:r>
              <a:rPr lang="en-US" dirty="0"/>
              <a:t>Additionally, search engines and social networks are increasingly personalizing content through machine-learning models</a:t>
            </a:r>
          </a:p>
          <a:p>
            <a:pPr lvl="1"/>
            <a:r>
              <a:rPr lang="en-US" dirty="0"/>
              <a:t>Algorithms inadvertently amplify ideological segregation by automatically recommending content an individual is likely to agree with.</a:t>
            </a:r>
          </a:p>
        </p:txBody>
      </p:sp>
    </p:spTree>
    <p:extLst>
      <p:ext uri="{BB962C8B-B14F-4D97-AF65-F5344CB8AC3E}">
        <p14:creationId xmlns:p14="http://schemas.microsoft.com/office/powerpoint/2010/main" val="7265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8281-DCE8-4F41-B895-EC5D2080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CDEC4-2CC2-2B4D-9431-A728C693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4500"/>
            <a:ext cx="9601200" cy="5143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Has technology increased exposure to diverse perspectives? Or has it increased ideological separation?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dirty="0"/>
              <a:t>To answer this, examine the web-browsing history of 50,000 individuals in US who regularly read online news.</a:t>
            </a:r>
          </a:p>
          <a:p>
            <a:pPr lvl="1"/>
            <a:r>
              <a:rPr lang="en-US" dirty="0"/>
              <a:t>This group was chosen because:</a:t>
            </a:r>
          </a:p>
          <a:p>
            <a:pPr lvl="1"/>
            <a:r>
              <a:rPr lang="en-US" dirty="0"/>
              <a:t>people who actively seek out news sources tend to be more politically active, and have greater preferences toward one political party. </a:t>
            </a:r>
          </a:p>
          <a:p>
            <a:pPr lvl="1"/>
            <a:r>
              <a:rPr lang="en-US" dirty="0"/>
              <a:t>Meaning, the segregation effects are arguably larger for this group.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8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8281-DCE8-4F41-B895-EC5D2080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CDEC4-2CC2-2B4D-9431-A728C693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4500"/>
            <a:ext cx="9601200" cy="5143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Has technology increased exposure to diverse perspectives? Or has it increased ideological separation?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dirty="0"/>
              <a:t>Collected data based on web-browsing records collected via Bing Toolbar on Internet Explorer.</a:t>
            </a:r>
          </a:p>
          <a:p>
            <a:r>
              <a:rPr lang="en-US" dirty="0"/>
              <a:t>This study is restricted to individuals who voluntarily share their data, which likely creates selection issues. </a:t>
            </a:r>
          </a:p>
          <a:p>
            <a:pPr lvl="1"/>
            <a:r>
              <a:rPr lang="en-US" dirty="0"/>
              <a:t>For example, these users are presumably less likely to be concerned about privacy.</a:t>
            </a:r>
          </a:p>
          <a:p>
            <a:r>
              <a:rPr lang="en-US" dirty="0"/>
              <a:t>Also it is generally believed that Internet Explorer users are on average older than the internet population at large.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6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8281-DCE8-4F41-B895-EC5D2080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News &amp; Opinion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CDEC4-2CC2-2B4D-9431-A728C693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9600"/>
            <a:ext cx="9601200" cy="3987800"/>
          </a:xfrm>
        </p:spPr>
        <p:txBody>
          <a:bodyPr/>
          <a:lstStyle/>
          <a:p>
            <a:r>
              <a:rPr lang="en-US" dirty="0"/>
              <a:t>Select initial universe of 7,000 news sites</a:t>
            </a:r>
          </a:p>
          <a:p>
            <a:r>
              <a:rPr lang="en-US" dirty="0"/>
              <a:t>Then pare down to the top 100 the users went to most frequently.</a:t>
            </a:r>
          </a:p>
          <a:p>
            <a:r>
              <a:rPr lang="en-US" dirty="0"/>
              <a:t>Manually label as news, politics/news, politics/media, regional/news</a:t>
            </a:r>
          </a:p>
          <a:p>
            <a:r>
              <a:rPr lang="en-US" dirty="0"/>
              <a:t>Filter out non-political stories by training a binary classifier on the article text</a:t>
            </a:r>
          </a:p>
          <a:p>
            <a:r>
              <a:rPr lang="en-US" dirty="0"/>
              <a:t>Then derive a model for determining if an article is an opinion piece</a:t>
            </a:r>
          </a:p>
        </p:txBody>
      </p:sp>
    </p:spTree>
    <p:extLst>
      <p:ext uri="{BB962C8B-B14F-4D97-AF65-F5344CB8AC3E}">
        <p14:creationId xmlns:p14="http://schemas.microsoft.com/office/powerpoint/2010/main" val="271169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8281-DCE8-4F41-B895-EC5D2080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political slant of publishers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CDEC4-2CC2-2B4D-9431-A728C693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90800"/>
            <a:ext cx="9601200" cy="4267200"/>
          </a:xfrm>
        </p:spPr>
        <p:txBody>
          <a:bodyPr>
            <a:normAutofit/>
          </a:bodyPr>
          <a:lstStyle/>
          <a:p>
            <a:r>
              <a:rPr lang="en-US" dirty="0"/>
              <a:t>Ideally, we would like to measure the political slant of each article individually, but there are over 1.9 million articles in question</a:t>
            </a:r>
          </a:p>
          <a:p>
            <a:r>
              <a:rPr lang="en-US" dirty="0"/>
              <a:t>Instead, label each </a:t>
            </a:r>
            <a:r>
              <a:rPr lang="en-US" u="sng" dirty="0"/>
              <a:t>news outlet</a:t>
            </a:r>
            <a:r>
              <a:rPr lang="en-US" dirty="0"/>
              <a:t>, which loses some signal.</a:t>
            </a:r>
          </a:p>
          <a:p>
            <a:r>
              <a:rPr lang="en-US" dirty="0"/>
              <a:t>Assign articles the polarity score of the outlet in which they were published.</a:t>
            </a:r>
          </a:p>
        </p:txBody>
      </p:sp>
    </p:spTree>
    <p:extLst>
      <p:ext uri="{BB962C8B-B14F-4D97-AF65-F5344CB8AC3E}">
        <p14:creationId xmlns:p14="http://schemas.microsoft.com/office/powerpoint/2010/main" val="52363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8281-DCE8-4F41-B895-EC5D2080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political slant of publishers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CDEC4-2CC2-2B4D-9431-A728C693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00300"/>
            <a:ext cx="9601200" cy="4457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Assign articles the polarity score of the outlet in which they were published.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the fraction of the viewership that is conservative based on the IP address which infers the location of the viewer.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Political leaning by location is based on the 2016 election map.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a polarity ranking based on what percentage of the shares are estimated to be conservative.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 an audience-based metric for outlet slant.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Every article that gets published by that outlet has the same polarity score.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(This also shows which news outlets are popular in different American regions)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3267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{7DF14742-502F-FA45-BAE5-66D1455DACFE}tf10001072</Template>
  <TotalTime>262</TotalTime>
  <Words>994</Words>
  <Application>Microsoft Macintosh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Courier New</vt:lpstr>
      <vt:lpstr>Franklin Gothic Book</vt:lpstr>
      <vt:lpstr>Georgia</vt:lpstr>
      <vt:lpstr>Crop</vt:lpstr>
      <vt:lpstr>Filter Bubbles, Echo Chambers, and Online News Consumption</vt:lpstr>
      <vt:lpstr>Source Paper</vt:lpstr>
      <vt:lpstr>Setting</vt:lpstr>
      <vt:lpstr>Terminology</vt:lpstr>
      <vt:lpstr>Data Collection</vt:lpstr>
      <vt:lpstr>Data Collection</vt:lpstr>
      <vt:lpstr>Identifying News &amp; Opinion Articles</vt:lpstr>
      <vt:lpstr>Measuring the political slant of publishers</vt:lpstr>
      <vt:lpstr>Measuring the political slant of publishers</vt:lpstr>
      <vt:lpstr>Consumption Channels</vt:lpstr>
      <vt:lpstr>Methods and Results</vt:lpstr>
      <vt:lpstr>Results Continued</vt:lpstr>
      <vt:lpstr>Results and Conclusion</vt:lpstr>
      <vt:lpstr>Special Case</vt:lpstr>
      <vt:lpstr>Questions?</vt:lpstr>
      <vt:lpstr>Previous Studies of Social Media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Kaitlin Puryear</dc:creator>
  <cp:lastModifiedBy>Kaitlin Puryear</cp:lastModifiedBy>
  <cp:revision>21</cp:revision>
  <dcterms:created xsi:type="dcterms:W3CDTF">2018-03-28T00:00:47Z</dcterms:created>
  <dcterms:modified xsi:type="dcterms:W3CDTF">2018-03-28T16:33:21Z</dcterms:modified>
</cp:coreProperties>
</file>