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59" r:id="rId6"/>
    <p:sldId id="263" r:id="rId7"/>
    <p:sldId id="266" r:id="rId8"/>
    <p:sldId id="278" r:id="rId9"/>
    <p:sldId id="267" r:id="rId10"/>
    <p:sldId id="276" r:id="rId11"/>
    <p:sldId id="277" r:id="rId12"/>
    <p:sldId id="262" r:id="rId13"/>
    <p:sldId id="260" r:id="rId14"/>
    <p:sldId id="261" r:id="rId15"/>
    <p:sldId id="270" r:id="rId16"/>
    <p:sldId id="271" r:id="rId17"/>
    <p:sldId id="264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94681"/>
  </p:normalViewPr>
  <p:slideViewPr>
    <p:cSldViewPr snapToGrid="0" snapToObjects="1">
      <p:cViewPr>
        <p:scale>
          <a:sx n="92" d="100"/>
          <a:sy n="92" d="100"/>
        </p:scale>
        <p:origin x="1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6A2B0-7A11-524C-8760-9471575F057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E9F46-7341-8044-A7A2-8C247F0E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219" y="1858053"/>
            <a:ext cx="9237781" cy="2098226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PROJECT: Benson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Jared Booth and Kaitlin </a:t>
            </a:r>
            <a:r>
              <a:rPr lang="en-US" dirty="0" err="1" smtClean="0"/>
              <a:t>Puryear</a:t>
            </a:r>
            <a:endParaRPr lang="en-US" dirty="0" smtClean="0"/>
          </a:p>
          <a:p>
            <a:r>
              <a:rPr lang="en-US" dirty="0" smtClean="0"/>
              <a:t>Booth and </a:t>
            </a:r>
            <a:r>
              <a:rPr lang="en-US" dirty="0" err="1" smtClean="0"/>
              <a:t>Puryear</a:t>
            </a:r>
            <a:r>
              <a:rPr lang="en-US" dirty="0" smtClean="0"/>
              <a:t> Data Science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474769" y="73751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Flushing,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5749" y="4208683"/>
            <a:ext cx="166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Path, New WTC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728454" y="432259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</a:t>
            </a:r>
            <a:r>
              <a:rPr lang="en-US" dirty="0" err="1" smtClean="0"/>
              <a:t>Sq</a:t>
            </a:r>
            <a:r>
              <a:rPr lang="en-US" dirty="0" smtClean="0"/>
              <a:t>, 42</a:t>
            </a:r>
            <a:r>
              <a:rPr lang="en-US" baseline="30000" dirty="0" smtClean="0"/>
              <a:t>nd</a:t>
            </a:r>
            <a:r>
              <a:rPr lang="en-US" dirty="0" smtClean="0"/>
              <a:t> 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0640288" y="93389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JKSN HT, Roosevelt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3" y="-1226"/>
            <a:ext cx="5409896" cy="3300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3339"/>
            <a:ext cx="5409896" cy="3300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6" y="3562930"/>
            <a:ext cx="5471936" cy="330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3562930"/>
            <a:ext cx="5347856" cy="33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94" y="1646901"/>
            <a:ext cx="8737603" cy="50090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Entries During the Month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9" y="1987034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2,333,701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03475" y="2527362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1,211,506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34749" y="3004069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1,527,193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03475" y="3540418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1,220,127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6820" y="4076767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1,375,806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2640" y="4569682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1,165,390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3259" y="5093599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1,074,386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94072" y="5586717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1,597,627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Subway Map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Include a picture of the subway map.</a:t>
            </a:r>
          </a:p>
          <a:p>
            <a:r>
              <a:rPr lang="en-US" dirty="0" smtClean="0"/>
              <a:t>Highlight the stations we are showing graphs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Startup locations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10" y="1587172"/>
            <a:ext cx="6020308" cy="4986810"/>
          </a:xfrm>
        </p:spPr>
      </p:pic>
      <p:sp>
        <p:nvSpPr>
          <p:cNvPr id="5" name="TextBox 4"/>
          <p:cNvSpPr txBox="1"/>
          <p:nvPr/>
        </p:nvSpPr>
        <p:spPr>
          <a:xfrm>
            <a:off x="1214438" y="2171700"/>
            <a:ext cx="460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found this map of startups at website.. </a:t>
            </a:r>
          </a:p>
          <a:p>
            <a:endParaRPr lang="en-US" dirty="0"/>
          </a:p>
          <a:p>
            <a:r>
              <a:rPr lang="en-US" dirty="0" smtClean="0"/>
              <a:t>We learned that majority of the startups in NYC are located in Manhattan.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Census Information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204" y="1146529"/>
            <a:ext cx="4409814" cy="5711471"/>
          </a:xfrm>
        </p:spPr>
      </p:pic>
      <p:sp>
        <p:nvSpPr>
          <p:cNvPr id="6" name="TextBox 5"/>
          <p:cNvSpPr txBox="1"/>
          <p:nvPr/>
        </p:nvSpPr>
        <p:spPr>
          <a:xfrm>
            <a:off x="1122218" y="1786272"/>
            <a:ext cx="6386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data comes from the U.S. census.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data is organized such that each row corresponds to a different response and contains a 172 character string of numbers.</a:t>
            </a:r>
            <a:r>
              <a:rPr lang="is-IS" sz="2400" dirty="0"/>
              <a:t/>
            </a:r>
            <a:br>
              <a:rPr lang="is-IS" sz="2400" dirty="0"/>
            </a:b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Plan for the data: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Use the income data to find the wealthiest sub-boroughs in NYC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Raw Census 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Pulled relevant data.</a:t>
            </a:r>
          </a:p>
          <a:p>
            <a:pPr lvl="1"/>
            <a:r>
              <a:rPr lang="en-US" dirty="0" smtClean="0"/>
              <a:t>Borough</a:t>
            </a:r>
          </a:p>
          <a:p>
            <a:pPr lvl="1"/>
            <a:r>
              <a:rPr lang="en-US" dirty="0" smtClean="0"/>
              <a:t>Sub-Borough</a:t>
            </a:r>
          </a:p>
          <a:p>
            <a:pPr lvl="1"/>
            <a:r>
              <a:rPr lang="en-US" dirty="0" smtClean="0"/>
              <a:t>Total Income</a:t>
            </a:r>
          </a:p>
          <a:p>
            <a:r>
              <a:rPr lang="en-US" dirty="0" smtClean="0"/>
              <a:t>Luckily this data came with a key.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81" y="2387600"/>
            <a:ext cx="6781800" cy="25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6" y="4690073"/>
            <a:ext cx="8395856" cy="19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Census Analysis Techniques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Using the key we could pull out the information we needed and create a data frame where each row index was a different response and the columns were total income, borough and sub-borough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Once we had the data frame ready we could group the rows by borough and then by sub-borough and obtain information about the wealth in these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Sub-Borough Income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7" t="11929" r="32089" b="28605"/>
          <a:stretch/>
        </p:blipFill>
        <p:spPr>
          <a:xfrm>
            <a:off x="858982" y="164481"/>
            <a:ext cx="2743200" cy="6517675"/>
          </a:xfrm>
        </p:spPr>
      </p:pic>
      <p:sp>
        <p:nvSpPr>
          <p:cNvPr id="9" name="TextBox 8"/>
          <p:cNvSpPr txBox="1"/>
          <p:nvPr/>
        </p:nvSpPr>
        <p:spPr>
          <a:xfrm>
            <a:off x="4142509" y="1773382"/>
            <a:ext cx="651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Mean: $142,000		Median: $80,000</a:t>
            </a:r>
          </a:p>
          <a:p>
            <a:pPr marL="342900" lvl="0" indent="-342900" defTabSz="914400">
              <a:buFont typeface="+mj-lt"/>
              <a:buAutoNum type="arabicPeriod"/>
            </a:pPr>
            <a:r>
              <a:rPr lang="en-US" dirty="0" smtClean="0"/>
              <a:t>Mean: $</a:t>
            </a:r>
            <a:r>
              <a:rPr lang="hr-HR" dirty="0" smtClean="0"/>
              <a:t>48,598		</a:t>
            </a:r>
            <a:r>
              <a:rPr lang="hr-HR" dirty="0" err="1" smtClean="0"/>
              <a:t>Median</a:t>
            </a:r>
            <a:r>
              <a:rPr lang="hr-HR" dirty="0" smtClean="0"/>
              <a:t>: $32,000</a:t>
            </a:r>
          </a:p>
          <a:p>
            <a:pPr marL="342900" lvl="0" indent="-342900" defTabSz="914400">
              <a:buFont typeface="+mj-lt"/>
              <a:buAutoNum type="arabicPeriod"/>
            </a:pPr>
            <a:r>
              <a:rPr lang="hr-HR" dirty="0" err="1" smtClean="0"/>
              <a:t>Mean</a:t>
            </a:r>
            <a:r>
              <a:rPr lang="hr-HR" dirty="0" smtClean="0"/>
              <a:t>: $100,000		</a:t>
            </a:r>
            <a:r>
              <a:rPr lang="hr-HR" dirty="0" err="1" smtClean="0"/>
              <a:t>Median</a:t>
            </a:r>
            <a:r>
              <a:rPr lang="hr-HR" dirty="0" smtClean="0"/>
              <a:t>: $68,000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Sub-Borough Analysis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Graphs! Show them as large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Conclusions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Our MTA data shows:</a:t>
            </a:r>
          </a:p>
          <a:p>
            <a:pPr lvl="1"/>
            <a:r>
              <a:rPr lang="en-US" dirty="0" smtClean="0"/>
              <a:t>The most popular stops are:</a:t>
            </a:r>
          </a:p>
          <a:p>
            <a:r>
              <a:rPr lang="en-US" dirty="0" smtClean="0"/>
              <a:t>Our census data shows:</a:t>
            </a:r>
          </a:p>
          <a:p>
            <a:pPr lvl="1"/>
            <a:r>
              <a:rPr lang="en-US" dirty="0" smtClean="0"/>
              <a:t>The wealthiest sub-boroughs are:</a:t>
            </a:r>
          </a:p>
          <a:p>
            <a:r>
              <a:rPr lang="en-US" dirty="0" smtClean="0"/>
              <a:t>Our startup data shows:</a:t>
            </a:r>
          </a:p>
          <a:p>
            <a:pPr lvl="1"/>
            <a:r>
              <a:rPr lang="en-US" dirty="0" smtClean="0"/>
              <a:t>There is a large tech interest in Manhattan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0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The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148945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company was approached by WYWF regarding their Summer Gala.</a:t>
            </a:r>
          </a:p>
          <a:p>
            <a:endParaRPr lang="en-US" sz="2400" dirty="0" smtClean="0"/>
          </a:p>
          <a:p>
            <a:r>
              <a:rPr lang="en-US" sz="2400" dirty="0" smtClean="0"/>
              <a:t>They want to optimize the effectiveness of their street teams by using the NYC subway systems.</a:t>
            </a:r>
          </a:p>
        </p:txBody>
      </p:sp>
    </p:spTree>
    <p:extLst>
      <p:ext uri="{BB962C8B-B14F-4D97-AF65-F5344CB8AC3E}">
        <p14:creationId xmlns:p14="http://schemas.microsoft.com/office/powerpoint/2010/main" val="20251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Correlation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Put in a graphic here that shows the combination of census data, MTA data and startups.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Our Recommendation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recommend WTWY deploy a street team of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 number of people to these locations() at this time():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Refocus the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Decoding their problem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looking for places that are near:</a:t>
            </a:r>
          </a:p>
          <a:p>
            <a:pPr lvl="1"/>
            <a:r>
              <a:rPr lang="en-US" sz="2400" dirty="0" smtClean="0"/>
              <a:t>Busy subway stations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ealthy populations</a:t>
            </a:r>
          </a:p>
          <a:p>
            <a:pPr lvl="1"/>
            <a:r>
              <a:rPr lang="en-US" sz="2400" dirty="0" smtClean="0"/>
              <a:t>Populations who would be interested in donating to a tech nonprofit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The Plan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255"/>
            <a:ext cx="9601200" cy="473825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b="1" dirty="0" smtClean="0"/>
              <a:t>Obtain MTA turnstile data: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O</a:t>
            </a:r>
            <a:r>
              <a:rPr lang="en-US" sz="2600" dirty="0" smtClean="0"/>
              <a:t>btain busiest subway stations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Obtain US census data to obtain income values: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Clean census data and obtain boroughs/sub-boroughs that have high average incomes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Obtain location data for Startups in NYC: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Correlate location of NYC startups with busiest subway stations and wealthiest sub-borough</a:t>
            </a:r>
          </a:p>
        </p:txBody>
      </p:sp>
    </p:spTree>
    <p:extLst>
      <p:ext uri="{BB962C8B-B14F-4D97-AF65-F5344CB8AC3E}">
        <p14:creationId xmlns:p14="http://schemas.microsoft.com/office/powerpoint/2010/main" val="9258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144" y="5334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MTA Data Acquisition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690" y="2286000"/>
            <a:ext cx="5514109" cy="3581400"/>
          </a:xfrm>
        </p:spPr>
        <p:txBody>
          <a:bodyPr/>
          <a:lstStyle/>
          <a:p>
            <a:r>
              <a:rPr lang="en-US" dirty="0" smtClean="0"/>
              <a:t>Data acquired from the MTA website</a:t>
            </a:r>
          </a:p>
          <a:p>
            <a:r>
              <a:rPr lang="en-US" dirty="0" smtClean="0"/>
              <a:t>Data organized by week:</a:t>
            </a:r>
          </a:p>
          <a:p>
            <a:pPr lvl="1"/>
            <a:r>
              <a:rPr lang="en-US" dirty="0" smtClean="0"/>
              <a:t>We decided to use 4 weeks of data</a:t>
            </a:r>
          </a:p>
          <a:p>
            <a:pPr lvl="1"/>
            <a:r>
              <a:rPr lang="en-US" dirty="0" smtClean="0"/>
              <a:t>April 15, 2017 </a:t>
            </a:r>
            <a:r>
              <a:rPr lang="mr-IN" dirty="0" smtClean="0"/>
              <a:t>–</a:t>
            </a:r>
            <a:r>
              <a:rPr lang="en-US" dirty="0" smtClean="0"/>
              <a:t> May 12, 2017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preceed</a:t>
            </a:r>
            <a:r>
              <a:rPr lang="en-US" dirty="0" smtClean="0"/>
              <a:t> the Summer Gala</a:t>
            </a:r>
          </a:p>
          <a:p>
            <a:endParaRPr lang="en-US" dirty="0"/>
          </a:p>
          <a:p>
            <a:r>
              <a:rPr lang="en-US" dirty="0" smtClean="0"/>
              <a:t>Plan with the data:</a:t>
            </a:r>
          </a:p>
          <a:p>
            <a:pPr lvl="1"/>
            <a:r>
              <a:rPr lang="en-US" dirty="0" smtClean="0"/>
              <a:t>Create graphics to describe how busy each subway station is, per day.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5"/>
          <a:stretch/>
        </p:blipFill>
        <p:spPr>
          <a:xfrm>
            <a:off x="200890" y="124691"/>
            <a:ext cx="3955473" cy="6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Raw MTA 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appears like this:</a:t>
            </a:r>
          </a:p>
          <a:p>
            <a:r>
              <a:rPr lang="en-US" dirty="0" smtClean="0"/>
              <a:t>The data available contains more information than we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7545"/>
            <a:ext cx="8724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Cleaning the MTA data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32764" cy="3581400"/>
          </a:xfrm>
        </p:spPr>
        <p:txBody>
          <a:bodyPr/>
          <a:lstStyle/>
          <a:p>
            <a:r>
              <a:rPr lang="en-US" dirty="0" smtClean="0"/>
              <a:t>The MTA data took </a:t>
            </a:r>
            <a:r>
              <a:rPr lang="en-US" dirty="0" err="1" smtClean="0"/>
              <a:t>alot</a:t>
            </a:r>
            <a:r>
              <a:rPr lang="en-US" dirty="0" smtClean="0"/>
              <a:t> of cleaning.</a:t>
            </a:r>
          </a:p>
          <a:p>
            <a:r>
              <a:rPr lang="en-US" dirty="0" smtClean="0"/>
              <a:t>We care about:</a:t>
            </a:r>
          </a:p>
          <a:p>
            <a:pPr lvl="1"/>
            <a:r>
              <a:rPr lang="en-US" dirty="0" smtClean="0"/>
              <a:t>Station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Pandas to group the data into actionable </a:t>
            </a:r>
            <a:r>
              <a:rPr lang="en-US" dirty="0" err="1" smtClean="0"/>
              <a:t>dataframes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96" y="1617514"/>
            <a:ext cx="3769884" cy="458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2"/>
          <a:stretch/>
        </p:blipFill>
        <p:spPr>
          <a:xfrm>
            <a:off x="176645" y="4364181"/>
            <a:ext cx="8870373" cy="7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merican Typewriter" charset="0"/>
                <a:ea typeface="American Typewriter" charset="0"/>
                <a:cs typeface="American Typewriter" charset="0"/>
              </a:rPr>
              <a:t>MTA Results</a:t>
            </a:r>
            <a:endParaRPr lang="en-US" sz="4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0364" cy="3581400"/>
          </a:xfrm>
        </p:spPr>
        <p:txBody>
          <a:bodyPr/>
          <a:lstStyle/>
          <a:p>
            <a:r>
              <a:rPr lang="en-US" dirty="0" smtClean="0"/>
              <a:t>Located the 8 busiest subway stations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many people used that station during the whole month</a:t>
            </a:r>
          </a:p>
          <a:p>
            <a:endParaRPr lang="en-US" dirty="0" smtClean="0"/>
          </a:p>
          <a:p>
            <a:r>
              <a:rPr lang="en-US" dirty="0" smtClean="0"/>
              <a:t>Then did deeper analysis on each station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8"/>
          <a:stretch/>
        </p:blipFill>
        <p:spPr>
          <a:xfrm>
            <a:off x="7420269" y="1499753"/>
            <a:ext cx="3455554" cy="49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52032" y="952602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r>
              <a:rPr lang="en-US" baseline="30000" smtClean="0"/>
              <a:t>th</a:t>
            </a:r>
            <a:r>
              <a:rPr lang="en-US" smtClean="0"/>
              <a:t> St, Union Square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678871" y="448843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</a:t>
            </a:r>
            <a:r>
              <a:rPr lang="en-US" baseline="30000" dirty="0" smtClean="0"/>
              <a:t>th</a:t>
            </a:r>
            <a:r>
              <a:rPr lang="en-US" dirty="0" smtClean="0"/>
              <a:t> St, Columbus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704475" y="4240549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Chambers St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0706405" y="669711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47-50 </a:t>
            </a:r>
            <a:r>
              <a:rPr lang="en-US" dirty="0" err="1" smtClean="0"/>
              <a:t>sts</a:t>
            </a:r>
            <a:r>
              <a:rPr lang="en-US" dirty="0" smtClean="0"/>
              <a:t> Rock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1" y="4845"/>
            <a:ext cx="5237154" cy="3217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3335"/>
            <a:ext cx="5427131" cy="33494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5" y="3612878"/>
            <a:ext cx="5236924" cy="3232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89" y="3543604"/>
            <a:ext cx="5459808" cy="33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589</TotalTime>
  <Words>555</Words>
  <Application>Microsoft Macintosh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American Typewriter</vt:lpstr>
      <vt:lpstr>Calibri</vt:lpstr>
      <vt:lpstr>Franklin Gothic Book</vt:lpstr>
      <vt:lpstr>Mangal</vt:lpstr>
      <vt:lpstr>Arial</vt:lpstr>
      <vt:lpstr>Crop</vt:lpstr>
      <vt:lpstr>PROJECT: Benson</vt:lpstr>
      <vt:lpstr>The Problem </vt:lpstr>
      <vt:lpstr>Refocus the Problem</vt:lpstr>
      <vt:lpstr>The Plan</vt:lpstr>
      <vt:lpstr>MTA Data Acquisition</vt:lpstr>
      <vt:lpstr>Raw MTA Data</vt:lpstr>
      <vt:lpstr>Cleaning the MTA data</vt:lpstr>
      <vt:lpstr>MTA Results</vt:lpstr>
      <vt:lpstr>PowerPoint Presentation</vt:lpstr>
      <vt:lpstr>PowerPoint Presentation</vt:lpstr>
      <vt:lpstr>Entries During the Month</vt:lpstr>
      <vt:lpstr>Subway Map</vt:lpstr>
      <vt:lpstr>Startup locations</vt:lpstr>
      <vt:lpstr>Census Information</vt:lpstr>
      <vt:lpstr>Raw Census Data</vt:lpstr>
      <vt:lpstr>Census Analysis Techniques</vt:lpstr>
      <vt:lpstr>Sub-Borough Income</vt:lpstr>
      <vt:lpstr>Sub-Borough Analysis</vt:lpstr>
      <vt:lpstr>Conclusions</vt:lpstr>
      <vt:lpstr>Correlation</vt:lpstr>
      <vt:lpstr>Our Recommendation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Benson Project</dc:title>
  <dc:creator>Gillian Goodman</dc:creator>
  <cp:lastModifiedBy>Kaitlin Puryear</cp:lastModifiedBy>
  <cp:revision>33</cp:revision>
  <dcterms:created xsi:type="dcterms:W3CDTF">2018-01-18T23:07:15Z</dcterms:created>
  <dcterms:modified xsi:type="dcterms:W3CDTF">2018-01-19T16:36:39Z</dcterms:modified>
</cp:coreProperties>
</file>