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0"/>
  </p:notesMasterIdLst>
  <p:sldIdLst>
    <p:sldId id="256" r:id="rId2"/>
    <p:sldId id="279" r:id="rId3"/>
    <p:sldId id="257" r:id="rId4"/>
    <p:sldId id="266" r:id="rId5"/>
    <p:sldId id="259" r:id="rId6"/>
    <p:sldId id="277" r:id="rId7"/>
    <p:sldId id="261" r:id="rId8"/>
    <p:sldId id="263" r:id="rId9"/>
    <p:sldId id="273" r:id="rId10"/>
    <p:sldId id="269" r:id="rId11"/>
    <p:sldId id="278" r:id="rId12"/>
    <p:sldId id="270" r:id="rId13"/>
    <p:sldId id="272" r:id="rId14"/>
    <p:sldId id="268" r:id="rId15"/>
    <p:sldId id="264" r:id="rId16"/>
    <p:sldId id="276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1"/>
  </p:normalViewPr>
  <p:slideViewPr>
    <p:cSldViewPr snapToGrid="0" snapToObjects="1">
      <p:cViewPr varScale="1">
        <p:scale>
          <a:sx n="94" d="100"/>
          <a:sy n="94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86CC-A620-1249-8743-AADA554DCE35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C389-3042-7342-8948-F7B7CDF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 rows x 29 columns originally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4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</a:t>
            </a:r>
            <a:r>
              <a:rPr lang="en-US" baseline="0" dirty="0"/>
              <a:t> Active,</a:t>
            </a:r>
          </a:p>
          <a:p>
            <a:r>
              <a:rPr lang="en-US" baseline="0" dirty="0"/>
              <a:t>Year of First Record,</a:t>
            </a:r>
          </a:p>
          <a:p>
            <a:r>
              <a:rPr lang="en-US" baseline="0" dirty="0"/>
              <a:t>Claimed Sales</a:t>
            </a:r>
          </a:p>
          <a:p>
            <a:r>
              <a:rPr lang="en-US" baseline="0" dirty="0"/>
              <a:t>Certified Sales,</a:t>
            </a:r>
          </a:p>
          <a:p>
            <a:r>
              <a:rPr lang="en-US" baseline="0" dirty="0"/>
              <a:t>AUS, FRA, UK,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</a:t>
            </a:r>
            <a:r>
              <a:rPr lang="en-US" baseline="0" dirty="0"/>
              <a:t> Active,</a:t>
            </a:r>
          </a:p>
          <a:p>
            <a:r>
              <a:rPr lang="en-US" baseline="0" dirty="0"/>
              <a:t>Year of First Record,</a:t>
            </a:r>
          </a:p>
          <a:p>
            <a:r>
              <a:rPr lang="en-US" baseline="0" dirty="0"/>
              <a:t>Claimed Sales</a:t>
            </a:r>
          </a:p>
          <a:p>
            <a:r>
              <a:rPr lang="en-US" baseline="0" dirty="0"/>
              <a:t>Certified Sales,</a:t>
            </a:r>
          </a:p>
          <a:p>
            <a:r>
              <a:rPr lang="en-US" baseline="0" dirty="0"/>
              <a:t>AUS, FRA, UK,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 Features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“FRA”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“UK”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too low</a:t>
            </a:r>
            <a:endParaRPr lang="en-US" sz="105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“Years Active”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Co-linear with “Start”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en-US" dirty="0"/>
          </a:p>
          <a:p>
            <a:r>
              <a:rPr lang="en-US" dirty="0"/>
              <a:t>Orange = actual</a:t>
            </a:r>
          </a:p>
          <a:p>
            <a:r>
              <a:rPr lang="en-US" dirty="0"/>
              <a:t>Blue = predicted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billion</a:t>
            </a:r>
          </a:p>
          <a:p>
            <a:endParaRPr lang="en-US" dirty="0"/>
          </a:p>
          <a:p>
            <a:r>
              <a:rPr lang="en-US" dirty="0"/>
              <a:t>121,900,000,000,000 = 121 trillion</a:t>
            </a:r>
          </a:p>
          <a:p>
            <a:endParaRPr lang="en-US" dirty="0"/>
          </a:p>
          <a:p>
            <a:r>
              <a:rPr lang="en-US" dirty="0"/>
              <a:t>11,038,000 = 11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shows way more </a:t>
            </a:r>
            <a:r>
              <a:rPr lang="en-US" dirty="0" err="1"/>
              <a:t>heteroskedacitity</a:t>
            </a:r>
            <a:r>
              <a:rPr lang="en-US" dirty="0"/>
              <a:t>.</a:t>
            </a:r>
            <a:r>
              <a:rPr lang="en-US" baseline="0" dirty="0"/>
              <a:t> (they are not normally distributed at all)</a:t>
            </a:r>
          </a:p>
          <a:p>
            <a:endParaRPr lang="en-US" baseline="0" dirty="0"/>
          </a:p>
          <a:p>
            <a:r>
              <a:rPr lang="en-US" baseline="0" dirty="0" err="1"/>
              <a:t>Statsmodels</a:t>
            </a:r>
            <a:r>
              <a:rPr lang="en-US" baseline="0" dirty="0"/>
              <a:t> is also not great, since it is not centralized along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6C389-3042-7342-8948-F7B7CDF8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Predicting Success of Musicians: </a:t>
            </a:r>
            <a:br>
              <a:rPr lang="en-US" dirty="0"/>
            </a:br>
            <a:r>
              <a:rPr lang="en-US" dirty="0"/>
              <a:t>	</a:t>
            </a:r>
            <a:r>
              <a:rPr lang="en-US" sz="5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Total Album 	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Kaitlin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Puryear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339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Train</a:t>
            </a:r>
            <a:br>
              <a:rPr lang="en-US" dirty="0"/>
            </a:br>
            <a:r>
              <a:rPr lang="en-US" dirty="0"/>
              <a:t>Test </a:t>
            </a:r>
            <a:br>
              <a:rPr lang="en-US" dirty="0"/>
            </a:br>
            <a:r>
              <a:rPr lang="en-US" dirty="0"/>
              <a:t>Split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797499"/>
            <a:ext cx="8133288" cy="4831775"/>
          </a:xfrm>
        </p:spPr>
      </p:pic>
      <p:sp>
        <p:nvSpPr>
          <p:cNvPr id="7" name="TextBox 6"/>
          <p:cNvSpPr txBox="1"/>
          <p:nvPr/>
        </p:nvSpPr>
        <p:spPr>
          <a:xfrm>
            <a:off x="5586413" y="421885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latin typeface="+mj-lt"/>
              </a:rPr>
              <a:t>Average</a:t>
            </a:r>
            <a:r>
              <a:rPr lang="cs-CZ" dirty="0">
                <a:latin typeface="+mj-lt"/>
              </a:rPr>
              <a:t>:</a:t>
            </a:r>
          </a:p>
          <a:p>
            <a:r>
              <a:rPr lang="cs-CZ" dirty="0">
                <a:latin typeface="+mj-lt"/>
              </a:rPr>
              <a:t>0.9397738449749</a:t>
            </a:r>
            <a:endParaRPr lang="en-US" dirty="0"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95906" y="3571875"/>
            <a:ext cx="761907" cy="194029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6" y="559678"/>
            <a:ext cx="4595906" cy="4952492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>
                    <a:latin typeface="+mj-lt"/>
                  </a:rPr>
                  <a:t>: 1.0 e9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: 0.952 </a:t>
                </a:r>
              </a:p>
              <a:p>
                <a:r>
                  <a:rPr lang="en-US" dirty="0">
                    <a:latin typeface="+mj-lt"/>
                  </a:rPr>
                  <a:t>MSE: 1.219 e14</a:t>
                </a:r>
              </a:p>
              <a:p>
                <a:r>
                  <a:rPr lang="en-US" dirty="0">
                    <a:latin typeface="+mj-lt"/>
                  </a:rPr>
                  <a:t>RMSE: </a:t>
                </a:r>
                <a:r>
                  <a:rPr lang="hr-HR" dirty="0">
                    <a:latin typeface="+mj-lt"/>
                  </a:rPr>
                  <a:t>1.1039 e7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3518" y="3040807"/>
                <a:ext cx="6248398" cy="5655156"/>
              </a:xfrm>
              <a:blipFill rotWithShape="0">
                <a:blip r:embed="rId3"/>
                <a:stretch>
                  <a:fillRect l="-878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38304" y="2014537"/>
            <a:ext cx="7069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+mj-lt"/>
              </a:rPr>
              <a:t>Elastic Net CV</a:t>
            </a:r>
          </a:p>
          <a:p>
            <a:r>
              <a:rPr lang="en-US" sz="2000" b="1" i="1" dirty="0">
                <a:latin typeface="+mj-lt"/>
              </a:rPr>
              <a:t>Our optimized Cost Function generates these values: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17" y="3035924"/>
            <a:ext cx="7688050" cy="9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statsmodels</a:t>
            </a:r>
            <a:r>
              <a:rPr lang="en-US" dirty="0"/>
              <a:t> vs. </a:t>
            </a:r>
            <a:r>
              <a:rPr lang="en-US" dirty="0" err="1"/>
              <a:t>sklearn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654518"/>
              </p:ext>
            </p:extLst>
          </p:nvPr>
        </p:nvGraphicFramePr>
        <p:xfrm>
          <a:off x="2743200" y="2525712"/>
          <a:ext cx="807244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+mj-lt"/>
                        </a:rPr>
                        <a:t>Statsmodels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+mj-lt"/>
                        </a:rPr>
                        <a:t>Sklearn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-7.39 e8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-6.54</a:t>
                      </a:r>
                      <a:r>
                        <a:rPr lang="en-US" baseline="0" dirty="0">
                          <a:latin typeface="+mj-lt"/>
                        </a:rPr>
                        <a:t> e8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12.25%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Year of First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3.783 e5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3.348</a:t>
                      </a:r>
                      <a:r>
                        <a:rPr lang="en-US" baseline="0" dirty="0">
                          <a:latin typeface="+mj-lt"/>
                        </a:rPr>
                        <a:t> e5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12.2%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Claimed</a:t>
                      </a:r>
                      <a:r>
                        <a:rPr lang="en-US" b="1" baseline="0" dirty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9.37%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Australia</a:t>
                      </a:r>
                      <a:r>
                        <a:rPr lang="en-US" b="1" baseline="0" dirty="0">
                          <a:latin typeface="+mj-lt"/>
                        </a:rPr>
                        <a:t> Sales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4.531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6.229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31.56%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US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+mj-lt"/>
                        </a:rPr>
                        <a:t>5.67%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+mj-lt"/>
                      </a:endParaRPr>
                    </a:p>
                    <a:p>
                      <a:r>
                        <a:rPr lang="en-US" b="1" dirty="0">
                          <a:latin typeface="+mj-lt"/>
                        </a:rPr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+mj-lt"/>
                      </a:endParaRPr>
                    </a:p>
                    <a:p>
                      <a:pPr algn="r"/>
                      <a:r>
                        <a:rPr lang="en-US" dirty="0">
                          <a:latin typeface="+mj-lt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+mj-lt"/>
                      </a:endParaRPr>
                    </a:p>
                    <a:p>
                      <a:pPr algn="r"/>
                      <a:r>
                        <a:rPr lang="en-US" dirty="0">
                          <a:latin typeface="+mj-lt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latin typeface="+mj-lt"/>
                      </a:endParaRPr>
                    </a:p>
                    <a:p>
                      <a:pPr algn="r"/>
                      <a:r>
                        <a:rPr lang="en-US" dirty="0">
                          <a:latin typeface="+mj-lt"/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+mj-lt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values are identical.</a:t>
                </a:r>
              </a:p>
              <a:p>
                <a:pPr algn="r"/>
                <a:r>
                  <a:rPr lang="en-US" dirty="0">
                    <a:latin typeface="+mj-lt"/>
                  </a:rPr>
                  <a:t>The coefficients do not vary much.</a:t>
                </a:r>
              </a:p>
              <a:p>
                <a:pPr algn="r"/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855" y="597717"/>
                <a:ext cx="3829959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36" t="-3289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7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712535"/>
          </a:xfrm>
        </p:spPr>
        <p:txBody>
          <a:bodyPr>
            <a:normAutofit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Sklearn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Statsmodels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621506"/>
            <a:ext cx="5613400" cy="55499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5" y="428223"/>
            <a:ext cx="5118100" cy="37211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6500813" y="1385888"/>
            <a:ext cx="4314825" cy="43862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28693" y="828675"/>
            <a:ext cx="4180718" cy="27503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28875" y="5543550"/>
            <a:ext cx="2937720" cy="1428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28813" y="4280777"/>
            <a:ext cx="1100137" cy="6484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6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Residuals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6" y="4156783"/>
            <a:ext cx="3452184" cy="24542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37" y="1558189"/>
            <a:ext cx="3447331" cy="24255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558604"/>
            <a:ext cx="3494087" cy="242765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6200000">
            <a:off x="957263" y="352901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10272712" y="355285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71" y="4156783"/>
            <a:ext cx="3299704" cy="24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906" y="1011979"/>
            <a:ext cx="6834092" cy="5655156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statsmodels</a:t>
            </a:r>
            <a:r>
              <a:rPr lang="en-US" dirty="0">
                <a:latin typeface="+mj-lt"/>
              </a:rPr>
              <a:t> model is more accurate</a:t>
            </a:r>
          </a:p>
          <a:p>
            <a:pPr lvl="1"/>
            <a:r>
              <a:rPr lang="en-US" dirty="0">
                <a:latin typeface="+mj-lt"/>
              </a:rPr>
              <a:t>(relatively accurate until you get to super groups like the Beatles.)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Being popular in Australia and the US is a good indicator that your band will do well overall.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you want your band to gain popularity, focus advertising in the US and Australia </a:t>
            </a:r>
          </a:p>
        </p:txBody>
      </p:sp>
    </p:spTree>
    <p:extLst>
      <p:ext uri="{BB962C8B-B14F-4D97-AF65-F5344CB8AC3E}">
        <p14:creationId xmlns:p14="http://schemas.microsoft.com/office/powerpoint/2010/main" val="28237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420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Individual features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3511706"/>
            <a:ext cx="2972017" cy="31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64" y="115178"/>
            <a:ext cx="2965216" cy="311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76" y="169586"/>
            <a:ext cx="2978818" cy="3060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78" y="3518507"/>
            <a:ext cx="2951614" cy="31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77" y="559678"/>
            <a:ext cx="3833906" cy="4952492"/>
          </a:xfrm>
        </p:spPr>
        <p:txBody>
          <a:bodyPr/>
          <a:lstStyle/>
          <a:p>
            <a:pPr algn="l"/>
            <a:r>
              <a:rPr lang="en-US" dirty="0"/>
              <a:t>Formatting 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25" y="3035924"/>
            <a:ext cx="9906568" cy="2999813"/>
          </a:xfrm>
        </p:spPr>
      </p:pic>
      <p:sp>
        <p:nvSpPr>
          <p:cNvPr id="6" name="TextBox 5"/>
          <p:cNvSpPr txBox="1"/>
          <p:nvPr/>
        </p:nvSpPr>
        <p:spPr>
          <a:xfrm>
            <a:off x="9006082" y="2144235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89 rows x 29 columns</a:t>
            </a:r>
          </a:p>
        </p:txBody>
      </p:sp>
    </p:spTree>
    <p:extLst>
      <p:ext uri="{BB962C8B-B14F-4D97-AF65-F5344CB8AC3E}">
        <p14:creationId xmlns:p14="http://schemas.microsoft.com/office/powerpoint/2010/main" val="10315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10196513" cy="4952492"/>
          </a:xfrm>
        </p:spPr>
        <p:txBody>
          <a:bodyPr/>
          <a:lstStyle/>
          <a:p>
            <a:pPr algn="ctr"/>
            <a:r>
              <a:rPr lang="en-US" dirty="0"/>
              <a:t>Can we predict how many albums an artist will sell globally?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0563" y="595788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Yes. </a:t>
            </a:r>
          </a:p>
        </p:txBody>
      </p:sp>
    </p:spTree>
    <p:extLst>
      <p:ext uri="{BB962C8B-B14F-4D97-AF65-F5344CB8AC3E}">
        <p14:creationId xmlns:p14="http://schemas.microsoft.com/office/powerpoint/2010/main" val="119590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39" y="960662"/>
            <a:ext cx="3346862" cy="4952492"/>
          </a:xfrm>
        </p:spPr>
        <p:txBody>
          <a:bodyPr/>
          <a:lstStyle/>
          <a:p>
            <a:pPr algn="l"/>
            <a:r>
              <a:rPr lang="en-US"/>
              <a:t>Data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Scraping</a:t>
            </a:r>
            <a:br>
              <a:rPr lang="en-US" sz="4000" dirty="0"/>
            </a:br>
            <a:r>
              <a:rPr lang="en-US" sz="4000" dirty="0"/>
              <a:t>Wikipedia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81" y="251566"/>
            <a:ext cx="4708266" cy="61986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47" y="531611"/>
            <a:ext cx="10058400" cy="59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4" b="6716"/>
          <a:stretch/>
        </p:blipFill>
        <p:spPr>
          <a:xfrm>
            <a:off x="308914" y="938151"/>
            <a:ext cx="2219998" cy="535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107" y="505463"/>
            <a:ext cx="3833906" cy="4952492"/>
          </a:xfrm>
        </p:spPr>
        <p:txBody>
          <a:bodyPr/>
          <a:lstStyle/>
          <a:p>
            <a:pPr algn="l"/>
            <a:r>
              <a:rPr lang="en-US" dirty="0"/>
              <a:t>Formatting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2273" y="1237448"/>
            <a:ext cx="560515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Cull the features</a:t>
            </a: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endParaRPr lang="en-US" sz="1050" dirty="0"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Only include data that: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Has more than 70 responses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+mj-lt"/>
              </a:rPr>
              <a:t>Is numerical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9" y="3616037"/>
            <a:ext cx="10786384" cy="2659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4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Finding Correlations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94" y="568325"/>
            <a:ext cx="5676012" cy="5656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Finding Correlations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94" y="568325"/>
            <a:ext cx="5676012" cy="56562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2561317"/>
            <a:ext cx="5247663" cy="400046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272513" y="23279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8582493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11181947" y="1489745"/>
            <a:ext cx="1323543" cy="125344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94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Fitting a Linear Regression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3411" y="2432990"/>
            <a:ext cx="3133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Year of First Album Release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Albums sold, according to Artist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US album sales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AUS album sales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719" y="2775591"/>
            <a:ext cx="1680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Total </a:t>
            </a:r>
          </a:p>
          <a:p>
            <a:pPr algn="ctr"/>
            <a:r>
              <a:rPr lang="en-US" sz="2000" dirty="0">
                <a:latin typeface="+mj-lt"/>
              </a:rPr>
              <a:t>Album Sales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6594" y="1765992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 dirty="0">
                <a:latin typeface="+mj-lt"/>
              </a:rPr>
              <a:t>Model will use: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541" y="1774436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000" b="1" i="1">
                <a:latin typeface="+mj-lt"/>
              </a:rPr>
              <a:t>To Predict:</a:t>
            </a:r>
            <a:endParaRPr lang="en-US" sz="2000" b="1" i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6594" y="1484416"/>
            <a:ext cx="3181836" cy="442949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9541" y="1484416"/>
            <a:ext cx="2822024" cy="4027754"/>
          </a:xfrm>
          <a:prstGeom prst="rect">
            <a:avLst/>
          </a:prstGeom>
          <a:noFill/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8" y="1900052"/>
            <a:ext cx="5686629" cy="4087699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11" y="329409"/>
            <a:ext cx="4971533" cy="61326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72600" y="329409"/>
            <a:ext cx="1914525" cy="74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72625" y="3245405"/>
            <a:ext cx="660392" cy="19409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01163" y="1271588"/>
            <a:ext cx="2000249" cy="4143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569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368</Words>
  <Application>Microsoft Macintosh PowerPoint</Application>
  <PresentationFormat>Widescreen</PresentationFormat>
  <Paragraphs>127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Corbel</vt:lpstr>
      <vt:lpstr>Headlines</vt:lpstr>
      <vt:lpstr>Predicting Success of Musicians:   Total Album  sales</vt:lpstr>
      <vt:lpstr>Can we predict how many albums an artist will sell globally? </vt:lpstr>
      <vt:lpstr>Data   Scraping Wikipedia</vt:lpstr>
      <vt:lpstr>Formatting the Data</vt:lpstr>
      <vt:lpstr>Finding Correlations</vt:lpstr>
      <vt:lpstr>Finding Correlations</vt:lpstr>
      <vt:lpstr>Fitting a Linear Regression</vt:lpstr>
      <vt:lpstr>Results</vt:lpstr>
      <vt:lpstr>Results</vt:lpstr>
      <vt:lpstr>Train Test  Split</vt:lpstr>
      <vt:lpstr>Regularization</vt:lpstr>
      <vt:lpstr>statsmodels vs. sklearn</vt:lpstr>
      <vt:lpstr>        Sklearn  Statsmodels</vt:lpstr>
      <vt:lpstr>Residuals</vt:lpstr>
      <vt:lpstr>Overall</vt:lpstr>
      <vt:lpstr>Questions?</vt:lpstr>
      <vt:lpstr>Individual features</vt:lpstr>
      <vt:lpstr>Formatting the Data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Musicians  by Total Album sales</dc:title>
  <dc:creator>Kaitlin Puryear</dc:creator>
  <cp:lastModifiedBy>Kaitlin Puryear</cp:lastModifiedBy>
  <cp:revision>62</cp:revision>
  <dcterms:created xsi:type="dcterms:W3CDTF">2018-01-31T21:48:38Z</dcterms:created>
  <dcterms:modified xsi:type="dcterms:W3CDTF">2018-02-27T01:02:18Z</dcterms:modified>
</cp:coreProperties>
</file>