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30" r:id="rId1"/>
  </p:sldMasterIdLst>
  <p:notesMasterIdLst>
    <p:notesMasterId r:id="rId21"/>
  </p:notesMasterIdLst>
  <p:sldIdLst>
    <p:sldId id="261" r:id="rId2"/>
    <p:sldId id="262" r:id="rId3"/>
    <p:sldId id="282" r:id="rId4"/>
    <p:sldId id="277" r:id="rId5"/>
    <p:sldId id="283" r:id="rId6"/>
    <p:sldId id="272" r:id="rId7"/>
    <p:sldId id="273" r:id="rId8"/>
    <p:sldId id="269" r:id="rId9"/>
    <p:sldId id="260" r:id="rId10"/>
    <p:sldId id="263" r:id="rId11"/>
    <p:sldId id="276" r:id="rId12"/>
    <p:sldId id="271" r:id="rId13"/>
    <p:sldId id="274" r:id="rId14"/>
    <p:sldId id="267" r:id="rId15"/>
    <p:sldId id="268" r:id="rId16"/>
    <p:sldId id="278" r:id="rId17"/>
    <p:sldId id="280" r:id="rId18"/>
    <p:sldId id="279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ACC30-9856-DA42-AF5A-8B1D3A929EE6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2A215-6112-AA40-94B8-F77FCC11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3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STUDY FROM BRAZIL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2A215-6112-AA40-94B8-F77FCC1108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4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from </a:t>
            </a:r>
            <a:r>
              <a:rPr lang="en-US" dirty="0" err="1"/>
              <a:t>Kaggle</a:t>
            </a:r>
            <a:r>
              <a:rPr lang="en-US" dirty="0"/>
              <a:t>. It focuses on a region of Brazil that is coastal and southern. There were 110,000 rows to this dataset, and initially 80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2A215-6112-AA40-94B8-F77FCC1108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2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from </a:t>
            </a:r>
            <a:r>
              <a:rPr lang="en-US" dirty="0" err="1"/>
              <a:t>Kaggle</a:t>
            </a:r>
            <a:r>
              <a:rPr lang="en-US" dirty="0"/>
              <a:t>. It focuses on a region of Brazil that is coastal and southern. There were 110,000 rows to this dataset, and initially 80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2A215-6112-AA40-94B8-F77FCC1108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7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from </a:t>
            </a:r>
            <a:r>
              <a:rPr lang="en-US" dirty="0" err="1"/>
              <a:t>Kaggle</a:t>
            </a:r>
            <a:r>
              <a:rPr lang="en-US" dirty="0"/>
              <a:t>. It focuses on a region of Brazil that is coastal and southern. There were 110,000 rows to this dataset, and initially 80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2A215-6112-AA40-94B8-F77FCC1108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4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inserted a threshold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2A215-6112-AA40-94B8-F77FCC1108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8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False Negatives. I inserted a threshold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2A215-6112-AA40-94B8-F77FCC1108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08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= “out of all the times I said I was positive, how many were actually right?”</a:t>
            </a:r>
          </a:p>
          <a:p>
            <a:r>
              <a:rPr lang="en-US" dirty="0"/>
              <a:t>Recall = ”When it was actually positive, how many times did I catch it?”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2A215-6112-AA40-94B8-F77FCC1108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8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58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9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8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3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2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01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50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5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4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29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53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1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32" r:id="rId2"/>
    <p:sldLayoutId id="2147484533" r:id="rId3"/>
    <p:sldLayoutId id="2147484534" r:id="rId4"/>
    <p:sldLayoutId id="2147484535" r:id="rId5"/>
    <p:sldLayoutId id="2147484536" r:id="rId6"/>
    <p:sldLayoutId id="2147484537" r:id="rId7"/>
    <p:sldLayoutId id="2147484538" r:id="rId8"/>
    <p:sldLayoutId id="2147484539" r:id="rId9"/>
    <p:sldLayoutId id="2147484540" r:id="rId10"/>
    <p:sldLayoutId id="214748454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AA0B-F187-1244-AD48-66CECEC5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779" y="4065519"/>
            <a:ext cx="7379502" cy="522928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1200" cap="all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Kaitlin </a:t>
            </a:r>
            <a:r>
              <a:rPr lang="en-US" sz="1200" cap="all" dirty="0" err="1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Puryear</a:t>
            </a:r>
            <a:endParaRPr lang="en-US" sz="1200" cap="all" dirty="0">
              <a:solidFill>
                <a:schemeClr val="accent1">
                  <a:lumMod val="75000"/>
                </a:schemeClr>
              </a:solidFill>
              <a:latin typeface="Superclarendon" panose="02060605060000020003" pitchFamily="18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75E8D-A267-0A49-BB78-39BCA835D3AD}"/>
              </a:ext>
            </a:extLst>
          </p:cNvPr>
          <p:cNvSpPr/>
          <p:nvPr/>
        </p:nvSpPr>
        <p:spPr>
          <a:xfrm>
            <a:off x="2239742" y="1396001"/>
            <a:ext cx="722255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pct30">
                  <a:fgClr>
                    <a:schemeClr val="accent6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uperclarendon" panose="02060605060000020003" pitchFamily="18" charset="77"/>
              </a:rPr>
              <a:t>PREDICTING 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pct30">
                  <a:fgClr>
                    <a:schemeClr val="accent6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uperclarendon" panose="02060605060000020003" pitchFamily="18" charset="77"/>
              </a:rPr>
              <a:t>PATIENT 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pct30">
                  <a:fgClr>
                    <a:schemeClr val="accent6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uperclarendon" panose="02060605060000020003" pitchFamily="18" charset="77"/>
              </a:rPr>
              <a:t>CANCELLATIONS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4B348-8EFC-034B-A3CF-E4BBEB663110}"/>
              </a:ext>
            </a:extLst>
          </p:cNvPr>
          <p:cNvSpPr/>
          <p:nvPr/>
        </p:nvSpPr>
        <p:spPr>
          <a:xfrm>
            <a:off x="534390" y="593766"/>
            <a:ext cx="498763" cy="1413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4EF35C-383E-3244-B09B-4736CF55199F}"/>
              </a:ext>
            </a:extLst>
          </p:cNvPr>
          <p:cNvSpPr txBox="1"/>
          <p:nvPr/>
        </p:nvSpPr>
        <p:spPr>
          <a:xfrm>
            <a:off x="731806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MODELS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8CB1AC-3638-8E46-B44F-64E536724080}"/>
              </a:ext>
            </a:extLst>
          </p:cNvPr>
          <p:cNvCxnSpPr>
            <a:cxnSpLocks/>
          </p:cNvCxnSpPr>
          <p:nvPr/>
        </p:nvCxnSpPr>
        <p:spPr>
          <a:xfrm>
            <a:off x="828680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CEF2A7-8F73-A34D-8F1C-8D86DC1C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72488"/>
            <a:ext cx="8874450" cy="345061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tantia" panose="02030602050306030303" pitchFamily="18" charset="0"/>
              </a:rPr>
              <a:t>Used 5 different models:</a:t>
            </a:r>
          </a:p>
          <a:p>
            <a:endParaRPr lang="en-US" sz="3200" dirty="0">
              <a:latin typeface="Constantia" panose="02030602050306030303" pitchFamily="18" charset="0"/>
            </a:endParaRPr>
          </a:p>
          <a:p>
            <a:pPr lvl="1"/>
            <a:r>
              <a:rPr lang="en-US" sz="2800" dirty="0">
                <a:latin typeface="Constantia" panose="02030602050306030303" pitchFamily="18" charset="0"/>
              </a:rPr>
              <a:t>K Nearest Neighbors</a:t>
            </a:r>
          </a:p>
          <a:p>
            <a:pPr lvl="1"/>
            <a:r>
              <a:rPr lang="en-US" sz="2800" dirty="0">
                <a:latin typeface="Constantia" panose="02030602050306030303" pitchFamily="18" charset="0"/>
              </a:rPr>
              <a:t>Logistic Regression</a:t>
            </a:r>
          </a:p>
          <a:p>
            <a:pPr lvl="1"/>
            <a:r>
              <a:rPr lang="en-US" sz="2800" dirty="0">
                <a:latin typeface="Constantia" panose="02030602050306030303" pitchFamily="18" charset="0"/>
              </a:rPr>
              <a:t>Naïve Bayes</a:t>
            </a:r>
          </a:p>
          <a:p>
            <a:pPr lvl="1"/>
            <a:r>
              <a:rPr lang="en-US" sz="2800" dirty="0">
                <a:latin typeface="Constantia" panose="02030602050306030303" pitchFamily="18" charset="0"/>
              </a:rPr>
              <a:t>Decision Tree</a:t>
            </a:r>
          </a:p>
          <a:p>
            <a:pPr lvl="1"/>
            <a:r>
              <a:rPr lang="en-US" sz="2800" dirty="0">
                <a:latin typeface="Constantia" panose="02030602050306030303" pitchFamily="18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490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946CFE2-326A-C14A-8D97-E6575AC59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0982" y="1387472"/>
            <a:ext cx="6351874" cy="52990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8B0DF8-D26F-E94F-9393-4CFEE043FC05}"/>
              </a:ext>
            </a:extLst>
          </p:cNvPr>
          <p:cNvSpPr txBox="1"/>
          <p:nvPr/>
        </p:nvSpPr>
        <p:spPr>
          <a:xfrm>
            <a:off x="71752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COMPARING ACROSS ALL MODELS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67466-1E96-2346-A362-EA8BE3DC72D1}"/>
              </a:ext>
            </a:extLst>
          </p:cNvPr>
          <p:cNvCxnSpPr>
            <a:cxnSpLocks/>
          </p:cNvCxnSpPr>
          <p:nvPr/>
        </p:nvCxnSpPr>
        <p:spPr>
          <a:xfrm>
            <a:off x="81439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A2713BA-0FAC-B942-A296-6618F09412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3"/>
          <a:stretch/>
        </p:blipFill>
        <p:spPr>
          <a:xfrm>
            <a:off x="347382" y="2085974"/>
            <a:ext cx="4673600" cy="12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7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45165-E26F-8444-AE71-FF21F423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2298550"/>
            <a:ext cx="4622800" cy="392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31D63-1D93-BA48-A838-09B3068BE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12" y="2031850"/>
            <a:ext cx="5232400" cy="4076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257A0B-8DEE-8C4D-9209-7AA4E502EB37}"/>
              </a:ext>
            </a:extLst>
          </p:cNvPr>
          <p:cNvSpPr txBox="1"/>
          <p:nvPr/>
        </p:nvSpPr>
        <p:spPr>
          <a:xfrm>
            <a:off x="71752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BAD EXAMPLE: LOGISTIC REGRESSION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E6A98A-F1DB-4A4F-BD39-9A9B74B86E7A}"/>
              </a:ext>
            </a:extLst>
          </p:cNvPr>
          <p:cNvCxnSpPr>
            <a:cxnSpLocks/>
          </p:cNvCxnSpPr>
          <p:nvPr/>
        </p:nvCxnSpPr>
        <p:spPr>
          <a:xfrm>
            <a:off x="81439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A4E4B04-8E20-2447-BB6A-6CEAFFCA6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312" y="1582602"/>
            <a:ext cx="2565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3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45165-E26F-8444-AE71-FF21F423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2298550"/>
            <a:ext cx="4622800" cy="392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31D63-1D93-BA48-A838-09B3068BE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12" y="2031850"/>
            <a:ext cx="5232400" cy="40767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F68C82-088B-9D4C-857A-C3E39D4CA657}"/>
              </a:ext>
            </a:extLst>
          </p:cNvPr>
          <p:cNvSpPr/>
          <p:nvPr/>
        </p:nvSpPr>
        <p:spPr>
          <a:xfrm rot="20247226">
            <a:off x="4565387" y="2795885"/>
            <a:ext cx="3632726" cy="144655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dkUpDiag">
                  <a:fgClr>
                    <a:srgbClr val="FF0000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rgbClr val="FF0000"/>
                  </a:outerShdw>
                </a:effectLst>
              </a:rPr>
              <a:t>LAME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57A0B-8DEE-8C4D-9209-7AA4E502EB37}"/>
              </a:ext>
            </a:extLst>
          </p:cNvPr>
          <p:cNvSpPr txBox="1"/>
          <p:nvPr/>
        </p:nvSpPr>
        <p:spPr>
          <a:xfrm>
            <a:off x="71752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BAD EXAMPLE: LOGISTIC REGRESSION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E6A98A-F1DB-4A4F-BD39-9A9B74B86E7A}"/>
              </a:ext>
            </a:extLst>
          </p:cNvPr>
          <p:cNvCxnSpPr>
            <a:cxnSpLocks/>
          </p:cNvCxnSpPr>
          <p:nvPr/>
        </p:nvCxnSpPr>
        <p:spPr>
          <a:xfrm>
            <a:off x="81439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B96254-6123-DD47-BFA6-FE5D49757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312" y="1582602"/>
            <a:ext cx="2565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9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287A67-D54D-754A-8963-CD886BF3240C}"/>
              </a:ext>
            </a:extLst>
          </p:cNvPr>
          <p:cNvSpPr txBox="1"/>
          <p:nvPr/>
        </p:nvSpPr>
        <p:spPr>
          <a:xfrm>
            <a:off x="71752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GOOD EXAMPLE: RANDOM FOREST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2CCACC-E3A2-F34F-97E9-5E435092EEC9}"/>
              </a:ext>
            </a:extLst>
          </p:cNvPr>
          <p:cNvCxnSpPr>
            <a:cxnSpLocks/>
          </p:cNvCxnSpPr>
          <p:nvPr/>
        </p:nvCxnSpPr>
        <p:spPr>
          <a:xfrm>
            <a:off x="81439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1B30DB-CA8E-9341-A55F-AF85B5D89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202" y="1943100"/>
            <a:ext cx="5346819" cy="402272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1C2C4B-94FC-9348-8F45-8F212A9B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618" y="2222500"/>
            <a:ext cx="4699000" cy="401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D530CB-4397-194A-A8E9-809A7DBC6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202" y="1488649"/>
            <a:ext cx="2616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9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CEF2A7-8F73-A34D-8F1C-8D86DC1C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72488"/>
            <a:ext cx="8874450" cy="34506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tantia" panose="02030602050306030303" pitchFamily="18" charset="0"/>
              </a:rPr>
              <a:t>After </a:t>
            </a:r>
            <a:r>
              <a:rPr lang="en-US" sz="2400" dirty="0" err="1">
                <a:latin typeface="Constantia" panose="02030602050306030303" pitchFamily="18" charset="0"/>
              </a:rPr>
              <a:t>GridSearch</a:t>
            </a:r>
            <a:r>
              <a:rPr lang="en-US" sz="2400" dirty="0">
                <a:latin typeface="Constantia" panose="02030602050306030303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onstantia" panose="02030602050306030303" pitchFamily="18" charset="0"/>
              </a:rPr>
              <a:t> </a:t>
            </a:r>
            <a:r>
              <a:rPr lang="en-US" sz="2400" dirty="0" err="1">
                <a:latin typeface="Constantia" panose="02030602050306030303" pitchFamily="18" charset="0"/>
              </a:rPr>
              <a:t>max_depth</a:t>
            </a:r>
            <a:r>
              <a:rPr lang="en-US" sz="2400" dirty="0">
                <a:latin typeface="Constantia" panose="02030602050306030303" pitchFamily="18" charset="0"/>
              </a:rPr>
              <a:t> = 20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onstantia" panose="02030602050306030303" pitchFamily="18" charset="0"/>
              </a:rPr>
              <a:t> </a:t>
            </a:r>
            <a:r>
              <a:rPr lang="en-US" sz="2400" dirty="0" err="1">
                <a:latin typeface="Constantia" panose="02030602050306030303" pitchFamily="18" charset="0"/>
              </a:rPr>
              <a:t>n_estimators</a:t>
            </a:r>
            <a:r>
              <a:rPr lang="en-US" sz="2400" dirty="0">
                <a:latin typeface="Constantia" panose="02030602050306030303" pitchFamily="18" charset="0"/>
              </a:rPr>
              <a:t> = 100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onstantia" panose="02030602050306030303" pitchFamily="18" charset="0"/>
              </a:rPr>
              <a:t> </a:t>
            </a:r>
            <a:r>
              <a:rPr lang="en-US" sz="2400" dirty="0" err="1">
                <a:latin typeface="Constantia" panose="02030602050306030303" pitchFamily="18" charset="0"/>
              </a:rPr>
              <a:t>predict_proba</a:t>
            </a:r>
            <a:r>
              <a:rPr lang="en-US" sz="2400" dirty="0">
                <a:latin typeface="Constantia" panose="02030602050306030303" pitchFamily="18" charset="0"/>
              </a:rPr>
              <a:t> threshold “True” &gt;= 0.4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B0DF8-D26F-E94F-9393-4CFEE043FC05}"/>
              </a:ext>
            </a:extLst>
          </p:cNvPr>
          <p:cNvSpPr txBox="1"/>
          <p:nvPr/>
        </p:nvSpPr>
        <p:spPr>
          <a:xfrm>
            <a:off x="71752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PARAMETERS FOR RANDOM FOREST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67466-1E96-2346-A362-EA8BE3DC72D1}"/>
              </a:ext>
            </a:extLst>
          </p:cNvPr>
          <p:cNvCxnSpPr>
            <a:cxnSpLocks/>
          </p:cNvCxnSpPr>
          <p:nvPr/>
        </p:nvCxnSpPr>
        <p:spPr>
          <a:xfrm>
            <a:off x="81439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6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8B0DF8-D26F-E94F-9393-4CFEE043FC05}"/>
              </a:ext>
            </a:extLst>
          </p:cNvPr>
          <p:cNvSpPr txBox="1"/>
          <p:nvPr/>
        </p:nvSpPr>
        <p:spPr>
          <a:xfrm>
            <a:off x="71752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WHICH DECISIONS ARE IMPORTANT?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67466-1E96-2346-A362-EA8BE3DC72D1}"/>
              </a:ext>
            </a:extLst>
          </p:cNvPr>
          <p:cNvCxnSpPr>
            <a:cxnSpLocks/>
          </p:cNvCxnSpPr>
          <p:nvPr/>
        </p:nvCxnSpPr>
        <p:spPr>
          <a:xfrm>
            <a:off x="81439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F0132C-5B10-284D-A32D-79979883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6757"/>
            <a:ext cx="12192000" cy="181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5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8B0DF8-D26F-E94F-9393-4CFEE043FC05}"/>
              </a:ext>
            </a:extLst>
          </p:cNvPr>
          <p:cNvSpPr txBox="1"/>
          <p:nvPr/>
        </p:nvSpPr>
        <p:spPr>
          <a:xfrm>
            <a:off x="71752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WHICH DECISIONS ARE IMPORTANT?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67466-1E96-2346-A362-EA8BE3DC72D1}"/>
              </a:ext>
            </a:extLst>
          </p:cNvPr>
          <p:cNvCxnSpPr>
            <a:cxnSpLocks/>
          </p:cNvCxnSpPr>
          <p:nvPr/>
        </p:nvCxnSpPr>
        <p:spPr>
          <a:xfrm>
            <a:off x="81439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F0132C-5B10-284D-A32D-79979883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6757"/>
            <a:ext cx="12192000" cy="18141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4DD1D8-CEA8-0C47-9597-D7790766A196}"/>
              </a:ext>
            </a:extLst>
          </p:cNvPr>
          <p:cNvSpPr/>
          <p:nvPr/>
        </p:nvSpPr>
        <p:spPr>
          <a:xfrm>
            <a:off x="1765743" y="4650828"/>
            <a:ext cx="3815255" cy="2207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5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8B0DF8-D26F-E94F-9393-4CFEE043FC05}"/>
              </a:ext>
            </a:extLst>
          </p:cNvPr>
          <p:cNvSpPr txBox="1"/>
          <p:nvPr/>
        </p:nvSpPr>
        <p:spPr>
          <a:xfrm>
            <a:off x="71752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WHICH DECISIONS ARE IMPORTANT?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67466-1E96-2346-A362-EA8BE3DC72D1}"/>
              </a:ext>
            </a:extLst>
          </p:cNvPr>
          <p:cNvCxnSpPr>
            <a:cxnSpLocks/>
          </p:cNvCxnSpPr>
          <p:nvPr/>
        </p:nvCxnSpPr>
        <p:spPr>
          <a:xfrm>
            <a:off x="81439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F0132C-5B10-284D-A32D-79979883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6757"/>
            <a:ext cx="12192000" cy="1814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DDB068-8A6E-3145-AA81-4A4A0BB48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5" r="54456"/>
          <a:stretch/>
        </p:blipFill>
        <p:spPr>
          <a:xfrm>
            <a:off x="315874" y="1496385"/>
            <a:ext cx="11288685" cy="523471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02799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CEF2A7-8F73-A34D-8F1C-8D86DC1C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112579"/>
            <a:ext cx="8874450" cy="31105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tantia" panose="02030602050306030303" pitchFamily="18" charset="0"/>
              </a:rPr>
              <a:t>Lets turn our attention to my interactive visualization!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B0DF8-D26F-E94F-9393-4CFEE043FC05}"/>
              </a:ext>
            </a:extLst>
          </p:cNvPr>
          <p:cNvSpPr txBox="1"/>
          <p:nvPr/>
        </p:nvSpPr>
        <p:spPr>
          <a:xfrm>
            <a:off x="71752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NOW FOR SOME RESULTS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67466-1E96-2346-A362-EA8BE3DC72D1}"/>
              </a:ext>
            </a:extLst>
          </p:cNvPr>
          <p:cNvCxnSpPr>
            <a:cxnSpLocks/>
          </p:cNvCxnSpPr>
          <p:nvPr/>
        </p:nvCxnSpPr>
        <p:spPr>
          <a:xfrm>
            <a:off x="81439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42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231D-C0AF-EE44-A592-F06B6E33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280" y="1712758"/>
            <a:ext cx="8874450" cy="345061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onstantia" panose="02030602050306030303" pitchFamily="18" charset="0"/>
              </a:rPr>
              <a:t> In Central and Coastal Brazil, 1 in 5 people don’t show up to their scheduled doctors appointments</a:t>
            </a:r>
          </a:p>
          <a:p>
            <a:pPr marL="0" indent="0">
              <a:buNone/>
            </a:pPr>
            <a:endParaRPr lang="en-US" dirty="0">
              <a:latin typeface="Constantia" panose="0203060205030603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onstantia" panose="02030602050306030303" pitchFamily="18" charset="0"/>
              </a:rPr>
              <a:t>This is a strain on economic resources and a waste of time for the doctors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onstantia" panose="0203060205030603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onstantia" panose="02030602050306030303" pitchFamily="18" charset="0"/>
              </a:rPr>
              <a:t>Create a model to predict  “no-</a:t>
            </a:r>
            <a:r>
              <a:rPr lang="en-US" dirty="0" err="1">
                <a:latin typeface="Constantia" panose="02030602050306030303" pitchFamily="18" charset="0"/>
              </a:rPr>
              <a:t>show”s</a:t>
            </a:r>
            <a:r>
              <a:rPr lang="en-US" dirty="0">
                <a:latin typeface="Constantia" panose="02030602050306030303" pitchFamily="18" charset="0"/>
              </a:rPr>
              <a:t> in medical offices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A1AB3-32EA-4441-A1D1-49DF0701911A}"/>
              </a:ext>
            </a:extLst>
          </p:cNvPr>
          <p:cNvSpPr txBox="1"/>
          <p:nvPr/>
        </p:nvSpPr>
        <p:spPr>
          <a:xfrm>
            <a:off x="76038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Superclarendon" panose="02060605060000020003" pitchFamily="18" charset="77"/>
              </a:rPr>
              <a:t>THE</a:t>
            </a:r>
            <a:r>
              <a:rPr lang="en-US" sz="3200" dirty="0">
                <a:solidFill>
                  <a:schemeClr val="accent1"/>
                </a:solidFill>
                <a:latin typeface="Superclarendon" panose="02060605060000020003" pitchFamily="18" charset="77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Superclarendon" panose="02060605060000020003" pitchFamily="18" charset="77"/>
              </a:rPr>
              <a:t>PROBLEM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FEBD9-E6F8-7343-81A5-D83ABFC890C2}"/>
              </a:ext>
            </a:extLst>
          </p:cNvPr>
          <p:cNvCxnSpPr>
            <a:cxnSpLocks/>
          </p:cNvCxnSpPr>
          <p:nvPr/>
        </p:nvCxnSpPr>
        <p:spPr>
          <a:xfrm>
            <a:off x="857256" y="1214440"/>
            <a:ext cx="1162050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7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8A3323-567F-CD4F-A603-16D984343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76794"/>
              </p:ext>
            </p:extLst>
          </p:nvPr>
        </p:nvGraphicFramePr>
        <p:xfrm>
          <a:off x="472566" y="1561597"/>
          <a:ext cx="8498000" cy="490364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2703">
                  <a:extLst>
                    <a:ext uri="{9D8B030D-6E8A-4147-A177-3AD203B41FA5}">
                      <a16:colId xmlns:a16="http://schemas.microsoft.com/office/drawing/2014/main" val="47342210"/>
                    </a:ext>
                  </a:extLst>
                </a:gridCol>
                <a:gridCol w="1277007">
                  <a:extLst>
                    <a:ext uri="{9D8B030D-6E8A-4147-A177-3AD203B41FA5}">
                      <a16:colId xmlns:a16="http://schemas.microsoft.com/office/drawing/2014/main" val="2720994372"/>
                    </a:ext>
                  </a:extLst>
                </a:gridCol>
                <a:gridCol w="5628290">
                  <a:extLst>
                    <a:ext uri="{9D8B030D-6E8A-4147-A177-3AD203B41FA5}">
                      <a16:colId xmlns:a16="http://schemas.microsoft.com/office/drawing/2014/main" val="3568036284"/>
                    </a:ext>
                  </a:extLst>
                </a:gridCol>
              </a:tblGrid>
              <a:tr h="27646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0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Int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Age of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Is this visit covered by insurance?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9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Hypertension?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Diabetes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Diabetes?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35119"/>
                  </a:ext>
                </a:extLst>
              </a:tr>
              <a:tr h="387526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Alcoholism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Alcoholism?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59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Handicap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a disability?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Text_Sent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Did the patient receive a reminder text?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8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Is the patient female?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5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Int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How many days in advance did they schedule the appointment?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2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2+problems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Are they visiting the doctor for more than one medical problem?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116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220D40-4689-9E46-AFF4-409AAFB1DFE3}"/>
              </a:ext>
            </a:extLst>
          </p:cNvPr>
          <p:cNvSpPr txBox="1"/>
          <p:nvPr/>
        </p:nvSpPr>
        <p:spPr>
          <a:xfrm>
            <a:off x="731805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Superclarendon" panose="02060605060000020003" pitchFamily="18" charset="77"/>
              </a:rPr>
              <a:t>PREDICTING NO-SHOWS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CCBCCE-606B-BE41-8F60-CBC719647CB1}"/>
              </a:ext>
            </a:extLst>
          </p:cNvPr>
          <p:cNvCxnSpPr>
            <a:cxnSpLocks/>
          </p:cNvCxnSpPr>
          <p:nvPr/>
        </p:nvCxnSpPr>
        <p:spPr>
          <a:xfrm>
            <a:off x="828679" y="1214440"/>
            <a:ext cx="1162050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4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8A3323-567F-CD4F-A603-16D984343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841297"/>
              </p:ext>
            </p:extLst>
          </p:nvPr>
        </p:nvGraphicFramePr>
        <p:xfrm>
          <a:off x="472566" y="1561597"/>
          <a:ext cx="11009972" cy="490364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2703">
                  <a:extLst>
                    <a:ext uri="{9D8B030D-6E8A-4147-A177-3AD203B41FA5}">
                      <a16:colId xmlns:a16="http://schemas.microsoft.com/office/drawing/2014/main" val="47342210"/>
                    </a:ext>
                  </a:extLst>
                </a:gridCol>
                <a:gridCol w="1277007">
                  <a:extLst>
                    <a:ext uri="{9D8B030D-6E8A-4147-A177-3AD203B41FA5}">
                      <a16:colId xmlns:a16="http://schemas.microsoft.com/office/drawing/2014/main" val="2720994372"/>
                    </a:ext>
                  </a:extLst>
                </a:gridCol>
                <a:gridCol w="5628290">
                  <a:extLst>
                    <a:ext uri="{9D8B030D-6E8A-4147-A177-3AD203B41FA5}">
                      <a16:colId xmlns:a16="http://schemas.microsoft.com/office/drawing/2014/main" val="3568036284"/>
                    </a:ext>
                  </a:extLst>
                </a:gridCol>
                <a:gridCol w="2511972">
                  <a:extLst>
                    <a:ext uri="{9D8B030D-6E8A-4147-A177-3AD203B41FA5}">
                      <a16:colId xmlns:a16="http://schemas.microsoft.com/office/drawing/2014/main" val="2497144789"/>
                    </a:ext>
                  </a:extLst>
                </a:gridCol>
              </a:tblGrid>
              <a:tr h="27646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0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Int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Age of patient</a:t>
                      </a: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Showed_up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Constantia" panose="02030602050306030303" pitchFamily="18" charset="0"/>
                        </a:rPr>
                        <a:t>True: Arrived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Constantia" panose="02030602050306030303" pitchFamily="18" charset="0"/>
                        </a:rPr>
                        <a:t>False: </a:t>
                      </a:r>
                      <a:r>
                        <a:rPr lang="en-US" dirty="0" err="1">
                          <a:latin typeface="Constantia" panose="02030602050306030303" pitchFamily="18" charset="0"/>
                        </a:rPr>
                        <a:t>No_show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Booelan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Is this visit covered by insurance?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9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Hypertension?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Diabetes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Diabetes?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35119"/>
                  </a:ext>
                </a:extLst>
              </a:tr>
              <a:tr h="387526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Alcoholism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Alcoholism?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59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Disability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a disability?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Text_Sent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Did the patient receive a reminder text?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8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Is the patient female?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5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Int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How many days in advance did they schedule the appointment?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2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2+problems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Are they visiting the doctor for more than one medical problem?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116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220D40-4689-9E46-AFF4-409AAFB1DFE3}"/>
              </a:ext>
            </a:extLst>
          </p:cNvPr>
          <p:cNvSpPr txBox="1"/>
          <p:nvPr/>
        </p:nvSpPr>
        <p:spPr>
          <a:xfrm>
            <a:off x="731805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Superclarendon" panose="02060605060000020003" pitchFamily="18" charset="77"/>
              </a:rPr>
              <a:t>PREDICTING NO-SHOWS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CCBCCE-606B-BE41-8F60-CBC719647CB1}"/>
              </a:ext>
            </a:extLst>
          </p:cNvPr>
          <p:cNvCxnSpPr>
            <a:cxnSpLocks/>
          </p:cNvCxnSpPr>
          <p:nvPr/>
        </p:nvCxnSpPr>
        <p:spPr>
          <a:xfrm>
            <a:off x="828679" y="1214440"/>
            <a:ext cx="1162050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8A3323-567F-CD4F-A603-16D9843431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566" y="1561597"/>
          <a:ext cx="11009972" cy="490364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2703">
                  <a:extLst>
                    <a:ext uri="{9D8B030D-6E8A-4147-A177-3AD203B41FA5}">
                      <a16:colId xmlns:a16="http://schemas.microsoft.com/office/drawing/2014/main" val="47342210"/>
                    </a:ext>
                  </a:extLst>
                </a:gridCol>
                <a:gridCol w="1277007">
                  <a:extLst>
                    <a:ext uri="{9D8B030D-6E8A-4147-A177-3AD203B41FA5}">
                      <a16:colId xmlns:a16="http://schemas.microsoft.com/office/drawing/2014/main" val="2720994372"/>
                    </a:ext>
                  </a:extLst>
                </a:gridCol>
                <a:gridCol w="5628290">
                  <a:extLst>
                    <a:ext uri="{9D8B030D-6E8A-4147-A177-3AD203B41FA5}">
                      <a16:colId xmlns:a16="http://schemas.microsoft.com/office/drawing/2014/main" val="3568036284"/>
                    </a:ext>
                  </a:extLst>
                </a:gridCol>
                <a:gridCol w="2511972">
                  <a:extLst>
                    <a:ext uri="{9D8B030D-6E8A-4147-A177-3AD203B41FA5}">
                      <a16:colId xmlns:a16="http://schemas.microsoft.com/office/drawing/2014/main" val="2497144789"/>
                    </a:ext>
                  </a:extLst>
                </a:gridCol>
              </a:tblGrid>
              <a:tr h="27646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0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Int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Age of patient</a:t>
                      </a: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Showed_up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Constantia" panose="02030602050306030303" pitchFamily="18" charset="0"/>
                        </a:rPr>
                        <a:t>True: Arrived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Constantia" panose="02030602050306030303" pitchFamily="18" charset="0"/>
                        </a:rPr>
                        <a:t>False: </a:t>
                      </a:r>
                      <a:r>
                        <a:rPr lang="en-US" dirty="0" err="1">
                          <a:latin typeface="Constantia" panose="02030602050306030303" pitchFamily="18" charset="0"/>
                        </a:rPr>
                        <a:t>No_show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Booelan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Is this visit covered by insurance?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9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Hypertension?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Diabetes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Diabetes?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35119"/>
                  </a:ext>
                </a:extLst>
              </a:tr>
              <a:tr h="387526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Alcoholism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Alcoholism?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59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Handicap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Visiting the doctor to treat a disability?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Text_Sent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Did the patient receive a reminder text?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8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Is the patient female?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5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tantia" panose="02030602050306030303" pitchFamily="18" charset="0"/>
                        </a:rPr>
                        <a:t>Int</a:t>
                      </a:r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How many days in advance did they schedule the appointment?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2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2+problems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tantia" panose="02030602050306030303" pitchFamily="18" charset="0"/>
                        </a:rPr>
                        <a:t>Are they visiting the doctor for more than one medical problem?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116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220D40-4689-9E46-AFF4-409AAFB1DFE3}"/>
              </a:ext>
            </a:extLst>
          </p:cNvPr>
          <p:cNvSpPr txBox="1"/>
          <p:nvPr/>
        </p:nvSpPr>
        <p:spPr>
          <a:xfrm>
            <a:off x="731805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Superclarendon" panose="02060605060000020003" pitchFamily="18" charset="77"/>
              </a:rPr>
              <a:t>PREDICTING NO-SHOWS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CCBCCE-606B-BE41-8F60-CBC719647CB1}"/>
              </a:ext>
            </a:extLst>
          </p:cNvPr>
          <p:cNvCxnSpPr>
            <a:cxnSpLocks/>
          </p:cNvCxnSpPr>
          <p:nvPr/>
        </p:nvCxnSpPr>
        <p:spPr>
          <a:xfrm>
            <a:off x="828679" y="1214440"/>
            <a:ext cx="1162050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5">
            <a:extLst>
              <a:ext uri="{FF2B5EF4-FFF2-40B4-BE49-F238E27FC236}">
                <a16:creationId xmlns:a16="http://schemas.microsoft.com/office/drawing/2014/main" id="{612DA78A-DAE5-D84F-8ABC-901A6612F8C3}"/>
              </a:ext>
            </a:extLst>
          </p:cNvPr>
          <p:cNvSpPr/>
          <p:nvPr/>
        </p:nvSpPr>
        <p:spPr>
          <a:xfrm rot="17830004">
            <a:off x="7131147" y="1419867"/>
            <a:ext cx="2157988" cy="94297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FD18B-0D37-AE4F-8F72-8CDE2C8649EC}"/>
              </a:ext>
            </a:extLst>
          </p:cNvPr>
          <p:cNvSpPr txBox="1"/>
          <p:nvPr/>
        </p:nvSpPr>
        <p:spPr>
          <a:xfrm>
            <a:off x="7555398" y="307410"/>
            <a:ext cx="2873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imported all the data to AWS in a SQL database</a:t>
            </a:r>
          </a:p>
        </p:txBody>
      </p:sp>
    </p:spTree>
    <p:extLst>
      <p:ext uri="{BB962C8B-B14F-4D97-AF65-F5344CB8AC3E}">
        <p14:creationId xmlns:p14="http://schemas.microsoft.com/office/powerpoint/2010/main" val="191465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4EF35C-383E-3244-B09B-4736CF55199F}"/>
              </a:ext>
            </a:extLst>
          </p:cNvPr>
          <p:cNvSpPr txBox="1"/>
          <p:nvPr/>
        </p:nvSpPr>
        <p:spPr>
          <a:xfrm>
            <a:off x="76038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BUSINESS LOGIC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8CB1AC-3638-8E46-B44F-64E536724080}"/>
              </a:ext>
            </a:extLst>
          </p:cNvPr>
          <p:cNvCxnSpPr>
            <a:cxnSpLocks/>
          </p:cNvCxnSpPr>
          <p:nvPr/>
        </p:nvCxnSpPr>
        <p:spPr>
          <a:xfrm>
            <a:off x="85725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C63547-DEB2-064B-A45C-EDB5186C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02794"/>
              </p:ext>
            </p:extLst>
          </p:nvPr>
        </p:nvGraphicFramePr>
        <p:xfrm>
          <a:off x="4900612" y="1712758"/>
          <a:ext cx="5229226" cy="437372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614613">
                  <a:extLst>
                    <a:ext uri="{9D8B030D-6E8A-4147-A177-3AD203B41FA5}">
                      <a16:colId xmlns:a16="http://schemas.microsoft.com/office/drawing/2014/main" val="2566513979"/>
                    </a:ext>
                  </a:extLst>
                </a:gridCol>
                <a:gridCol w="2614613">
                  <a:extLst>
                    <a:ext uri="{9D8B030D-6E8A-4147-A177-3AD203B41FA5}">
                      <a16:colId xmlns:a16="http://schemas.microsoft.com/office/drawing/2014/main" val="459173665"/>
                    </a:ext>
                  </a:extLst>
                </a:gridCol>
              </a:tblGrid>
              <a:tr h="2186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48563"/>
                  </a:ext>
                </a:extLst>
              </a:tr>
              <a:tr h="2186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01470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6DE417-8F06-8A48-9E4E-8DBCCE2E68F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3512438" y="4483986"/>
            <a:ext cx="2319147" cy="4572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nstantia" panose="02030602050306030303" pitchFamily="18" charset="0"/>
              </a:rPr>
              <a:t>Actually Present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A06AD99-09F0-754C-AC7C-3ADDA90A0567}"/>
              </a:ext>
            </a:extLst>
          </p:cNvPr>
          <p:cNvSpPr txBox="1">
            <a:spLocks/>
          </p:cNvSpPr>
          <p:nvPr/>
        </p:nvSpPr>
        <p:spPr>
          <a:xfrm rot="16200000">
            <a:off x="3512439" y="2231871"/>
            <a:ext cx="2319147" cy="4572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tantia" panose="02030602050306030303" pitchFamily="18" charset="0"/>
              </a:rPr>
              <a:t>Actually Absent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CD8D7DD5-68F0-D64C-AC6D-C8B44FBE5CC0}"/>
              </a:ext>
            </a:extLst>
          </p:cNvPr>
          <p:cNvSpPr txBox="1">
            <a:spLocks/>
          </p:cNvSpPr>
          <p:nvPr/>
        </p:nvSpPr>
        <p:spPr>
          <a:xfrm>
            <a:off x="7515225" y="6086476"/>
            <a:ext cx="2319147" cy="4572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tantia" panose="02030602050306030303" pitchFamily="18" charset="0"/>
              </a:rPr>
              <a:t>Predicted Present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E7BDDDC-D869-5A47-89D6-838846D249C4}"/>
              </a:ext>
            </a:extLst>
          </p:cNvPr>
          <p:cNvSpPr txBox="1">
            <a:spLocks/>
          </p:cNvSpPr>
          <p:nvPr/>
        </p:nvSpPr>
        <p:spPr>
          <a:xfrm>
            <a:off x="5012797" y="6086476"/>
            <a:ext cx="2319147" cy="4572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tantia" panose="02030602050306030303" pitchFamily="18" charset="0"/>
              </a:rPr>
              <a:t>Predicted Absent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FB517-7B37-884A-8E4E-D07CAFFF00E3}"/>
              </a:ext>
            </a:extLst>
          </p:cNvPr>
          <p:cNvSpPr txBox="1"/>
          <p:nvPr/>
        </p:nvSpPr>
        <p:spPr>
          <a:xfrm>
            <a:off x="5273420" y="4157483"/>
            <a:ext cx="233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Doctor </a:t>
            </a:r>
            <a:r>
              <a:rPr lang="en-US" b="1" dirty="0">
                <a:latin typeface="Constantia" panose="02030602050306030303" pitchFamily="18" charset="0"/>
              </a:rPr>
              <a:t>does not </a:t>
            </a:r>
            <a:r>
              <a:rPr lang="en-US" dirty="0">
                <a:latin typeface="Constantia" panose="02030602050306030303" pitchFamily="18" charset="0"/>
              </a:rPr>
              <a:t>expect patient to arrive, but they do. Oh no!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1BAE9-305D-A04E-9955-1BC2EF3CCA66}"/>
              </a:ext>
            </a:extLst>
          </p:cNvPr>
          <p:cNvSpPr txBox="1"/>
          <p:nvPr/>
        </p:nvSpPr>
        <p:spPr>
          <a:xfrm>
            <a:off x="7704590" y="2213426"/>
            <a:ext cx="233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Doctor expects patient, but patient never arrives</a:t>
            </a:r>
          </a:p>
        </p:txBody>
      </p:sp>
    </p:spTree>
    <p:extLst>
      <p:ext uri="{BB962C8B-B14F-4D97-AF65-F5344CB8AC3E}">
        <p14:creationId xmlns:p14="http://schemas.microsoft.com/office/powerpoint/2010/main" val="37792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4EF35C-383E-3244-B09B-4736CF55199F}"/>
              </a:ext>
            </a:extLst>
          </p:cNvPr>
          <p:cNvSpPr txBox="1"/>
          <p:nvPr/>
        </p:nvSpPr>
        <p:spPr>
          <a:xfrm>
            <a:off x="76038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BUSINESS LOGIC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8CB1AC-3638-8E46-B44F-64E536724080}"/>
              </a:ext>
            </a:extLst>
          </p:cNvPr>
          <p:cNvCxnSpPr>
            <a:cxnSpLocks/>
          </p:cNvCxnSpPr>
          <p:nvPr/>
        </p:nvCxnSpPr>
        <p:spPr>
          <a:xfrm>
            <a:off x="85725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C63547-DEB2-064B-A45C-EDB5186C9A59}"/>
              </a:ext>
            </a:extLst>
          </p:cNvPr>
          <p:cNvGraphicFramePr>
            <a:graphicFrameLocks noGrp="1"/>
          </p:cNvGraphicFramePr>
          <p:nvPr/>
        </p:nvGraphicFramePr>
        <p:xfrm>
          <a:off x="4900612" y="1712758"/>
          <a:ext cx="5229226" cy="437372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614613">
                  <a:extLst>
                    <a:ext uri="{9D8B030D-6E8A-4147-A177-3AD203B41FA5}">
                      <a16:colId xmlns:a16="http://schemas.microsoft.com/office/drawing/2014/main" val="2566513979"/>
                    </a:ext>
                  </a:extLst>
                </a:gridCol>
                <a:gridCol w="2614613">
                  <a:extLst>
                    <a:ext uri="{9D8B030D-6E8A-4147-A177-3AD203B41FA5}">
                      <a16:colId xmlns:a16="http://schemas.microsoft.com/office/drawing/2014/main" val="459173665"/>
                    </a:ext>
                  </a:extLst>
                </a:gridCol>
              </a:tblGrid>
              <a:tr h="2186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48563"/>
                  </a:ext>
                </a:extLst>
              </a:tr>
              <a:tr h="2186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01470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6DE417-8F06-8A48-9E4E-8DBCCE2E68F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3512438" y="4483986"/>
            <a:ext cx="2319147" cy="4572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nstantia" panose="02030602050306030303" pitchFamily="18" charset="0"/>
              </a:rPr>
              <a:t>Actually Present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A06AD99-09F0-754C-AC7C-3ADDA90A0567}"/>
              </a:ext>
            </a:extLst>
          </p:cNvPr>
          <p:cNvSpPr txBox="1">
            <a:spLocks/>
          </p:cNvSpPr>
          <p:nvPr/>
        </p:nvSpPr>
        <p:spPr>
          <a:xfrm rot="16200000">
            <a:off x="3512439" y="2231871"/>
            <a:ext cx="2319147" cy="4572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tantia" panose="02030602050306030303" pitchFamily="18" charset="0"/>
              </a:rPr>
              <a:t>Actually Absent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CD8D7DD5-68F0-D64C-AC6D-C8B44FBE5CC0}"/>
              </a:ext>
            </a:extLst>
          </p:cNvPr>
          <p:cNvSpPr txBox="1">
            <a:spLocks/>
          </p:cNvSpPr>
          <p:nvPr/>
        </p:nvSpPr>
        <p:spPr>
          <a:xfrm>
            <a:off x="7515225" y="6086476"/>
            <a:ext cx="2319147" cy="4572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tantia" panose="02030602050306030303" pitchFamily="18" charset="0"/>
              </a:rPr>
              <a:t>Predicted Present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E7BDDDC-D869-5A47-89D6-838846D249C4}"/>
              </a:ext>
            </a:extLst>
          </p:cNvPr>
          <p:cNvSpPr txBox="1">
            <a:spLocks/>
          </p:cNvSpPr>
          <p:nvPr/>
        </p:nvSpPr>
        <p:spPr>
          <a:xfrm>
            <a:off x="5012797" y="6086476"/>
            <a:ext cx="2319147" cy="4572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tantia" panose="02030602050306030303" pitchFamily="18" charset="0"/>
              </a:rPr>
              <a:t>Predicted Absent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FB517-7B37-884A-8E4E-D07CAFFF00E3}"/>
              </a:ext>
            </a:extLst>
          </p:cNvPr>
          <p:cNvSpPr txBox="1"/>
          <p:nvPr/>
        </p:nvSpPr>
        <p:spPr>
          <a:xfrm>
            <a:off x="5273420" y="4157483"/>
            <a:ext cx="233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Doctor </a:t>
            </a:r>
            <a:r>
              <a:rPr lang="en-US" b="1" dirty="0">
                <a:latin typeface="Constantia" panose="02030602050306030303" pitchFamily="18" charset="0"/>
              </a:rPr>
              <a:t>does not </a:t>
            </a:r>
            <a:r>
              <a:rPr lang="en-US" dirty="0">
                <a:latin typeface="Constantia" panose="02030602050306030303" pitchFamily="18" charset="0"/>
              </a:rPr>
              <a:t>expect patient to arrive, but they do. Oh no!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1BAE9-305D-A04E-9955-1BC2EF3CCA66}"/>
              </a:ext>
            </a:extLst>
          </p:cNvPr>
          <p:cNvSpPr txBox="1"/>
          <p:nvPr/>
        </p:nvSpPr>
        <p:spPr>
          <a:xfrm>
            <a:off x="7704590" y="2213426"/>
            <a:ext cx="233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Doctor expects patient, but patient never arrives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A913A-902D-6742-A67D-EAC2967A338A}"/>
              </a:ext>
            </a:extLst>
          </p:cNvPr>
          <p:cNvSpPr txBox="1"/>
          <p:nvPr/>
        </p:nvSpPr>
        <p:spPr>
          <a:xfrm>
            <a:off x="656408" y="2093771"/>
            <a:ext cx="3219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nstantia" panose="02030602050306030303" pitchFamily="18" charset="0"/>
              </a:rPr>
              <a:t>Want to minimize false negatives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0D3B37-78F3-F640-8D80-73023F068FEB}"/>
              </a:ext>
            </a:extLst>
          </p:cNvPr>
          <p:cNvSpPr txBox="1"/>
          <p:nvPr/>
        </p:nvSpPr>
        <p:spPr>
          <a:xfrm>
            <a:off x="760383" y="3671474"/>
            <a:ext cx="3310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tantia" panose="02030602050306030303" pitchFamily="18" charset="0"/>
              </a:rPr>
              <a:t>Set a threshold value:</a:t>
            </a:r>
          </a:p>
          <a:p>
            <a:endParaRPr lang="en-US" sz="2400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nstantia" panose="02030602050306030303" pitchFamily="18" charset="0"/>
              </a:rPr>
              <a:t>“True” = (</a:t>
            </a:r>
            <a:r>
              <a:rPr lang="en-US" sz="2400" dirty="0" err="1">
                <a:solidFill>
                  <a:srgbClr val="C00000"/>
                </a:solidFill>
                <a:latin typeface="Constantia" panose="02030602050306030303" pitchFamily="18" charset="0"/>
              </a:rPr>
              <a:t>proba</a:t>
            </a:r>
            <a:r>
              <a:rPr lang="en-US" sz="2400" dirty="0">
                <a:solidFill>
                  <a:srgbClr val="C00000"/>
                </a:solidFill>
                <a:latin typeface="Constantia" panose="02030602050306030303" pitchFamily="18" charset="0"/>
              </a:rPr>
              <a:t>&gt;=0.4)</a:t>
            </a:r>
          </a:p>
        </p:txBody>
      </p:sp>
    </p:spTree>
    <p:extLst>
      <p:ext uri="{BB962C8B-B14F-4D97-AF65-F5344CB8AC3E}">
        <p14:creationId xmlns:p14="http://schemas.microsoft.com/office/powerpoint/2010/main" val="170737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4EF35C-383E-3244-B09B-4736CF55199F}"/>
              </a:ext>
            </a:extLst>
          </p:cNvPr>
          <p:cNvSpPr txBox="1"/>
          <p:nvPr/>
        </p:nvSpPr>
        <p:spPr>
          <a:xfrm>
            <a:off x="760382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SUCCESS INDICATORS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8CB1AC-3638-8E46-B44F-64E536724080}"/>
              </a:ext>
            </a:extLst>
          </p:cNvPr>
          <p:cNvCxnSpPr>
            <a:cxnSpLocks/>
          </p:cNvCxnSpPr>
          <p:nvPr/>
        </p:nvCxnSpPr>
        <p:spPr>
          <a:xfrm>
            <a:off x="857256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CEF2A7-8F73-A34D-8F1C-8D86DC1C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72488"/>
            <a:ext cx="8874450" cy="4110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tantia" panose="02030602050306030303" pitchFamily="18" charset="0"/>
              </a:rPr>
              <a:t>Test the success of each model using:</a:t>
            </a:r>
          </a:p>
          <a:p>
            <a:pPr marL="0" indent="0">
              <a:buNone/>
            </a:pPr>
            <a:endParaRPr lang="en-US" sz="2400" dirty="0">
              <a:latin typeface="Constantia" panose="0203060205030603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onstantia" panose="02030602050306030303" pitchFamily="18" charset="0"/>
              </a:rPr>
              <a:t>F1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nstantia" panose="02030602050306030303" pitchFamily="18" charset="0"/>
              </a:rPr>
              <a:t>harmonic mean of precision and recall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onstantia" panose="02030602050306030303" pitchFamily="18" charset="0"/>
              </a:rPr>
              <a:t>Accuracy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nstantia" panose="02030602050306030303" pitchFamily="18" charset="0"/>
              </a:rPr>
              <a:t>Accurate Predictions/ All Predictions</a:t>
            </a:r>
            <a:endParaRPr lang="en-US" sz="2000" dirty="0">
              <a:highlight>
                <a:srgbClr val="FFFF00"/>
              </a:highlight>
              <a:latin typeface="Constantia" panose="0203060205030603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onstantia" panose="02030602050306030303" pitchFamily="18" charset="0"/>
              </a:rPr>
              <a:t>Area under the ROC curve (AUC)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nstantia" panose="02030602050306030303" pitchFamily="18" charset="0"/>
              </a:rPr>
              <a:t>a measure of how well a parameter(or model) can distinguish between two different groups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9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D09F7B-608B-F043-B3E1-B8D3EB249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644" y="3098006"/>
            <a:ext cx="5029200" cy="33147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DF45DA-25AD-6F48-85BE-9F0A02A55EBE}"/>
              </a:ext>
            </a:extLst>
          </p:cNvPr>
          <p:cNvSpPr txBox="1"/>
          <p:nvPr/>
        </p:nvSpPr>
        <p:spPr>
          <a:xfrm>
            <a:off x="731804" y="716123"/>
            <a:ext cx="1032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uperclarendon" panose="02060605060000020003" pitchFamily="18" charset="77"/>
              </a:rPr>
              <a:t>FEATURE FUN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116CCC-426E-0B45-BF48-DD7BCE4065D9}"/>
              </a:ext>
            </a:extLst>
          </p:cNvPr>
          <p:cNvCxnSpPr>
            <a:cxnSpLocks/>
          </p:cNvCxnSpPr>
          <p:nvPr/>
        </p:nvCxnSpPr>
        <p:spPr>
          <a:xfrm>
            <a:off x="828678" y="1214440"/>
            <a:ext cx="11620500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D71F2-2411-A046-AA4D-A2078BE0931C}"/>
              </a:ext>
            </a:extLst>
          </p:cNvPr>
          <p:cNvSpPr txBox="1"/>
          <p:nvPr/>
        </p:nvSpPr>
        <p:spPr>
          <a:xfrm>
            <a:off x="1414463" y="1771650"/>
            <a:ext cx="9810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Constantia" panose="02030602050306030303" pitchFamily="18" charset="0"/>
              </a:rPr>
              <a:t>Imbalanced classes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Constantia" panose="02030602050306030303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tantia" panose="02030602050306030303" pitchFamily="18" charset="0"/>
              </a:rPr>
              <a:t>Upsampled</a:t>
            </a:r>
            <a:r>
              <a:rPr lang="en-US" sz="2400" dirty="0">
                <a:latin typeface="Constantia" panose="02030602050306030303" pitchFamily="18" charset="0"/>
              </a:rPr>
              <a:t> my minority class by sampling with replacement (bagging)</a:t>
            </a:r>
          </a:p>
        </p:txBody>
      </p:sp>
    </p:spTree>
    <p:extLst>
      <p:ext uri="{BB962C8B-B14F-4D97-AF65-F5344CB8AC3E}">
        <p14:creationId xmlns:p14="http://schemas.microsoft.com/office/powerpoint/2010/main" val="2751161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{BDD78FE9-229F-EA48-AD45-3FC5C9856248}tf10001061</Template>
  <TotalTime>9355</TotalTime>
  <Words>796</Words>
  <Application>Microsoft Macintosh PowerPoint</Application>
  <PresentationFormat>Widescreen</PresentationFormat>
  <Paragraphs>192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Constantia</vt:lpstr>
      <vt:lpstr>Courier New</vt:lpstr>
      <vt:lpstr>Superclarendon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if someone will show up for their scheduled Doctors Appointment</dc:title>
  <dc:creator>Kaitlin Puryear</dc:creator>
  <cp:lastModifiedBy>Kaitlin Puryear</cp:lastModifiedBy>
  <cp:revision>55</cp:revision>
  <dcterms:created xsi:type="dcterms:W3CDTF">2018-02-16T19:56:47Z</dcterms:created>
  <dcterms:modified xsi:type="dcterms:W3CDTF">2018-02-27T00:02:16Z</dcterms:modified>
</cp:coreProperties>
</file>