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20"/>
  </p:notesMasterIdLst>
  <p:sldIdLst>
    <p:sldId id="256" r:id="rId2"/>
    <p:sldId id="257" r:id="rId3"/>
    <p:sldId id="267" r:id="rId4"/>
    <p:sldId id="265" r:id="rId5"/>
    <p:sldId id="258" r:id="rId6"/>
    <p:sldId id="260" r:id="rId7"/>
    <p:sldId id="266" r:id="rId8"/>
    <p:sldId id="259" r:id="rId9"/>
    <p:sldId id="261" r:id="rId10"/>
    <p:sldId id="262" r:id="rId11"/>
    <p:sldId id="263" r:id="rId12"/>
    <p:sldId id="273" r:id="rId13"/>
    <p:sldId id="270" r:id="rId14"/>
    <p:sldId id="269" r:id="rId15"/>
    <p:sldId id="272" r:id="rId16"/>
    <p:sldId id="268" r:id="rId17"/>
    <p:sldId id="26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86CC-A620-1249-8743-AADA554DCE35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C389-3042-7342-8948-F7B7CDF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Predicting Success of Musicians: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5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Album 	sales</a:t>
            </a:r>
            <a:endParaRPr lang="en-US" sz="5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Kaitlin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Puryear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3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Optimizing the Linear Regression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3511706"/>
            <a:ext cx="2972017" cy="31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115178"/>
            <a:ext cx="2965216" cy="311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76" y="169586"/>
            <a:ext cx="2978818" cy="3060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78" y="3518507"/>
            <a:ext cx="2951614" cy="3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72600" y="329409"/>
            <a:ext cx="1914525" cy="7421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72625" y="3245405"/>
            <a:ext cx="660392" cy="194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01163" y="1271588"/>
            <a:ext cx="2000249" cy="414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</a:t>
            </a:r>
            <a:r>
              <a:rPr lang="en-US" dirty="0" err="1" smtClean="0"/>
              <a:t>tatsmodels</a:t>
            </a:r>
            <a:r>
              <a:rPr lang="en-US" dirty="0" smtClean="0"/>
              <a:t> vs. </a:t>
            </a:r>
            <a:r>
              <a:rPr lang="en-US" dirty="0" err="1" smtClean="0"/>
              <a:t>sklearn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54518"/>
              </p:ext>
            </p:extLst>
          </p:nvPr>
        </p:nvGraphicFramePr>
        <p:xfrm>
          <a:off x="2743200" y="2525712"/>
          <a:ext cx="80724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210"/>
                <a:gridCol w="1751410"/>
                <a:gridCol w="1751410"/>
                <a:gridCol w="175141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Statsmodels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Sklearn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% difference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Intercept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-7.39 e8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-6.54</a:t>
                      </a:r>
                      <a:r>
                        <a:rPr lang="en-US" baseline="0" dirty="0" smtClean="0">
                          <a:latin typeface="+mj-lt"/>
                        </a:rPr>
                        <a:t>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12.25%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Year of First Record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3.783 e5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3.348</a:t>
                      </a:r>
                      <a:r>
                        <a:rPr lang="en-US" baseline="0" dirty="0" smtClean="0">
                          <a:latin typeface="+mj-lt"/>
                        </a:rPr>
                        <a:t>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Claimed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0.146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0.133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9.37%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Australia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4.531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6.229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31.56%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US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0.779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0.736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5.67%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 smtClean="0">
                        <a:latin typeface="+mj-lt"/>
                      </a:endParaRPr>
                    </a:p>
                    <a:p>
                      <a:r>
                        <a:rPr lang="en-US" b="1" dirty="0" smtClean="0">
                          <a:latin typeface="+mj-lt"/>
                        </a:rPr>
                        <a:t>R^2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16587" y="597717"/>
            <a:ext cx="6962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he R2 Values are identical.</a:t>
            </a:r>
          </a:p>
          <a:p>
            <a:pPr algn="r"/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he coefficients do not vary much.</a:t>
            </a:r>
          </a:p>
          <a:p>
            <a:pPr algn="r"/>
            <a:endParaRPr lang="en-US" dirty="0" smtClean="0">
              <a:latin typeface="+mj-lt"/>
            </a:endParaRPr>
          </a:p>
          <a:p>
            <a:pPr algn="r"/>
            <a:r>
              <a:rPr lang="en-US" dirty="0" smtClean="0">
                <a:latin typeface="+mj-lt"/>
              </a:rPr>
              <a:t>We will make an approximation that both models are the same.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8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</a:t>
            </a:r>
            <a:br>
              <a:rPr lang="en-US" dirty="0" smtClean="0"/>
            </a:br>
            <a:r>
              <a:rPr lang="en-US" dirty="0" smtClean="0"/>
              <a:t>Test </a:t>
            </a:r>
            <a:br>
              <a:rPr lang="en-US" dirty="0" smtClean="0"/>
            </a:br>
            <a:r>
              <a:rPr lang="en-US" dirty="0" smtClean="0"/>
              <a:t>Split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797499"/>
            <a:ext cx="8133288" cy="4831775"/>
          </a:xfrm>
        </p:spPr>
      </p:pic>
      <p:sp>
        <p:nvSpPr>
          <p:cNvPr id="7" name="TextBox 6"/>
          <p:cNvSpPr txBox="1"/>
          <p:nvPr/>
        </p:nvSpPr>
        <p:spPr>
          <a:xfrm>
            <a:off x="5586413" y="421885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>
                <a:latin typeface="+mj-lt"/>
              </a:rPr>
              <a:t>Average</a:t>
            </a:r>
            <a:r>
              <a:rPr lang="cs-CZ" dirty="0" smtClean="0">
                <a:latin typeface="+mj-lt"/>
              </a:rPr>
              <a:t>:</a:t>
            </a:r>
          </a:p>
          <a:p>
            <a:r>
              <a:rPr lang="cs-CZ" dirty="0" smtClean="0">
                <a:latin typeface="+mj-lt"/>
              </a:rPr>
              <a:t>0.9397738449749</a:t>
            </a:r>
            <a:endParaRPr lang="en-US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595906" y="3571875"/>
            <a:ext cx="761907" cy="194029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71253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Sklearn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Statsmodels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8" y="428223"/>
            <a:ext cx="6069012" cy="60003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" y="428223"/>
            <a:ext cx="5118100" cy="37211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500813" y="1385888"/>
            <a:ext cx="4314825" cy="43862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28693" y="828675"/>
            <a:ext cx="4180718" cy="2750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28875" y="5543550"/>
            <a:ext cx="2937720" cy="142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28813" y="4280777"/>
            <a:ext cx="1100137" cy="648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666165"/>
            <a:ext cx="4876800" cy="3467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515"/>
            <a:ext cx="52705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Being popular in Australia and the US is a good indicator that your band will do well overall.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If you want your band to gain popularity, focus advertising in the US and Australia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5" y="203419"/>
            <a:ext cx="3346862" cy="4952492"/>
          </a:xfrm>
        </p:spPr>
        <p:txBody>
          <a:bodyPr/>
          <a:lstStyle/>
          <a:p>
            <a:pPr algn="l"/>
            <a:r>
              <a:rPr lang="en-US" dirty="0" smtClean="0"/>
              <a:t>Where did the data come from?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5" y="203419"/>
            <a:ext cx="3346862" cy="4952492"/>
          </a:xfrm>
        </p:spPr>
        <p:txBody>
          <a:bodyPr/>
          <a:lstStyle/>
          <a:p>
            <a:pPr algn="l"/>
            <a:r>
              <a:rPr lang="en-US" dirty="0" smtClean="0"/>
              <a:t>Where did the data come from?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33" y="251566"/>
            <a:ext cx="4708266" cy="6198653"/>
          </a:xfrm>
        </p:spPr>
      </p:pic>
    </p:spTree>
    <p:extLst>
      <p:ext uri="{BB962C8B-B14F-4D97-AF65-F5344CB8AC3E}">
        <p14:creationId xmlns:p14="http://schemas.microsoft.com/office/powerpoint/2010/main" val="20653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559678"/>
            <a:ext cx="5605153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Concatenate 5 tables, clean off headers, and re-index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Set a Regex to get rid of the </a:t>
            </a:r>
            <a:r>
              <a:rPr lang="en-US" sz="2000" dirty="0" smtClean="0">
                <a:latin typeface="+mj-lt"/>
              </a:rPr>
              <a:t>reference links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Write a function to switch “Period Active” to “Years Active”</a:t>
            </a:r>
            <a:endParaRPr lang="en-US" sz="2000" dirty="0">
              <a:latin typeface="+mj-lt"/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4" y="2898646"/>
            <a:ext cx="8797598" cy="39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559678"/>
            <a:ext cx="5605153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Unpack “Total Certified Units” column: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Write some Regex formulas and functions to create a “Total Certified Units” dictionary per band.</a:t>
            </a:r>
            <a:endParaRPr lang="en-US" sz="2000" dirty="0">
              <a:latin typeface="+mj-lt"/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4" y="2898646"/>
            <a:ext cx="8797598" cy="3959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5" y="3191163"/>
            <a:ext cx="11751722" cy="1404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8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77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5" y="3035924"/>
            <a:ext cx="9906568" cy="2999813"/>
          </a:xfrm>
        </p:spPr>
      </p:pic>
      <p:sp>
        <p:nvSpPr>
          <p:cNvPr id="6" name="TextBox 5"/>
          <p:cNvSpPr txBox="1"/>
          <p:nvPr/>
        </p:nvSpPr>
        <p:spPr>
          <a:xfrm>
            <a:off x="9006082" y="2144235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89 rows x 29 columns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5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892188"/>
            <a:ext cx="560515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Cull the features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Drop </a:t>
            </a:r>
            <a:r>
              <a:rPr lang="en-US" sz="2000" dirty="0" err="1" smtClean="0">
                <a:latin typeface="+mj-lt"/>
              </a:rPr>
              <a:t>NaNs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Only include data that: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H</a:t>
            </a:r>
            <a:r>
              <a:rPr lang="en-US" sz="2000" dirty="0" smtClean="0">
                <a:latin typeface="+mj-lt"/>
              </a:rPr>
              <a:t>as more than 70 responses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Is numerical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9" y="3645725"/>
            <a:ext cx="10786384" cy="26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Fitting a Linear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5761" y="3249089"/>
            <a:ext cx="3990195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Removed Features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“FRA”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P-Value too low</a:t>
            </a:r>
          </a:p>
          <a:p>
            <a:pPr marL="1200150" lvl="2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“UK”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P-Value too low</a:t>
            </a:r>
          </a:p>
          <a:p>
            <a:pPr marL="1200150" lvl="2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“Years Active”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Co-linear with “Start”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7800" y="2432990"/>
            <a:ext cx="3133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Year of First Album Release</a:t>
            </a: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Albums sold, according to Artist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US album sales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AUS album sales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0108" y="2775591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Total </a:t>
            </a:r>
          </a:p>
          <a:p>
            <a:pPr algn="ctr"/>
            <a:r>
              <a:rPr lang="en-US" sz="2000" dirty="0" smtClean="0">
                <a:latin typeface="+mj-lt"/>
              </a:rPr>
              <a:t>Album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0983" y="176599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dirty="0" smtClean="0">
                <a:latin typeface="+mj-lt"/>
              </a:rPr>
              <a:t>Model will use: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3930" y="1774436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smtClean="0">
                <a:latin typeface="+mj-lt"/>
              </a:rPr>
              <a:t>To Predict:</a:t>
            </a:r>
            <a:endParaRPr lang="en-US" sz="2000" b="1" i="1" dirty="0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40983" y="1484416"/>
            <a:ext cx="3181836" cy="44294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83930" y="1484416"/>
            <a:ext cx="2822024" cy="4027754"/>
          </a:xfrm>
          <a:prstGeom prst="rect">
            <a:avLst/>
          </a:prstGeom>
          <a:noFill/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1303</TotalTime>
  <Words>293</Words>
  <Application>Microsoft Macintosh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Schoolbook</vt:lpstr>
      <vt:lpstr>Corbel</vt:lpstr>
      <vt:lpstr>Arial</vt:lpstr>
      <vt:lpstr>Headlines</vt:lpstr>
      <vt:lpstr>Predicting Success of Musicians:   Total Album  sales</vt:lpstr>
      <vt:lpstr>Where did the data come from?   Scraping Wikipedia</vt:lpstr>
      <vt:lpstr>Where did the data come from?   Scraping Wikipedia</vt:lpstr>
      <vt:lpstr>Formatting the Data</vt:lpstr>
      <vt:lpstr>Formatting the Data</vt:lpstr>
      <vt:lpstr>Formatting the Data</vt:lpstr>
      <vt:lpstr>Formatting the Data</vt:lpstr>
      <vt:lpstr>Finding Correlations</vt:lpstr>
      <vt:lpstr>Fitting a Linear Regression</vt:lpstr>
      <vt:lpstr>Optimizing the Linear Regression</vt:lpstr>
      <vt:lpstr>Results</vt:lpstr>
      <vt:lpstr>Results</vt:lpstr>
      <vt:lpstr>statsmodels vs. sklearn</vt:lpstr>
      <vt:lpstr>Train Test  Split</vt:lpstr>
      <vt:lpstr>        Sklearn  Statsmodels</vt:lpstr>
      <vt:lpstr>Residuals</vt:lpstr>
      <vt:lpstr>Overall</vt:lpstr>
      <vt:lpstr>Questions?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Musicians  by Total Album sales</dc:title>
  <dc:creator>Kaitlin Puryear</dc:creator>
  <cp:lastModifiedBy>Kaitlin Puryear</cp:lastModifiedBy>
  <cp:revision>35</cp:revision>
  <dcterms:created xsi:type="dcterms:W3CDTF">2018-01-31T21:48:38Z</dcterms:created>
  <dcterms:modified xsi:type="dcterms:W3CDTF">2018-02-02T00:26:46Z</dcterms:modified>
</cp:coreProperties>
</file>