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notesMasterIdLst>
    <p:notesMasterId r:id="rId20"/>
  </p:notesMasterIdLst>
  <p:sldIdLst>
    <p:sldId id="256" r:id="rId2"/>
    <p:sldId id="257" r:id="rId3"/>
    <p:sldId id="267" r:id="rId4"/>
    <p:sldId id="265" r:id="rId5"/>
    <p:sldId id="258" r:id="rId6"/>
    <p:sldId id="260" r:id="rId7"/>
    <p:sldId id="266" r:id="rId8"/>
    <p:sldId id="259" r:id="rId9"/>
    <p:sldId id="261" r:id="rId10"/>
    <p:sldId id="262" r:id="rId11"/>
    <p:sldId id="263" r:id="rId12"/>
    <p:sldId id="273" r:id="rId13"/>
    <p:sldId id="270" r:id="rId14"/>
    <p:sldId id="269" r:id="rId15"/>
    <p:sldId id="272" r:id="rId16"/>
    <p:sldId id="268" r:id="rId17"/>
    <p:sldId id="26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186CC-A620-1249-8743-AADA554DCE35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6C389-3042-7342-8948-F7B7CDF8B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86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Predicting Success of Musicians: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53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Total Album 	sales</a:t>
            </a:r>
            <a:endParaRPr lang="en-US" sz="5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Kaitlin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Puryear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33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Optimizing the Linear Regression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64" y="3511706"/>
            <a:ext cx="2972017" cy="31148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64" y="115178"/>
            <a:ext cx="2965216" cy="31148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276" y="169586"/>
            <a:ext cx="2978818" cy="30604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878" y="3518507"/>
            <a:ext cx="2951614" cy="310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8" y="1900052"/>
            <a:ext cx="5686629" cy="4087699"/>
          </a:xfrm>
        </p:spPr>
      </p:pic>
      <p:pic>
        <p:nvPicPr>
          <p:cNvPr id="4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411" y="329409"/>
            <a:ext cx="4971533" cy="613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4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8" y="1900052"/>
            <a:ext cx="5686629" cy="4087699"/>
          </a:xfrm>
        </p:spPr>
      </p:pic>
      <p:pic>
        <p:nvPicPr>
          <p:cNvPr id="4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411" y="329409"/>
            <a:ext cx="4971533" cy="61326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372600" y="329409"/>
            <a:ext cx="1914525" cy="7421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72625" y="3245405"/>
            <a:ext cx="660392" cy="19409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01163" y="1271588"/>
            <a:ext cx="2000249" cy="4143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7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s</a:t>
            </a:r>
            <a:r>
              <a:rPr lang="en-US" dirty="0" err="1" smtClean="0"/>
              <a:t>tatsmodels</a:t>
            </a:r>
            <a:r>
              <a:rPr lang="en-US" dirty="0" smtClean="0"/>
              <a:t> vs. </a:t>
            </a:r>
            <a:r>
              <a:rPr lang="en-US" dirty="0" err="1" smtClean="0"/>
              <a:t>sklearn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654518"/>
              </p:ext>
            </p:extLst>
          </p:nvPr>
        </p:nvGraphicFramePr>
        <p:xfrm>
          <a:off x="2743200" y="2525712"/>
          <a:ext cx="807244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210"/>
                <a:gridCol w="1751410"/>
                <a:gridCol w="1751410"/>
                <a:gridCol w="175141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+mj-lt"/>
                        </a:rPr>
                        <a:t>Statsmodels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+mj-lt"/>
                        </a:rPr>
                        <a:t>Sklearn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% difference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Intercept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-7.39 e8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-6.54</a:t>
                      </a:r>
                      <a:r>
                        <a:rPr lang="en-US" baseline="0" dirty="0" smtClean="0">
                          <a:latin typeface="+mj-lt"/>
                        </a:rPr>
                        <a:t> e8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12.25%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Year of First Record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3.783 e5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3.348</a:t>
                      </a:r>
                      <a:r>
                        <a:rPr lang="en-US" baseline="0" dirty="0" smtClean="0">
                          <a:latin typeface="+mj-lt"/>
                        </a:rPr>
                        <a:t> e5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12.2%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Claimed</a:t>
                      </a:r>
                      <a:r>
                        <a:rPr lang="en-US" b="1" baseline="0" dirty="0" smtClean="0">
                          <a:latin typeface="+mj-lt"/>
                        </a:rPr>
                        <a:t> Sales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0.146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0.133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9.37%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Australia</a:t>
                      </a:r>
                      <a:r>
                        <a:rPr lang="en-US" b="1" baseline="0" dirty="0" smtClean="0">
                          <a:latin typeface="+mj-lt"/>
                        </a:rPr>
                        <a:t> Sales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4.531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6.229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31.56%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US Sales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0.779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0.736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5.67%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 smtClean="0">
                        <a:latin typeface="+mj-lt"/>
                      </a:endParaRPr>
                    </a:p>
                    <a:p>
                      <a:r>
                        <a:rPr lang="en-US" b="1" dirty="0" smtClean="0">
                          <a:latin typeface="+mj-lt"/>
                        </a:rPr>
                        <a:t>R^2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>
                        <a:latin typeface="+mj-lt"/>
                      </a:endParaRPr>
                    </a:p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0.95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>
                        <a:latin typeface="+mj-lt"/>
                      </a:endParaRPr>
                    </a:p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0.95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>
                        <a:latin typeface="+mj-lt"/>
                      </a:endParaRPr>
                    </a:p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16587" y="597717"/>
            <a:ext cx="69622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T</a:t>
            </a:r>
            <a:r>
              <a:rPr lang="en-US" dirty="0" smtClean="0">
                <a:latin typeface="+mj-lt"/>
              </a:rPr>
              <a:t>he R2 Values are identical.</a:t>
            </a:r>
          </a:p>
          <a:p>
            <a:pPr algn="r"/>
            <a:r>
              <a:rPr lang="en-US" dirty="0">
                <a:latin typeface="+mj-lt"/>
              </a:rPr>
              <a:t>T</a:t>
            </a:r>
            <a:r>
              <a:rPr lang="en-US" dirty="0" smtClean="0">
                <a:latin typeface="+mj-lt"/>
              </a:rPr>
              <a:t>he coefficients do not vary much.</a:t>
            </a:r>
          </a:p>
          <a:p>
            <a:pPr algn="r"/>
            <a:endParaRPr lang="en-US" dirty="0" smtClean="0">
              <a:latin typeface="+mj-lt"/>
            </a:endParaRPr>
          </a:p>
          <a:p>
            <a:pPr algn="r"/>
            <a:r>
              <a:rPr lang="en-US" dirty="0" smtClean="0">
                <a:latin typeface="+mj-lt"/>
              </a:rPr>
              <a:t>We will make an approximation that both models are the same.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987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Train</a:t>
            </a:r>
            <a:br>
              <a:rPr lang="en-US" dirty="0" smtClean="0"/>
            </a:br>
            <a:r>
              <a:rPr lang="en-US" dirty="0" smtClean="0"/>
              <a:t>Test </a:t>
            </a:r>
            <a:br>
              <a:rPr lang="en-US" dirty="0" smtClean="0"/>
            </a:br>
            <a:r>
              <a:rPr lang="en-US" dirty="0" smtClean="0"/>
              <a:t>Split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12" y="797499"/>
            <a:ext cx="8133288" cy="4831775"/>
          </a:xfrm>
        </p:spPr>
      </p:pic>
      <p:sp>
        <p:nvSpPr>
          <p:cNvPr id="7" name="TextBox 6"/>
          <p:cNvSpPr txBox="1"/>
          <p:nvPr/>
        </p:nvSpPr>
        <p:spPr>
          <a:xfrm>
            <a:off x="5586413" y="4218856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 smtClean="0">
                <a:latin typeface="+mj-lt"/>
              </a:rPr>
              <a:t>Average</a:t>
            </a:r>
            <a:r>
              <a:rPr lang="cs-CZ" dirty="0" smtClean="0">
                <a:latin typeface="+mj-lt"/>
              </a:rPr>
              <a:t>:</a:t>
            </a:r>
          </a:p>
          <a:p>
            <a:r>
              <a:rPr lang="cs-CZ" dirty="0" smtClean="0">
                <a:latin typeface="+mj-lt"/>
              </a:rPr>
              <a:t>0.9397738449749</a:t>
            </a:r>
            <a:endParaRPr lang="en-US" dirty="0">
              <a:latin typeface="+mj-lt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4595906" y="3571875"/>
            <a:ext cx="761907" cy="194029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7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71253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Sklearn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Statsmodels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18" y="428223"/>
            <a:ext cx="6069012" cy="600035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5" y="428223"/>
            <a:ext cx="5118100" cy="37211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6500813" y="1385888"/>
            <a:ext cx="4314825" cy="438626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28693" y="828675"/>
            <a:ext cx="4180718" cy="275034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28875" y="5543550"/>
            <a:ext cx="2937720" cy="14288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928813" y="4280777"/>
            <a:ext cx="1100137" cy="6484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56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Residuals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50" y="1666165"/>
            <a:ext cx="4876800" cy="3467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45515"/>
            <a:ext cx="52705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Overall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Being popular in Australia and the US is a good indicator that your band will do well overall.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If you want your band to gain popularity, focus advertising in the US and Australia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37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85" y="203419"/>
            <a:ext cx="3346862" cy="4952492"/>
          </a:xfrm>
        </p:spPr>
        <p:txBody>
          <a:bodyPr/>
          <a:lstStyle/>
          <a:p>
            <a:pPr algn="l"/>
            <a:r>
              <a:rPr lang="en-US" dirty="0" smtClean="0"/>
              <a:t>Where did the data come from?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Scraping</a:t>
            </a:r>
            <a:br>
              <a:rPr lang="en-US" sz="4000" dirty="0" smtClean="0"/>
            </a:br>
            <a:r>
              <a:rPr lang="en-US" sz="4000" dirty="0" smtClean="0"/>
              <a:t>Wikipedia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47" y="531611"/>
            <a:ext cx="10058400" cy="59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85" y="203419"/>
            <a:ext cx="3346862" cy="4952492"/>
          </a:xfrm>
        </p:spPr>
        <p:txBody>
          <a:bodyPr/>
          <a:lstStyle/>
          <a:p>
            <a:pPr algn="l"/>
            <a:r>
              <a:rPr lang="en-US" dirty="0" smtClean="0"/>
              <a:t>Where did the data come from?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Scraping</a:t>
            </a:r>
            <a:br>
              <a:rPr lang="en-US" sz="4000" dirty="0" smtClean="0"/>
            </a:br>
            <a:r>
              <a:rPr lang="en-US" sz="4000" dirty="0" smtClean="0"/>
              <a:t>Wikipedia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47" y="531611"/>
            <a:ext cx="10058400" cy="591860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33" y="251566"/>
            <a:ext cx="4708266" cy="6198653"/>
          </a:xfrm>
        </p:spPr>
      </p:pic>
    </p:spTree>
    <p:extLst>
      <p:ext uri="{BB962C8B-B14F-4D97-AF65-F5344CB8AC3E}">
        <p14:creationId xmlns:p14="http://schemas.microsoft.com/office/powerpoint/2010/main" val="206532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Formatting the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52655" y="559678"/>
            <a:ext cx="5605153" cy="1946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Concatenate 5 tables, clean off headers, and re-index</a:t>
            </a:r>
          </a:p>
          <a:p>
            <a:pPr marL="285750" indent="-285750">
              <a:buFont typeface="Arial" charset="0"/>
              <a:buChar char="•"/>
            </a:pPr>
            <a:endParaRPr lang="en-US" sz="1000" dirty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Set a Regex to get rid of the </a:t>
            </a:r>
            <a:r>
              <a:rPr lang="en-US" sz="2000" dirty="0" smtClean="0">
                <a:latin typeface="+mj-lt"/>
              </a:rPr>
              <a:t>reference links</a:t>
            </a:r>
            <a:endParaRPr lang="en-US" sz="2000" dirty="0" smtClean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endParaRPr lang="en-US" sz="1050" dirty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Write a function to switch “Period Active” to “Years Active”</a:t>
            </a:r>
            <a:endParaRPr lang="en-US" sz="2000" dirty="0">
              <a:latin typeface="+mj-lt"/>
            </a:endParaRPr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24" y="2898646"/>
            <a:ext cx="8797598" cy="395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Formatting the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52655" y="559678"/>
            <a:ext cx="5605153" cy="1485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Unpack “Total Certified Units” column:</a:t>
            </a:r>
          </a:p>
          <a:p>
            <a:pPr marL="285750" indent="-285750">
              <a:buFont typeface="Arial" charset="0"/>
              <a:buChar char="•"/>
            </a:pPr>
            <a:endParaRPr lang="en-US" sz="1050" dirty="0" smtClean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Write some Regex formulas and functions to create a “Total Certified Units” dictionary per band.</a:t>
            </a:r>
            <a:endParaRPr lang="en-US" sz="2000" dirty="0">
              <a:latin typeface="+mj-lt"/>
            </a:endParaRPr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24" y="2898646"/>
            <a:ext cx="8797598" cy="3959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25" y="3191163"/>
            <a:ext cx="11751722" cy="14045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783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4" b="6716"/>
          <a:stretch/>
        </p:blipFill>
        <p:spPr>
          <a:xfrm>
            <a:off x="308914" y="938151"/>
            <a:ext cx="2219998" cy="53557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0177" y="559678"/>
            <a:ext cx="3833906" cy="4952492"/>
          </a:xfrm>
        </p:spPr>
        <p:txBody>
          <a:bodyPr/>
          <a:lstStyle/>
          <a:p>
            <a:pPr algn="l"/>
            <a:r>
              <a:rPr lang="en-US" dirty="0" smtClean="0"/>
              <a:t>Formatting the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925" y="3035924"/>
            <a:ext cx="9906568" cy="2999813"/>
          </a:xfrm>
        </p:spPr>
      </p:pic>
      <p:sp>
        <p:nvSpPr>
          <p:cNvPr id="6" name="TextBox 5"/>
          <p:cNvSpPr txBox="1"/>
          <p:nvPr/>
        </p:nvSpPr>
        <p:spPr>
          <a:xfrm>
            <a:off x="9006082" y="2144235"/>
            <a:ext cx="2717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89 rows x 29 columns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152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Formatting the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52655" y="892188"/>
            <a:ext cx="5605153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Cull the features</a:t>
            </a:r>
          </a:p>
          <a:p>
            <a:pPr marL="285750" indent="-285750">
              <a:buFont typeface="Arial" charset="0"/>
              <a:buChar char="•"/>
            </a:pPr>
            <a:endParaRPr lang="en-US" sz="1050" dirty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Drop </a:t>
            </a:r>
            <a:r>
              <a:rPr lang="en-US" sz="2000" dirty="0" err="1" smtClean="0">
                <a:latin typeface="+mj-lt"/>
              </a:rPr>
              <a:t>NaNs</a:t>
            </a:r>
            <a:endParaRPr lang="en-US" sz="2000" dirty="0" smtClean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endParaRPr lang="en-US" sz="1050" dirty="0" smtClean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Only include data that: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>
                <a:latin typeface="+mj-lt"/>
              </a:rPr>
              <a:t>H</a:t>
            </a:r>
            <a:r>
              <a:rPr lang="en-US" sz="2000" dirty="0" smtClean="0">
                <a:latin typeface="+mj-lt"/>
              </a:rPr>
              <a:t>as more than 70 responses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Is numerical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99" y="3645725"/>
            <a:ext cx="10786384" cy="265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4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Finding </a:t>
            </a:r>
            <a:r>
              <a:rPr lang="en-US" dirty="0"/>
              <a:t>C</a:t>
            </a:r>
            <a:r>
              <a:rPr lang="en-US" dirty="0" smtClean="0"/>
              <a:t>orrelations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5" y="-1"/>
            <a:ext cx="6871855" cy="68479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" y="2561317"/>
            <a:ext cx="5247663" cy="400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Fitting a Linear </a:t>
            </a:r>
            <a:r>
              <a:rPr lang="en-US" dirty="0"/>
              <a:t>R</a:t>
            </a:r>
            <a:r>
              <a:rPr lang="en-US" dirty="0" smtClean="0"/>
              <a:t>egression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5761" y="3249089"/>
            <a:ext cx="3990195" cy="2569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Removed Features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“FRA”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P-Value too low</a:t>
            </a:r>
          </a:p>
          <a:p>
            <a:pPr marL="1200150" lvl="2" indent="-285750">
              <a:buFont typeface="Arial" charset="0"/>
              <a:buChar char="•"/>
            </a:pPr>
            <a:endParaRPr lang="en-US" sz="1050" dirty="0" smtClean="0">
              <a:latin typeface="+mj-lt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“UK”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P-Value too low</a:t>
            </a:r>
          </a:p>
          <a:p>
            <a:pPr marL="1200150" lvl="2" indent="-285750">
              <a:buFont typeface="Arial" charset="0"/>
              <a:buChar char="•"/>
            </a:pPr>
            <a:endParaRPr lang="en-US" sz="1050" dirty="0" smtClean="0">
              <a:latin typeface="+mj-lt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“Years Active”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Co-linear with “Start”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57800" y="2432990"/>
            <a:ext cx="31332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Year of First Album Release</a:t>
            </a:r>
            <a:endParaRPr lang="en-US" sz="20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000" dirty="0" smtClean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Albums sold, according to Artist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US album sales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AUS album sales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30108" y="2775591"/>
            <a:ext cx="1680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Total </a:t>
            </a:r>
          </a:p>
          <a:p>
            <a:pPr algn="ctr"/>
            <a:r>
              <a:rPr lang="en-US" sz="2000" dirty="0" smtClean="0">
                <a:latin typeface="+mj-lt"/>
              </a:rPr>
              <a:t>Album Sales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40983" y="1765992"/>
            <a:ext cx="2635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i="1" dirty="0" smtClean="0">
                <a:latin typeface="+mj-lt"/>
              </a:rPr>
              <a:t>Model will use: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83930" y="1774436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i="1" smtClean="0">
                <a:latin typeface="+mj-lt"/>
              </a:rPr>
              <a:t>To Predict:</a:t>
            </a:r>
            <a:endParaRPr lang="en-US" sz="2000" b="1" i="1" dirty="0" smtClean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40983" y="1484416"/>
            <a:ext cx="3181836" cy="442949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83930" y="1484416"/>
            <a:ext cx="2822024" cy="4027754"/>
          </a:xfrm>
          <a:prstGeom prst="rect">
            <a:avLst/>
          </a:prstGeom>
          <a:noFill/>
          <a:ln w="635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1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1304</TotalTime>
  <Words>293</Words>
  <Application>Microsoft Macintosh PowerPoint</Application>
  <PresentationFormat>Widescreen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Century Schoolbook</vt:lpstr>
      <vt:lpstr>Corbel</vt:lpstr>
      <vt:lpstr>Arial</vt:lpstr>
      <vt:lpstr>Headlines</vt:lpstr>
      <vt:lpstr>Predicting Success of Musicians:   Total Album  sales</vt:lpstr>
      <vt:lpstr>Where did the data come from?   Scraping Wikipedia</vt:lpstr>
      <vt:lpstr>Where did the data come from?   Scraping Wikipedia</vt:lpstr>
      <vt:lpstr>Formatting the Data</vt:lpstr>
      <vt:lpstr>Formatting the Data</vt:lpstr>
      <vt:lpstr>Formatting the Data</vt:lpstr>
      <vt:lpstr>Formatting the Data</vt:lpstr>
      <vt:lpstr>Finding Correlations</vt:lpstr>
      <vt:lpstr>Fitting a Linear Regression</vt:lpstr>
      <vt:lpstr>Optimizing the Linear Regression</vt:lpstr>
      <vt:lpstr>Results</vt:lpstr>
      <vt:lpstr>Results</vt:lpstr>
      <vt:lpstr>statsmodels vs. sklearn</vt:lpstr>
      <vt:lpstr>Train Test  Split</vt:lpstr>
      <vt:lpstr>        Sklearn  Statsmodels</vt:lpstr>
      <vt:lpstr>Residuals</vt:lpstr>
      <vt:lpstr>Overall</vt:lpstr>
      <vt:lpstr>Questions?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Success of Musicians  by Total Album sales</dc:title>
  <dc:creator>Kaitlin Puryear</dc:creator>
  <cp:lastModifiedBy>Kaitlin Puryear</cp:lastModifiedBy>
  <cp:revision>35</cp:revision>
  <dcterms:created xsi:type="dcterms:W3CDTF">2018-01-31T21:48:38Z</dcterms:created>
  <dcterms:modified xsi:type="dcterms:W3CDTF">2018-02-02T00:27:05Z</dcterms:modified>
</cp:coreProperties>
</file>