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notesMasterIdLst>
    <p:notesMasterId r:id="rId18"/>
  </p:notesMasterIdLst>
  <p:sldIdLst>
    <p:sldId id="256" r:id="rId2"/>
    <p:sldId id="257" r:id="rId3"/>
    <p:sldId id="263" r:id="rId4"/>
    <p:sldId id="264" r:id="rId5"/>
    <p:sldId id="266" r:id="rId6"/>
    <p:sldId id="267" r:id="rId7"/>
    <p:sldId id="269" r:id="rId8"/>
    <p:sldId id="272" r:id="rId9"/>
    <p:sldId id="271" r:id="rId10"/>
    <p:sldId id="277" r:id="rId11"/>
    <p:sldId id="274" r:id="rId12"/>
    <p:sldId id="275" r:id="rId13"/>
    <p:sldId id="278" r:id="rId14"/>
    <p:sldId id="276" r:id="rId15"/>
    <p:sldId id="27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9438"/>
  </p:normalViewPr>
  <p:slideViewPr>
    <p:cSldViewPr snapToGrid="0" snapToObjects="1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4FFAD-C8A4-734D-AEEA-6B29B4536105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049E7-2CD5-694F-A446-C91E2E49A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3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Inward pressure is really high. Rate of fusion goes up </a:t>
            </a:r>
            <a:r>
              <a:rPr lang="en-US" dirty="0">
                <a:sym typeface="Wingdings" pitchFamily="2" charset="2"/>
              </a:rPr>
              <a:t> star expands with the outward pressure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Star is too large to maintain that fusion rate  fusion rate cannot keep up, fusion rate goes down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Outward pressure decreases, star gets smaller.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049E7-2CD5-694F-A446-C91E2E49A1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0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6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2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48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7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23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75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71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18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3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3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1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8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5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0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7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28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latin typeface="Century Schoolbook" charset="0"/>
                <a:ea typeface="Century Schoolbook" charset="0"/>
                <a:cs typeface="Century Schoolbook" charset="0"/>
              </a:rPr>
              <a:t>Detecting Variable Stars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6470" y="4433231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Kaitlin </a:t>
            </a:r>
            <a:r>
              <a:rPr lang="en-US" sz="28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Puryear</a:t>
            </a:r>
            <a:endParaRPr lang="en-US" sz="2800" i="1" dirty="0">
              <a:solidFill>
                <a:schemeClr val="accent1">
                  <a:lumMod val="40000"/>
                  <a:lumOff val="60000"/>
                </a:schemeClr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36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0539" y="1455118"/>
            <a:ext cx="7671461" cy="4568042"/>
          </a:xfrm>
        </p:spPr>
        <p:txBody>
          <a:bodyPr anchor="t">
            <a:normAutofit/>
          </a:bodyPr>
          <a:lstStyle/>
          <a:p>
            <a:pPr lvl="1"/>
            <a:endParaRPr lang="en-US" sz="22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For each of the candidate stars:</a:t>
            </a:r>
          </a:p>
          <a:p>
            <a:pPr lvl="1"/>
            <a:r>
              <a:rPr lang="en-US" sz="2200" dirty="0" err="1">
                <a:latin typeface="Book Antiqua" charset="0"/>
                <a:ea typeface="Book Antiqua" charset="0"/>
                <a:cs typeface="Book Antiqua" charset="0"/>
              </a:rPr>
              <a:t>Periodogram</a:t>
            </a:r>
            <a:r>
              <a:rPr lang="en-US" sz="2200" dirty="0">
                <a:latin typeface="Book Antiqua" charset="0"/>
                <a:ea typeface="Book Antiqua" charset="0"/>
                <a:cs typeface="Book Antiqua" charset="0"/>
              </a:rPr>
              <a:t> (i.e. Folded light curve)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895" y="760020"/>
            <a:ext cx="33963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VaST</a:t>
            </a:r>
            <a:endParaRPr lang="en-US" sz="4000" b="1" i="1" dirty="0">
              <a:solidFill>
                <a:schemeClr val="accent1">
                  <a:lumMod val="40000"/>
                  <a:lumOff val="60000"/>
                </a:schemeClr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endParaRPr lang="en-US" sz="4000" b="1" i="1" dirty="0">
              <a:solidFill>
                <a:schemeClr val="accent1">
                  <a:lumMod val="40000"/>
                  <a:lumOff val="60000"/>
                </a:schemeClr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Variability</a:t>
            </a: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Search</a:t>
            </a: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Toolkit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FA4268-AD3E-9442-9AA3-0B58F85107CB}"/>
              </a:ext>
            </a:extLst>
          </p:cNvPr>
          <p:cNvSpPr/>
          <p:nvPr/>
        </p:nvSpPr>
        <p:spPr>
          <a:xfrm>
            <a:off x="581176" y="6023160"/>
            <a:ext cx="2811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scan.sai.msu.ru</a:t>
            </a:r>
            <a:r>
              <a:rPr lang="en-US" dirty="0"/>
              <a:t>/vast/</a:t>
            </a:r>
          </a:p>
        </p:txBody>
      </p:sp>
    </p:spTree>
    <p:extLst>
      <p:ext uri="{BB962C8B-B14F-4D97-AF65-F5344CB8AC3E}">
        <p14:creationId xmlns:p14="http://schemas.microsoft.com/office/powerpoint/2010/main" val="176764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9426" y="1162718"/>
            <a:ext cx="3396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Folded Light </a:t>
            </a: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Curve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1CECF4-FB90-D44B-B3F8-17BA4379D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9" t="25625" r="7603" b="16458"/>
          <a:stretch/>
        </p:blipFill>
        <p:spPr>
          <a:xfrm>
            <a:off x="4029300" y="0"/>
            <a:ext cx="8611077" cy="73437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5FE6B3-333B-3246-866E-A6B529DF61B3}"/>
              </a:ext>
            </a:extLst>
          </p:cNvPr>
          <p:cNvSpPr/>
          <p:nvPr/>
        </p:nvSpPr>
        <p:spPr>
          <a:xfrm>
            <a:off x="3543300" y="0"/>
            <a:ext cx="62493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5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3B5D59-5745-2640-ABCC-89B031B1D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04" t="-3001" r="15543" b="16160"/>
          <a:stretch/>
        </p:blipFill>
        <p:spPr>
          <a:xfrm rot="174661">
            <a:off x="4093514" y="-3886204"/>
            <a:ext cx="8400314" cy="12089849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37A8C9-4E8B-9B45-8674-CB997AA35F72}"/>
              </a:ext>
            </a:extLst>
          </p:cNvPr>
          <p:cNvSpPr/>
          <p:nvPr/>
        </p:nvSpPr>
        <p:spPr>
          <a:xfrm>
            <a:off x="3543300" y="0"/>
            <a:ext cx="62493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43E33-B9E8-A043-9953-D7596FA948E5}"/>
              </a:ext>
            </a:extLst>
          </p:cNvPr>
          <p:cNvSpPr txBox="1"/>
          <p:nvPr/>
        </p:nvSpPr>
        <p:spPr>
          <a:xfrm>
            <a:off x="459426" y="1162718"/>
            <a:ext cx="3396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Folded Light </a:t>
            </a: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Curve</a:t>
            </a:r>
          </a:p>
        </p:txBody>
      </p:sp>
    </p:spTree>
    <p:extLst>
      <p:ext uri="{BB962C8B-B14F-4D97-AF65-F5344CB8AC3E}">
        <p14:creationId xmlns:p14="http://schemas.microsoft.com/office/powerpoint/2010/main" val="54228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0539" y="1455118"/>
            <a:ext cx="7671461" cy="4568042"/>
          </a:xfrm>
        </p:spPr>
        <p:txBody>
          <a:bodyPr anchor="t">
            <a:normAutofit/>
          </a:bodyPr>
          <a:lstStyle/>
          <a:p>
            <a:pPr lvl="1"/>
            <a:endParaRPr lang="en-US" sz="22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For each of the candidate stars:</a:t>
            </a:r>
          </a:p>
          <a:p>
            <a:pPr lvl="1"/>
            <a:r>
              <a:rPr lang="en-US" sz="2200" dirty="0">
                <a:latin typeface="Book Antiqua" charset="0"/>
                <a:ea typeface="Book Antiqua" charset="0"/>
                <a:cs typeface="Book Antiqua" charset="0"/>
              </a:rPr>
              <a:t>Period v. Power plot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895" y="760020"/>
            <a:ext cx="33963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VaST</a:t>
            </a:r>
            <a:endParaRPr lang="en-US" sz="4000" b="1" i="1" dirty="0">
              <a:solidFill>
                <a:schemeClr val="accent1">
                  <a:lumMod val="40000"/>
                  <a:lumOff val="60000"/>
                </a:schemeClr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endParaRPr lang="en-US" sz="4000" b="1" i="1" dirty="0">
              <a:solidFill>
                <a:schemeClr val="accent1">
                  <a:lumMod val="40000"/>
                  <a:lumOff val="60000"/>
                </a:schemeClr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Variability</a:t>
            </a: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Search</a:t>
            </a: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Toolkit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FA4268-AD3E-9442-9AA3-0B58F85107CB}"/>
              </a:ext>
            </a:extLst>
          </p:cNvPr>
          <p:cNvSpPr/>
          <p:nvPr/>
        </p:nvSpPr>
        <p:spPr>
          <a:xfrm>
            <a:off x="581176" y="6023160"/>
            <a:ext cx="2811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scan.sai.msu.ru</a:t>
            </a:r>
            <a:r>
              <a:rPr lang="en-US" dirty="0"/>
              <a:t>/vast/</a:t>
            </a:r>
          </a:p>
        </p:txBody>
      </p:sp>
    </p:spTree>
    <p:extLst>
      <p:ext uri="{BB962C8B-B14F-4D97-AF65-F5344CB8AC3E}">
        <p14:creationId xmlns:p14="http://schemas.microsoft.com/office/powerpoint/2010/main" val="114596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9426" y="1162718"/>
            <a:ext cx="3396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Folded Light </a:t>
            </a: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Curve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7BE01-0C38-564D-87B7-5D3BE6ADB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9" t="20688" b="10989"/>
          <a:stretch/>
        </p:blipFill>
        <p:spPr>
          <a:xfrm rot="21440352">
            <a:off x="3761397" y="-597730"/>
            <a:ext cx="8970334" cy="92493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5FE6B3-333B-3246-866E-A6B529DF61B3}"/>
              </a:ext>
            </a:extLst>
          </p:cNvPr>
          <p:cNvSpPr/>
          <p:nvPr/>
        </p:nvSpPr>
        <p:spPr>
          <a:xfrm>
            <a:off x="3543300" y="0"/>
            <a:ext cx="62493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04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238" y="1181694"/>
            <a:ext cx="7671461" cy="4568042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I used several other open source programs to cross check my findings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Investigated 16 variable stars in total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Confirmed 6 of them to be variable stars! </a:t>
            </a:r>
          </a:p>
          <a:p>
            <a:pPr lvl="1"/>
            <a:r>
              <a:rPr lang="en-US" sz="2200" dirty="0">
                <a:latin typeface="Book Antiqua" charset="0"/>
                <a:ea typeface="Book Antiqua" charset="0"/>
                <a:cs typeface="Book Antiqua" charset="0"/>
              </a:rPr>
              <a:t>(3 previously unknown!)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895" y="760020"/>
            <a:ext cx="3396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722980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1895" y="760020"/>
            <a:ext cx="88721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Questions?</a:t>
            </a:r>
          </a:p>
          <a:p>
            <a:endParaRPr lang="en-US" sz="4000" b="1" i="1" dirty="0">
              <a:solidFill>
                <a:schemeClr val="accent1">
                  <a:lumMod val="40000"/>
                  <a:lumOff val="60000"/>
                </a:schemeClr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	Thoughts?</a:t>
            </a: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		Concerns?</a:t>
            </a:r>
          </a:p>
          <a:p>
            <a:endParaRPr lang="en-US" sz="4000" b="1" i="1" dirty="0">
              <a:solidFill>
                <a:schemeClr val="accent1">
                  <a:lumMod val="40000"/>
                  <a:lumOff val="60000"/>
                </a:schemeClr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			Astronomy is cool!</a:t>
            </a:r>
          </a:p>
        </p:txBody>
      </p:sp>
    </p:spTree>
    <p:extLst>
      <p:ext uri="{BB962C8B-B14F-4D97-AF65-F5344CB8AC3E}">
        <p14:creationId xmlns:p14="http://schemas.microsoft.com/office/powerpoint/2010/main" val="182565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860" y="914399"/>
            <a:ext cx="7600208" cy="5605153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Stars form when huge amounts of dust and gas collapse in on themselves</a:t>
            </a:r>
          </a:p>
          <a:p>
            <a:pPr lvl="1"/>
            <a:r>
              <a:rPr lang="en-US" sz="2200" dirty="0">
                <a:latin typeface="Book Antiqua" charset="0"/>
                <a:ea typeface="Book Antiqua" charset="0"/>
                <a:cs typeface="Book Antiqua" charset="0"/>
              </a:rPr>
              <a:t>“Gravitational static”</a:t>
            </a:r>
          </a:p>
          <a:p>
            <a:pPr lvl="1"/>
            <a:endParaRPr lang="en-US" sz="1050" dirty="0">
              <a:latin typeface="Book Antiqua" charset="0"/>
              <a:ea typeface="Book Antiqua" charset="0"/>
              <a:cs typeface="Book Antiqua" charset="0"/>
            </a:endParaRPr>
          </a:p>
          <a:p>
            <a:pPr lvl="1"/>
            <a:endParaRPr lang="en-US" sz="1050" dirty="0">
              <a:latin typeface="Book Antiqua" charset="0"/>
              <a:ea typeface="Book Antiqua" charset="0"/>
              <a:cs typeface="Book Antiqua" charset="0"/>
              <a:sym typeface="Wingdings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  <a:sym typeface="Wingdings"/>
              </a:rPr>
              <a:t>Stars can be many sizes and temperatures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  <a:sym typeface="Wingdings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  <a:sym typeface="Wingdings"/>
              </a:rPr>
              <a:t>Pressure is greatest inside the star</a:t>
            </a:r>
          </a:p>
          <a:p>
            <a:pPr lvl="1"/>
            <a:r>
              <a:rPr lang="en-US" sz="2200" dirty="0">
                <a:latin typeface="Book Antiqua" charset="0"/>
                <a:ea typeface="Book Antiqua" charset="0"/>
                <a:cs typeface="Book Antiqua" charset="0"/>
                <a:sym typeface="Wingdings"/>
              </a:rPr>
              <a:t>Fusion takes place in the core, works its way out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1896" y="760020"/>
            <a:ext cx="3111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Stellar Physics 101</a:t>
            </a:r>
            <a:endParaRPr lang="en-US" sz="4000" b="1" i="1" dirty="0">
              <a:solidFill>
                <a:schemeClr val="accent1">
                  <a:lumMod val="40000"/>
                  <a:lumOff val="60000"/>
                </a:schemeClr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D317A4-979F-BA4C-ABFB-9F4D0F8F6EDC}"/>
                  </a:ext>
                </a:extLst>
              </p:cNvPr>
              <p:cNvSpPr txBox="1"/>
              <p:nvPr/>
            </p:nvSpPr>
            <p:spPr>
              <a:xfrm>
                <a:off x="498763" y="3740726"/>
                <a:ext cx="4156364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Book Antiqua" charset="0"/>
                    <a:ea typeface="Book Antiqua" charset="0"/>
                    <a:cs typeface="Book Antiqua" charset="0"/>
                  </a:rPr>
                  <a:t>1</a:t>
                </a:r>
                <a:r>
                  <a:rPr lang="en-US" sz="2400" baseline="30000" dirty="0">
                    <a:latin typeface="Book Antiqua" charset="0"/>
                    <a:ea typeface="Book Antiqua" charset="0"/>
                    <a:cs typeface="Book Antiqua" charset="0"/>
                  </a:rPr>
                  <a:t>st</a:t>
                </a:r>
                <a:r>
                  <a:rPr lang="en-US" sz="2400" dirty="0">
                    <a:latin typeface="Book Antiqua" charset="0"/>
                    <a:ea typeface="Book Antiqua" charset="0"/>
                    <a:cs typeface="Book Antiqua" charset="0"/>
                  </a:rPr>
                  <a:t> level H-fusion:</a:t>
                </a:r>
              </a:p>
              <a:p>
                <a:r>
                  <a:rPr lang="en-US" sz="2400" dirty="0">
                    <a:latin typeface="Book Antiqua" charset="0"/>
                    <a:ea typeface="Book Antiqua" charset="0"/>
                    <a:cs typeface="Book Antiqua" charset="0"/>
                  </a:rPr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>
                    <a:latin typeface="Book Antiqua" charset="0"/>
                    <a:ea typeface="Book Antiqua" charset="0"/>
                    <a:cs typeface="Book Antiqua" charset="0"/>
                    <a:sym typeface="Wingdings"/>
                  </a:rPr>
                  <a:t> 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  <m:t>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latin typeface="Book Antiqua" charset="0"/>
                  <a:sym typeface="Wingdings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  <m:t>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sym typeface="Wingdings"/>
                      </a:rPr>
                      <m:t>+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  <m:t>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>
                    <a:latin typeface="Book Antiqua" charset="0"/>
                    <a:sym typeface="Wingdings" pitchFamily="2" charset="2"/>
                  </a:rPr>
                  <a:t> 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𝐻𝑒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>
                  <a:latin typeface="Book Antiqua" charset="0"/>
                  <a:sym typeface="Wingdings"/>
                </a:endParaRPr>
              </a:p>
              <a:p>
                <a:endParaRPr lang="en-US" sz="2400" dirty="0">
                  <a:latin typeface="Book Antiqua" charset="0"/>
                  <a:ea typeface="Book Antiqua" charset="0"/>
                  <a:cs typeface="Book Antiqua" charset="0"/>
                  <a:sym typeface="Wingdings"/>
                </a:endParaRPr>
              </a:p>
              <a:p>
                <a:r>
                  <a:rPr lang="en-US" sz="2400" dirty="0">
                    <a:latin typeface="Book Antiqua" charset="0"/>
                    <a:ea typeface="Book Antiqua" charset="0"/>
                    <a:cs typeface="Book Antiqua" charset="0"/>
                    <a:sym typeface="Wingdings"/>
                  </a:rPr>
                  <a:t>Produces light and heat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D317A4-979F-BA4C-ABFB-9F4D0F8F6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3" y="3740726"/>
                <a:ext cx="4156364" cy="2215991"/>
              </a:xfrm>
              <a:prstGeom prst="rect">
                <a:avLst/>
              </a:prstGeom>
              <a:blipFill>
                <a:blip r:embed="rId2"/>
                <a:stretch>
                  <a:fillRect l="-2128" t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13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860" y="1223159"/>
            <a:ext cx="7410202" cy="4568042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Star with inconsistent thermonuclear properties:</a:t>
            </a:r>
          </a:p>
          <a:p>
            <a:pPr lvl="1"/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Varies temperature</a:t>
            </a:r>
          </a:p>
          <a:p>
            <a:pPr lvl="1"/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Varies in radius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Star that pulsates in brightness</a:t>
            </a:r>
          </a:p>
          <a:p>
            <a:pPr lvl="1"/>
            <a:r>
              <a:rPr lang="en-US" sz="2200" dirty="0">
                <a:latin typeface="Book Antiqua" charset="0"/>
                <a:ea typeface="Book Antiqua" charset="0"/>
                <a:cs typeface="Book Antiqua" charset="0"/>
              </a:rPr>
              <a:t>(not the same as pulsars)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Follows a predictable period oscillation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895" y="760020"/>
            <a:ext cx="3396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What is a Variable Star?</a:t>
            </a:r>
          </a:p>
        </p:txBody>
      </p:sp>
    </p:spTree>
    <p:extLst>
      <p:ext uri="{BB962C8B-B14F-4D97-AF65-F5344CB8AC3E}">
        <p14:creationId xmlns:p14="http://schemas.microsoft.com/office/powerpoint/2010/main" val="72193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1895" y="760020"/>
            <a:ext cx="4821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Thesis Question: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3809" y="2147454"/>
            <a:ext cx="7742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Can I detect Variable Stars using just a regular DSLR camera and open source software?</a:t>
            </a:r>
          </a:p>
        </p:txBody>
      </p:sp>
    </p:spTree>
    <p:extLst>
      <p:ext uri="{BB962C8B-B14F-4D97-AF65-F5344CB8AC3E}">
        <p14:creationId xmlns:p14="http://schemas.microsoft.com/office/powerpoint/2010/main" val="154721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860" y="1223159"/>
            <a:ext cx="7410202" cy="4568042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Nikon D5200 on the roof of the Science </a:t>
            </a:r>
            <a:r>
              <a:rPr lang="en-US" sz="2400" dirty="0" err="1">
                <a:latin typeface="Book Antiqua" charset="0"/>
                <a:ea typeface="Book Antiqua" charset="0"/>
                <a:cs typeface="Book Antiqua" charset="0"/>
              </a:rPr>
              <a:t>Bldg</a:t>
            </a:r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 at Whitman College</a:t>
            </a: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Set to take a photo every 10 minutes</a:t>
            </a: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Been collecting data for 3 years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1895" y="760020"/>
            <a:ext cx="3396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11100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860" y="961903"/>
            <a:ext cx="7410202" cy="5367646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Disregard ~90% of the data:</a:t>
            </a:r>
          </a:p>
          <a:p>
            <a:pPr lvl="1"/>
            <a:r>
              <a:rPr lang="en-US" sz="2200" dirty="0">
                <a:latin typeface="Book Antiqua" charset="0"/>
                <a:ea typeface="Book Antiqua" charset="0"/>
                <a:cs typeface="Book Antiqua" charset="0"/>
              </a:rPr>
              <a:t>Daytime</a:t>
            </a:r>
          </a:p>
          <a:p>
            <a:pPr lvl="1"/>
            <a:r>
              <a:rPr lang="en-US" sz="2200" dirty="0">
                <a:latin typeface="Book Antiqua" charset="0"/>
                <a:ea typeface="Book Antiqua" charset="0"/>
                <a:cs typeface="Book Antiqua" charset="0"/>
              </a:rPr>
              <a:t>Cloudy night</a:t>
            </a:r>
          </a:p>
          <a:p>
            <a:pPr lvl="1"/>
            <a:r>
              <a:rPr lang="en-US" sz="2200" dirty="0">
                <a:latin typeface="Book Antiqua" charset="0"/>
                <a:ea typeface="Book Antiqua" charset="0"/>
                <a:cs typeface="Book Antiqua" charset="0"/>
              </a:rPr>
              <a:t>Frost </a:t>
            </a:r>
          </a:p>
          <a:p>
            <a:pPr lvl="1"/>
            <a:r>
              <a:rPr lang="en-US" sz="2200" dirty="0">
                <a:latin typeface="Book Antiqua" charset="0"/>
                <a:ea typeface="Book Antiqua" charset="0"/>
                <a:cs typeface="Book Antiqua" charset="0"/>
              </a:rPr>
              <a:t>Snow</a:t>
            </a:r>
          </a:p>
          <a:p>
            <a:pPr lvl="1"/>
            <a:r>
              <a:rPr lang="en-US" sz="2200" dirty="0">
                <a:latin typeface="Book Antiqua" charset="0"/>
                <a:ea typeface="Book Antiqua" charset="0"/>
                <a:cs typeface="Book Antiqua" charset="0"/>
              </a:rPr>
              <a:t>Partial clouds</a:t>
            </a:r>
          </a:p>
          <a:p>
            <a:pPr lvl="1"/>
            <a:endParaRPr lang="en-US" sz="22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Disregard another 40% of the data</a:t>
            </a:r>
          </a:p>
          <a:p>
            <a:pPr lvl="1"/>
            <a:r>
              <a:rPr lang="en-US" sz="2200" dirty="0">
                <a:latin typeface="Book Antiqua" charset="0"/>
                <a:ea typeface="Book Antiqua" charset="0"/>
                <a:cs typeface="Book Antiqua" charset="0"/>
              </a:rPr>
              <a:t>All the images must be of the same region of the sky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Lovely sunset photos, though!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895" y="760020"/>
            <a:ext cx="3396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Data Munging</a:t>
            </a:r>
          </a:p>
        </p:txBody>
      </p:sp>
    </p:spTree>
    <p:extLst>
      <p:ext uri="{BB962C8B-B14F-4D97-AF65-F5344CB8AC3E}">
        <p14:creationId xmlns:p14="http://schemas.microsoft.com/office/powerpoint/2010/main" val="171252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237" y="593767"/>
            <a:ext cx="7671461" cy="4568042"/>
          </a:xfrm>
        </p:spPr>
        <p:txBody>
          <a:bodyPr anchor="t">
            <a:normAutofit/>
          </a:bodyPr>
          <a:lstStyle/>
          <a:p>
            <a:r>
              <a:rPr lang="en-US" sz="2400" dirty="0" err="1">
                <a:latin typeface="Book Antiqua" charset="0"/>
                <a:ea typeface="Book Antiqua" charset="0"/>
                <a:cs typeface="Book Antiqua" charset="0"/>
              </a:rPr>
              <a:t>VaST</a:t>
            </a:r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 takes in all the raw images and compiles them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Attempts to find the same stars in at least 80 of the photos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Scrutinizes each star to determine how much their flux varies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895" y="760020"/>
            <a:ext cx="33963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VaST</a:t>
            </a:r>
            <a:endParaRPr lang="en-US" sz="4000" b="1" i="1" dirty="0">
              <a:solidFill>
                <a:schemeClr val="accent1">
                  <a:lumMod val="40000"/>
                  <a:lumOff val="60000"/>
                </a:schemeClr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endParaRPr lang="en-US" sz="4000" b="1" i="1" dirty="0">
              <a:solidFill>
                <a:schemeClr val="accent1">
                  <a:lumMod val="40000"/>
                  <a:lumOff val="60000"/>
                </a:schemeClr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Variability</a:t>
            </a: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Search</a:t>
            </a: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Toolkit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F1DEF7-09F0-864F-8483-B6575DEBA2E2}"/>
              </a:ext>
            </a:extLst>
          </p:cNvPr>
          <p:cNvSpPr txBox="1">
            <a:spLocks/>
          </p:cNvSpPr>
          <p:nvPr/>
        </p:nvSpPr>
        <p:spPr>
          <a:xfrm>
            <a:off x="463137" y="4937557"/>
            <a:ext cx="7410202" cy="1920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latin typeface="Book Antiqua" charset="0"/>
                <a:ea typeface="Book Antiqua" charset="0"/>
                <a:cs typeface="Book Antiqua" charset="0"/>
              </a:rPr>
              <a:t>Flux</a:t>
            </a:r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mr-IN" sz="2400" dirty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 Calculation of energy per unit area, generally 	written as (Joules/Area) </a:t>
            </a:r>
          </a:p>
          <a:p>
            <a:pPr marL="0" indent="0">
              <a:buNone/>
            </a:pPr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	Best way to measure output from stars</a:t>
            </a:r>
          </a:p>
        </p:txBody>
      </p:sp>
    </p:spTree>
    <p:extLst>
      <p:ext uri="{BB962C8B-B14F-4D97-AF65-F5344CB8AC3E}">
        <p14:creationId xmlns:p14="http://schemas.microsoft.com/office/powerpoint/2010/main" val="63679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0539" y="1646098"/>
            <a:ext cx="7671461" cy="4568042"/>
          </a:xfrm>
        </p:spPr>
        <p:txBody>
          <a:bodyPr anchor="t">
            <a:normAutofit/>
          </a:bodyPr>
          <a:lstStyle/>
          <a:p>
            <a:r>
              <a:rPr lang="en-US" sz="2400" dirty="0" err="1">
                <a:latin typeface="Book Antiqua" charset="0"/>
                <a:ea typeface="Book Antiqua" charset="0"/>
                <a:cs typeface="Book Antiqua" charset="0"/>
              </a:rPr>
              <a:t>VaST</a:t>
            </a:r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 generates a sigma-magnitude plot</a:t>
            </a:r>
          </a:p>
          <a:p>
            <a:pPr lvl="1"/>
            <a:r>
              <a:rPr lang="en-US" sz="2200" dirty="0">
                <a:latin typeface="Book Antiqua" charset="0"/>
                <a:ea typeface="Book Antiqua" charset="0"/>
                <a:cs typeface="Book Antiqua" charset="0"/>
              </a:rPr>
              <a:t>Helps us narrow in on ~20 stars</a:t>
            </a:r>
          </a:p>
          <a:p>
            <a:pPr lvl="1"/>
            <a:endParaRPr lang="en-US" sz="22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1895" y="760020"/>
            <a:ext cx="33963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VaST</a:t>
            </a:r>
            <a:endParaRPr lang="en-US" sz="4000" b="1" i="1" dirty="0">
              <a:solidFill>
                <a:schemeClr val="accent1">
                  <a:lumMod val="40000"/>
                  <a:lumOff val="60000"/>
                </a:schemeClr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endParaRPr lang="en-US" sz="4000" b="1" i="1" dirty="0">
              <a:solidFill>
                <a:schemeClr val="accent1">
                  <a:lumMod val="40000"/>
                  <a:lumOff val="60000"/>
                </a:schemeClr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Variability</a:t>
            </a: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Search</a:t>
            </a: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Toolkit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FA4268-AD3E-9442-9AA3-0B58F85107CB}"/>
              </a:ext>
            </a:extLst>
          </p:cNvPr>
          <p:cNvSpPr/>
          <p:nvPr/>
        </p:nvSpPr>
        <p:spPr>
          <a:xfrm>
            <a:off x="581176" y="6023160"/>
            <a:ext cx="2811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scan.sai.msu.ru</a:t>
            </a:r>
            <a:r>
              <a:rPr lang="en-US" dirty="0"/>
              <a:t>/vast/</a:t>
            </a:r>
          </a:p>
        </p:txBody>
      </p:sp>
    </p:spTree>
    <p:extLst>
      <p:ext uri="{BB962C8B-B14F-4D97-AF65-F5344CB8AC3E}">
        <p14:creationId xmlns:p14="http://schemas.microsoft.com/office/powerpoint/2010/main" val="157450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860" y="1223159"/>
            <a:ext cx="7410202" cy="4568042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Words words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764" y="994559"/>
            <a:ext cx="3396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Sigma v. Magnitude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527A9-86A2-364C-9BC0-ACF4D43AB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5" t="24583" r="8532" b="19584"/>
          <a:stretch/>
        </p:blipFill>
        <p:spPr>
          <a:xfrm>
            <a:off x="3996915" y="-54772"/>
            <a:ext cx="8195085" cy="71239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1F02B1-3D72-B642-906B-ED4C20E13075}"/>
              </a:ext>
            </a:extLst>
          </p:cNvPr>
          <p:cNvSpPr/>
          <p:nvPr/>
        </p:nvSpPr>
        <p:spPr>
          <a:xfrm>
            <a:off x="3543300" y="0"/>
            <a:ext cx="62493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85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{0454FF39-7C75-D24E-8090-237764B16BC7}tf10001058</Template>
  <TotalTime>305</TotalTime>
  <Words>424</Words>
  <Application>Microsoft Macintosh PowerPoint</Application>
  <PresentationFormat>Widescreen</PresentationFormat>
  <Paragraphs>109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Book Antiqua</vt:lpstr>
      <vt:lpstr>Calibri</vt:lpstr>
      <vt:lpstr>Calibri Light</vt:lpstr>
      <vt:lpstr>Cambria Math</vt:lpstr>
      <vt:lpstr>Century Schoolbook</vt:lpstr>
      <vt:lpstr>Wingdings</vt:lpstr>
      <vt:lpstr>Celestial</vt:lpstr>
      <vt:lpstr>Detecting Variable Stars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Variable Stars</dc:title>
  <dc:creator>Kaitlin Puryear</dc:creator>
  <cp:lastModifiedBy>Kaitlin Puryear</cp:lastModifiedBy>
  <cp:revision>30</cp:revision>
  <dcterms:created xsi:type="dcterms:W3CDTF">2018-02-05T19:52:05Z</dcterms:created>
  <dcterms:modified xsi:type="dcterms:W3CDTF">2018-02-06T20:57:01Z</dcterms:modified>
</cp:coreProperties>
</file>