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38" autoAdjust="0"/>
  </p:normalViewPr>
  <p:slideViewPr>
    <p:cSldViewPr>
      <p:cViewPr varScale="1">
        <p:scale>
          <a:sx n="103" d="100"/>
          <a:sy n="103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3321-4780-471C-B59B-A10B1662BAD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CAE8-71F4-4635-AB77-78E6324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were four horsemen of the enrollment </a:t>
            </a:r>
            <a:r>
              <a:rPr lang="en-US" dirty="0" err="1"/>
              <a:t>datapocalypse</a:t>
            </a:r>
            <a:r>
              <a:rPr lang="en-US" dirty="0"/>
              <a:t>,</a:t>
            </a:r>
            <a:r>
              <a:rPr lang="en-US" baseline="0" dirty="0"/>
              <a:t> these would be them.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 paper can be had at http://www2.sas.com/proceedings/sugi29/260-29.pdf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round of QA, overlapping periods was part of a 3-way</a:t>
            </a:r>
            <a:r>
              <a:rPr lang="en-US" baseline="0" dirty="0"/>
              <a:t> tie for most-failed check.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Pinpoint URL to the code: https://www.hcsrn.org/share/page/site/VDW/document-details?nodeRef=workspace://SpacesStore/148acf2a-b6ac-4009-b306-8ed20182868a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Cut to C:\Users\pardre1\Documents\vdw\Enrollment\supporting_files\demo_de_overlap.sas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Geographically, these mountains cut the state lengthwise</a:t>
            </a:r>
            <a:r>
              <a:rPr lang="en-US" baseline="0" dirty="0"/>
              <a:t> in 1/3</a:t>
            </a:r>
            <a:r>
              <a:rPr lang="en-US" baseline="30000" dirty="0"/>
              <a:t>rd</a:t>
            </a:r>
            <a:r>
              <a:rPr lang="en-US" baseline="0" dirty="0"/>
              <a:t> 2/3rds chunks.</a:t>
            </a:r>
          </a:p>
          <a:p>
            <a:r>
              <a:rPr lang="en-US" baseline="0" dirty="0"/>
              <a:t>Business-wise, they divide areas of denser population &amp; more complete services (many clinics, including specialty care west of the </a:t>
            </a:r>
            <a:r>
              <a:rPr lang="en-US" baseline="0" dirty="0" err="1"/>
              <a:t>mtns</a:t>
            </a:r>
            <a:r>
              <a:rPr lang="en-US" baseline="0" dirty="0"/>
              <a:t>) and less dense/less complete services (fewer locations, no specialty) on the east side.  Many of our EWA locations were acquired in a merger with an organization (confusingly) called Group Health Northwest.</a:t>
            </a:r>
          </a:p>
          <a:p>
            <a:r>
              <a:rPr lang="en-US" baseline="0" dirty="0"/>
              <a:t>Researchers at KPWA often want to focus just on people in the West part of the state.  So it’s a variable we have in our enrollment.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it’s much more efficient than you might expect</a:t>
            </a:r>
            <a:r>
              <a:rPr lang="en-US" baseline="0" dirty="0"/>
              <a:t> it to be.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is broad-strokes here. To really understand how the code works, do read that SUGI paper. And the code.</a:t>
            </a:r>
          </a:p>
          <a:p>
            <a:endParaRPr lang="en-US" baseline="0" dirty="0"/>
          </a:p>
          <a:p>
            <a:r>
              <a:rPr lang="en-US" baseline="0" dirty="0"/>
              <a:t>It can be tough to decide which qualitative values should trump which others, but it’s necessary if you want to use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</a:t>
            </a:r>
            <a:r>
              <a:rPr lang="en-US" baseline="0" dirty="0"/>
              <a:t> format turns the values into numbers.</a:t>
            </a:r>
          </a:p>
          <a:p>
            <a:r>
              <a:rPr lang="en-US" baseline="0" dirty="0"/>
              <a:t>Higher values are favored over lower ones.  So here—Ys plus any other value will come out to Ys.</a:t>
            </a:r>
          </a:p>
          <a:p>
            <a:endParaRPr lang="en-US" baseline="0" dirty="0"/>
          </a:p>
          <a:p>
            <a:r>
              <a:rPr lang="en-US" baseline="0" dirty="0"/>
              <a:t>The un-do format goes backwards.</a:t>
            </a:r>
          </a:p>
          <a:p>
            <a:endParaRPr lang="en-US" baseline="0" dirty="0"/>
          </a:p>
          <a:p>
            <a:r>
              <a:rPr lang="en-US" baseline="0" dirty="0"/>
              <a:t>The statement at bottom is how these formats + SQLs max() function combine to resolve any discrepancies that come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try it for our </a:t>
            </a:r>
            <a:r>
              <a:rPr lang="en-US" dirty="0" err="1"/>
              <a:t>cascade_side</a:t>
            </a:r>
            <a:r>
              <a:rPr lang="en-US" dirty="0"/>
              <a:t> variable!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>
            <a:lvl1pPr marL="365760" indent="-365760">
              <a:buFont typeface="Wingdings" panose="05000000000000000000" pitchFamily="2" charset="2"/>
              <a:buChar char="q"/>
              <a:defRPr/>
            </a:lvl1pPr>
            <a:lvl2pPr marL="731520" indent="-365760">
              <a:buFont typeface="Courier New" panose="02070309020205020404" pitchFamily="49" charset="0"/>
              <a:buChar char="o"/>
              <a:defRPr/>
            </a:lvl2pPr>
            <a:lvl3pPr marL="1097280" indent="-320040">
              <a:buFont typeface="Wingdings" panose="05000000000000000000" pitchFamily="2" charset="2"/>
              <a:buChar char="v"/>
              <a:defRPr/>
            </a:lvl3pPr>
            <a:lvl4pPr marL="1371600" indent="-27432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srn.org/share/page/site/VDW/document-details?nodeRef=workspace://SpacesStore/148acf2a-b6ac-4009-b306-8ed20182868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%de_overlap HOWTO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Roy Pardee</a:t>
            </a:r>
          </a:p>
          <a:p>
            <a:r>
              <a:rPr lang="en-US" dirty="0"/>
              <a:t>VIG Mid-Year Meeting 2017</a:t>
            </a:r>
          </a:p>
          <a:p>
            <a:r>
              <a:rPr lang="en-US" dirty="0"/>
              <a:t>Boston MA</a:t>
            </a:r>
          </a:p>
        </p:txBody>
      </p:sp>
    </p:spTree>
    <p:extLst>
      <p:ext uri="{BB962C8B-B14F-4D97-AF65-F5344CB8AC3E}">
        <p14:creationId xmlns:p14="http://schemas.microsoft.com/office/powerpoint/2010/main" val="14761359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404128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utility macro that:</a:t>
            </a:r>
          </a:p>
          <a:p>
            <a:pPr lvl="1"/>
            <a:r>
              <a:rPr lang="en-US" dirty="0"/>
              <a:t>Collapses any overlapping periods in your enrollment data.</a:t>
            </a:r>
          </a:p>
          <a:p>
            <a:pPr lvl="1"/>
            <a:r>
              <a:rPr lang="en-US" dirty="0"/>
              <a:t>Reconciles any conflicting information on said overlaps.</a:t>
            </a:r>
          </a:p>
          <a:p>
            <a:pPr lvl="1"/>
            <a:r>
              <a:rPr lang="en-US" dirty="0"/>
              <a:t>Collapses any contiguous periods of enrollment.</a:t>
            </a:r>
          </a:p>
          <a:p>
            <a:pPr lvl="1"/>
            <a:r>
              <a:rPr lang="en-US" dirty="0"/>
              <a:t>Removes any duplicated records.</a:t>
            </a:r>
          </a:p>
          <a:p>
            <a:r>
              <a:rPr lang="en-US" dirty="0"/>
              <a:t>Credit: Mike Rhoads SUGI 29 paper Starts and Stops: Processing Episode Data With Beginning and Ending Dates</a:t>
            </a:r>
          </a:p>
        </p:txBody>
      </p:sp>
    </p:spTree>
    <p:extLst>
      <p:ext uri="{BB962C8B-B14F-4D97-AF65-F5344CB8AC3E}">
        <p14:creationId xmlns:p14="http://schemas.microsoft.com/office/powerpoint/2010/main" val="35201428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your enrollment data.</a:t>
            </a:r>
          </a:p>
          <a:p>
            <a:r>
              <a:rPr lang="en-US" dirty="0"/>
              <a:t>Combining enrollment information coming from disparate sources.</a:t>
            </a:r>
          </a:p>
          <a:p>
            <a:pPr lvl="1"/>
            <a:r>
              <a:rPr lang="en-US" dirty="0"/>
              <a:t>Insureds + Patients</a:t>
            </a:r>
          </a:p>
          <a:p>
            <a:pPr lvl="1"/>
            <a:r>
              <a:rPr lang="en-US" dirty="0"/>
              <a:t>Coverages + Benefits</a:t>
            </a:r>
          </a:p>
          <a:p>
            <a:r>
              <a:rPr lang="en-US" dirty="0"/>
              <a:t>Passing QA checks!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225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Fuss?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Raise visibility.</a:t>
            </a:r>
          </a:p>
          <a:p>
            <a:r>
              <a:rPr lang="en-US" dirty="0"/>
              <a:t>Very simple / straightforward to use if you’ve only ever got the stock VDW variables in enrollment.</a:t>
            </a:r>
          </a:p>
          <a:p>
            <a:r>
              <a:rPr lang="en-US" dirty="0"/>
              <a:t>But if you’ve got off-spec vars you want to keep, you’ve got to do some significant editing.</a:t>
            </a:r>
          </a:p>
          <a:p>
            <a:pPr lvl="1"/>
            <a:r>
              <a:rPr lang="en-US" dirty="0"/>
              <a:t>So it’s </a:t>
            </a:r>
            <a:r>
              <a:rPr lang="en-US" dirty="0">
                <a:hlinkClick r:id="rId3"/>
              </a:rPr>
              <a:t>distributed as downloadable/editable code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67400"/>
            <a:ext cx="8329612" cy="49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1925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Basic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easy cases:</a:t>
            </a:r>
          </a:p>
          <a:p>
            <a:pPr lvl="1"/>
            <a:r>
              <a:rPr lang="en-US" dirty="0"/>
              <a:t>Single file with overlaps.</a:t>
            </a:r>
          </a:p>
          <a:p>
            <a:pPr lvl="1"/>
            <a:r>
              <a:rPr lang="en-US" dirty="0"/>
              <a:t>Two files w/some shared people (and overlaps).</a:t>
            </a:r>
          </a:p>
          <a:p>
            <a:pPr lvl="1"/>
            <a:r>
              <a:rPr lang="en-US" dirty="0"/>
              <a:t>Multiple files with duplicates.</a:t>
            </a:r>
          </a:p>
          <a:p>
            <a:r>
              <a:rPr lang="en-US" dirty="0"/>
              <a:t>All with only stock enroll variables.</a:t>
            </a:r>
          </a:p>
        </p:txBody>
      </p:sp>
    </p:spTree>
    <p:extLst>
      <p:ext uri="{BB962C8B-B14F-4D97-AF65-F5344CB8AC3E}">
        <p14:creationId xmlns:p14="http://schemas.microsoft.com/office/powerpoint/2010/main" val="36757243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620000" cy="534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2139439" y="2815201"/>
            <a:ext cx="3653319" cy="169563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Cascade Mountains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2451318"/>
            <a:ext cx="25506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cascade_side</a:t>
            </a:r>
            <a:endParaRPr lang="en-US" sz="2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East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West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Unknown</a:t>
            </a:r>
          </a:p>
        </p:txBody>
      </p:sp>
    </p:spTree>
    <p:extLst>
      <p:ext uri="{BB962C8B-B14F-4D97-AF65-F5344CB8AC3E}">
        <p14:creationId xmlns:p14="http://schemas.microsoft.com/office/powerpoint/2010/main" val="29120856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%de_overlap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Generates a set of all possible status change dates (starts/stops) for each person, given their specific data.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every day, or every month—just one record per person per start and one per stop.</a:t>
            </a:r>
          </a:p>
          <a:p>
            <a:r>
              <a:rPr lang="en-US" dirty="0"/>
              <a:t>Joins the result to the input dataset, and takes max() values of each variable.</a:t>
            </a:r>
          </a:p>
          <a:p>
            <a:pPr lvl="1"/>
            <a:r>
              <a:rPr lang="en-US" dirty="0"/>
              <a:t>So you’ve got to work out how you want disparate values reconciled.</a:t>
            </a:r>
          </a:p>
          <a:p>
            <a:pPr lvl="1"/>
            <a:r>
              <a:rPr lang="en-US" dirty="0"/>
              <a:t>For quantitative vars it’s likely easy—plain max() (or min()).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qualitatives</a:t>
            </a:r>
            <a:r>
              <a:rPr lang="en-US" dirty="0"/>
              <a:t>, you’ve got to figure out which values you want to favor.</a:t>
            </a:r>
          </a:p>
        </p:txBody>
      </p:sp>
    </p:spTree>
    <p:extLst>
      <p:ext uri="{BB962C8B-B14F-4D97-AF65-F5344CB8AC3E}">
        <p14:creationId xmlns:p14="http://schemas.microsoft.com/office/powerpoint/2010/main" val="39631512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76200"/>
            <a:ext cx="4038600" cy="1695450"/>
          </a:xfrm>
        </p:spPr>
        <p:txBody>
          <a:bodyPr/>
          <a:lstStyle/>
          <a:p>
            <a:r>
              <a:rPr lang="en-US" dirty="0"/>
              <a:t>Qualitative </a:t>
            </a:r>
            <a:r>
              <a:rPr lang="en-US" dirty="0" err="1"/>
              <a:t>MAXing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6275" y="960438"/>
            <a:ext cx="4657725" cy="50768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formats to translate alphas into numerics, and then back again.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For 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" y="3025140"/>
            <a:ext cx="5710238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39" y="3025140"/>
            <a:ext cx="2473161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62625"/>
            <a:ext cx="841384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413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Add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formats if necessary:</a:t>
            </a:r>
          </a:p>
          <a:p>
            <a:pPr lvl="1"/>
            <a:r>
              <a:rPr lang="en-US" dirty="0"/>
              <a:t>Value -&gt; number</a:t>
            </a:r>
          </a:p>
          <a:p>
            <a:pPr lvl="1"/>
            <a:r>
              <a:rPr lang="en-US" dirty="0"/>
              <a:t>Number -&gt;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put(max(put())) statement to the ‘penultimate’ SELECT (~line 158-190).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variable to the by-list in the &amp;outset data step.</a:t>
            </a:r>
          </a:p>
          <a:p>
            <a:pPr lvl="1"/>
            <a:r>
              <a:rPr lang="en-US" dirty="0"/>
              <a:t>Any place but last!</a:t>
            </a:r>
          </a:p>
        </p:txBody>
      </p:sp>
    </p:spTree>
    <p:extLst>
      <p:ext uri="{BB962C8B-B14F-4D97-AF65-F5344CB8AC3E}">
        <p14:creationId xmlns:p14="http://schemas.microsoft.com/office/powerpoint/2010/main" val="20974111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1516</TotalTime>
  <Words>734</Words>
  <Application>Microsoft Office PowerPoint</Application>
  <PresentationFormat>On-screen Show (4:3)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Rockwell</vt:lpstr>
      <vt:lpstr>Wingdings</vt:lpstr>
      <vt:lpstr>Kilter</vt:lpstr>
      <vt:lpstr>%de_overlap HOWTO</vt:lpstr>
      <vt:lpstr>What is it?</vt:lpstr>
      <vt:lpstr>Useful For</vt:lpstr>
      <vt:lpstr>Why The Fuss?</vt:lpstr>
      <vt:lpstr>Quick Basic Demo</vt:lpstr>
      <vt:lpstr>The Cascade Mountains</vt:lpstr>
      <vt:lpstr>How %de_overlap Works</vt:lpstr>
      <vt:lpstr>Qualitative MAXing</vt:lpstr>
      <vt:lpstr>Steps to Add a Variable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%de_overlap HOWTO</dc:title>
  <dc:creator>Pardee, Roy</dc:creator>
  <cp:lastModifiedBy>Pardee, Roy</cp:lastModifiedBy>
  <cp:revision>32</cp:revision>
  <dcterms:created xsi:type="dcterms:W3CDTF">2006-08-16T00:00:00Z</dcterms:created>
  <dcterms:modified xsi:type="dcterms:W3CDTF">2019-01-16T20:02:02Z</dcterms:modified>
</cp:coreProperties>
</file>