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60" r:id="rId2"/>
    <p:sldId id="290" r:id="rId3"/>
    <p:sldId id="281" r:id="rId4"/>
    <p:sldId id="286" r:id="rId5"/>
    <p:sldId id="287" r:id="rId6"/>
    <p:sldId id="288" r:id="rId7"/>
    <p:sldId id="257" r:id="rId8"/>
    <p:sldId id="258" r:id="rId9"/>
    <p:sldId id="265" r:id="rId10"/>
    <p:sldId id="279" r:id="rId11"/>
    <p:sldId id="280" r:id="rId12"/>
    <p:sldId id="282" r:id="rId13"/>
    <p:sldId id="283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12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AC3FDF-9187-4093-97AB-7A18457B8E52}" type="datetimeFigureOut">
              <a:rPr lang="es-ES" smtClean="0"/>
              <a:t>28/09/2021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B7C51-14C9-431D-95A5-20DB78A81A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8733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19BA-DBCE-487B-BBFC-56D88C0BF08F}" type="datetimeFigureOut">
              <a:rPr lang="es-ES" smtClean="0"/>
              <a:t>28/09/2021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D213-0DDA-4D0F-9EF6-E5A492A51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161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19BA-DBCE-487B-BBFC-56D88C0BF08F}" type="datetimeFigureOut">
              <a:rPr lang="es-ES" smtClean="0"/>
              <a:t>28/09/2021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D213-0DDA-4D0F-9EF6-E5A492A51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431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19BA-DBCE-487B-BBFC-56D88C0BF08F}" type="datetimeFigureOut">
              <a:rPr lang="es-ES" smtClean="0"/>
              <a:t>28/09/2021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D213-0DDA-4D0F-9EF6-E5A492A51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292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19BA-DBCE-487B-BBFC-56D88C0BF08F}" type="datetimeFigureOut">
              <a:rPr lang="es-ES" smtClean="0"/>
              <a:t>28/09/2021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D213-0DDA-4D0F-9EF6-E5A492A51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262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19BA-DBCE-487B-BBFC-56D88C0BF08F}" type="datetimeFigureOut">
              <a:rPr lang="es-ES" smtClean="0"/>
              <a:t>28/09/2021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D213-0DDA-4D0F-9EF6-E5A492A51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142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19BA-DBCE-487B-BBFC-56D88C0BF08F}" type="datetimeFigureOut">
              <a:rPr lang="es-ES" smtClean="0"/>
              <a:t>28/09/2021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D213-0DDA-4D0F-9EF6-E5A492A51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749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19BA-DBCE-487B-BBFC-56D88C0BF08F}" type="datetimeFigureOut">
              <a:rPr lang="es-ES" smtClean="0"/>
              <a:t>28/09/2021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D213-0DDA-4D0F-9EF6-E5A492A51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767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19BA-DBCE-487B-BBFC-56D88C0BF08F}" type="datetimeFigureOut">
              <a:rPr lang="es-ES" smtClean="0"/>
              <a:t>28/09/2021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D213-0DDA-4D0F-9EF6-E5A492A51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719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19BA-DBCE-487B-BBFC-56D88C0BF08F}" type="datetimeFigureOut">
              <a:rPr lang="es-ES" smtClean="0"/>
              <a:t>28/09/2021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D213-0DDA-4D0F-9EF6-E5A492A51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98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19BA-DBCE-487B-BBFC-56D88C0BF08F}" type="datetimeFigureOut">
              <a:rPr lang="es-ES" smtClean="0"/>
              <a:t>28/09/2021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D213-0DDA-4D0F-9EF6-E5A492A51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309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19BA-DBCE-487B-BBFC-56D88C0BF08F}" type="datetimeFigureOut">
              <a:rPr lang="es-ES" smtClean="0"/>
              <a:t>28/09/2021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D213-0DDA-4D0F-9EF6-E5A492A51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734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419BA-DBCE-487B-BBFC-56D88C0BF08F}" type="datetimeFigureOut">
              <a:rPr lang="es-ES" smtClean="0"/>
              <a:t>28/09/2021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ED213-0DDA-4D0F-9EF6-E5A492A51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3103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microsoft.com/office/2007/relationships/hdphoto" Target="../media/hdphoto5.wdp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microsoft.com/office/2007/relationships/hdphoto" Target="../media/hdphoto4.wdp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7" Type="http://schemas.openxmlformats.org/officeDocument/2006/relationships/image" Target="../media/image7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wmf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wmf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wmf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gif"/><Relationship Id="rId5" Type="http://schemas.microsoft.com/office/2007/relationships/hdphoto" Target="../media/hdphoto2.wdp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microsoft.com/office/2007/relationships/hdphoto" Target="../media/hdphoto4.wdp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 redondeado"/>
          <p:cNvSpPr/>
          <p:nvPr/>
        </p:nvSpPr>
        <p:spPr>
          <a:xfrm>
            <a:off x="827584" y="1340768"/>
            <a:ext cx="7560840" cy="3744416"/>
          </a:xfrm>
          <a:prstGeom prst="roundRect">
            <a:avLst>
              <a:gd name="adj" fmla="val 9875"/>
            </a:avLst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86" y="2212948"/>
            <a:ext cx="7814427" cy="243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19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Llamada de nube"/>
          <p:cNvSpPr/>
          <p:nvPr/>
        </p:nvSpPr>
        <p:spPr>
          <a:xfrm>
            <a:off x="1763688" y="2132856"/>
            <a:ext cx="4536504" cy="2740274"/>
          </a:xfrm>
          <a:prstGeom prst="cloudCallout">
            <a:avLst>
              <a:gd name="adj1" fmla="val -60230"/>
              <a:gd name="adj2" fmla="val 1699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 rad="101600">
              <a:schemeClr val="tx1">
                <a:lumMod val="50000"/>
                <a:lumOff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95536" y="146981"/>
            <a:ext cx="5215377" cy="2243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3600" dirty="0" smtClean="0">
                <a:latin typeface="Arial Black" pitchFamily="34" charset="0"/>
                <a:cs typeface="Arial" pitchFamily="34" charset="0"/>
              </a:rPr>
              <a:t>Was she watching TV </a:t>
            </a:r>
            <a:r>
              <a:rPr lang="en-US" sz="3600" dirty="0">
                <a:latin typeface="Arial Black" pitchFamily="34" charset="0"/>
                <a:cs typeface="Arial" pitchFamily="34" charset="0"/>
              </a:rPr>
              <a:t>yesterday </a:t>
            </a:r>
            <a:r>
              <a:rPr lang="en-US" sz="3600" dirty="0" smtClean="0">
                <a:latin typeface="Arial Black" pitchFamily="34" charset="0"/>
                <a:cs typeface="Arial" pitchFamily="34" charset="0"/>
              </a:rPr>
              <a:t>at midnight?</a:t>
            </a:r>
            <a:endParaRPr kumimoji="0" lang="es-E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3195999" y="5157192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dirty="0" smtClean="0">
                <a:latin typeface="Arial Black" pitchFamily="34" charset="0"/>
                <a:cs typeface="Arial" pitchFamily="34" charset="0"/>
              </a:rPr>
              <a:t>No, </a:t>
            </a:r>
            <a:r>
              <a:rPr lang="es-ES_tradnl" sz="3600" dirty="0" err="1" smtClean="0">
                <a:latin typeface="Arial Black" pitchFamily="34" charset="0"/>
                <a:cs typeface="Arial" pitchFamily="34" charset="0"/>
              </a:rPr>
              <a:t>she</a:t>
            </a:r>
            <a:r>
              <a:rPr lang="es-ES_tradnl" sz="3600" dirty="0" smtClean="0">
                <a:latin typeface="Arial Black" pitchFamily="34" charset="0"/>
                <a:cs typeface="Arial" pitchFamily="34" charset="0"/>
              </a:rPr>
              <a:t> </a:t>
            </a:r>
            <a:r>
              <a:rPr lang="es-ES_tradnl" sz="3600" dirty="0" err="1" smtClean="0">
                <a:latin typeface="Arial Black" pitchFamily="34" charset="0"/>
                <a:cs typeface="Arial" pitchFamily="34" charset="0"/>
              </a:rPr>
              <a:t>wasn’t</a:t>
            </a:r>
            <a:r>
              <a:rPr lang="es-ES_tradnl" sz="3600" dirty="0" smtClean="0">
                <a:latin typeface="Arial Black" pitchFamily="34" charset="0"/>
                <a:cs typeface="Arial" pitchFamily="34" charset="0"/>
              </a:rPr>
              <a:t>.</a:t>
            </a:r>
            <a:endParaRPr lang="es-ES" sz="3600" dirty="0">
              <a:latin typeface="Arial Black" pitchFamily="34" charset="0"/>
              <a:cs typeface="Arial" pitchFamily="34" charset="0"/>
            </a:endParaRPr>
          </a:p>
        </p:txBody>
      </p:sp>
      <p:pic>
        <p:nvPicPr>
          <p:cNvPr id="7" name="Picture 2" descr="http://dosomething.ike-amadi.com/wp-content/uploads/2012/05/12oclock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32656"/>
            <a:ext cx="2624332" cy="266429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http://media.heliohosted.com/plugins/Clipart/ClipartStock1/girl%20sleep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175" y="2659947"/>
            <a:ext cx="2332537" cy="168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hawaiischoolconservationprogram.org/images/girl_thinking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27333" y1="60943" x2="22667" y2="70034"/>
                        <a14:foregroundMark x1="25333" y1="72054" x2="41000" y2="83165"/>
                        <a14:foregroundMark x1="70667" y1="58249" x2="53667" y2="63300"/>
                        <a14:foregroundMark x1="43000" y1="60943" x2="52667" y2="656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869" r="6519"/>
          <a:stretch/>
        </p:blipFill>
        <p:spPr bwMode="auto">
          <a:xfrm>
            <a:off x="395536" y="3832439"/>
            <a:ext cx="2304639" cy="301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3162641" y="5805264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dirty="0" err="1" smtClean="0">
                <a:latin typeface="Arial Black" pitchFamily="34" charset="0"/>
                <a:cs typeface="Arial" pitchFamily="34" charset="0"/>
              </a:rPr>
              <a:t>She</a:t>
            </a:r>
            <a:r>
              <a:rPr lang="es-ES_tradnl" sz="3600" dirty="0" smtClean="0">
                <a:latin typeface="Arial Black" pitchFamily="34" charset="0"/>
                <a:cs typeface="Arial" pitchFamily="34" charset="0"/>
              </a:rPr>
              <a:t> </a:t>
            </a:r>
            <a:r>
              <a:rPr lang="es-ES_tradnl" sz="3600" dirty="0" err="1" smtClean="0">
                <a:latin typeface="Arial Black" pitchFamily="34" charset="0"/>
                <a:cs typeface="Arial" pitchFamily="34" charset="0"/>
              </a:rPr>
              <a:t>was</a:t>
            </a:r>
            <a:r>
              <a:rPr lang="es-ES_tradnl" sz="3600" dirty="0" smtClean="0">
                <a:latin typeface="Arial Black" pitchFamily="34" charset="0"/>
                <a:cs typeface="Arial" pitchFamily="34" charset="0"/>
              </a:rPr>
              <a:t> sleeping.</a:t>
            </a:r>
            <a:endParaRPr lang="es-ES" sz="36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4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Llamada de nube"/>
          <p:cNvSpPr/>
          <p:nvPr/>
        </p:nvSpPr>
        <p:spPr>
          <a:xfrm>
            <a:off x="1763688" y="2132856"/>
            <a:ext cx="4536504" cy="2740274"/>
          </a:xfrm>
          <a:prstGeom prst="cloudCallout">
            <a:avLst>
              <a:gd name="adj1" fmla="val -60230"/>
              <a:gd name="adj2" fmla="val 1699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 rad="101600">
              <a:schemeClr val="tx1">
                <a:lumMod val="50000"/>
                <a:lumOff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95537" y="146981"/>
            <a:ext cx="4752528" cy="2243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3600" dirty="0" smtClean="0">
                <a:latin typeface="Arial Black" pitchFamily="34" charset="0"/>
                <a:cs typeface="Arial" pitchFamily="34" charset="0"/>
              </a:rPr>
              <a:t>Was she having dinner </a:t>
            </a:r>
            <a:r>
              <a:rPr lang="en-US" sz="3600" dirty="0">
                <a:latin typeface="Arial Black" pitchFamily="34" charset="0"/>
                <a:cs typeface="Arial" pitchFamily="34" charset="0"/>
              </a:rPr>
              <a:t>yesterday </a:t>
            </a:r>
            <a:r>
              <a:rPr lang="en-US" sz="3600" dirty="0" smtClean="0">
                <a:latin typeface="Arial Black" pitchFamily="34" charset="0"/>
                <a:cs typeface="Arial" pitchFamily="34" charset="0"/>
              </a:rPr>
              <a:t>at 9 p.m.?</a:t>
            </a:r>
            <a:endParaRPr kumimoji="0" lang="es-E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3347864" y="5464971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dirty="0" smtClean="0">
                <a:latin typeface="Arial Black" pitchFamily="34" charset="0"/>
                <a:cs typeface="Arial" pitchFamily="34" charset="0"/>
              </a:rPr>
              <a:t>Yes, </a:t>
            </a:r>
            <a:r>
              <a:rPr lang="es-ES_tradnl" sz="3600" dirty="0" err="1" smtClean="0">
                <a:latin typeface="Arial Black" pitchFamily="34" charset="0"/>
                <a:cs typeface="Arial" pitchFamily="34" charset="0"/>
              </a:rPr>
              <a:t>she</a:t>
            </a:r>
            <a:r>
              <a:rPr lang="es-ES_tradnl" sz="3600" dirty="0" smtClean="0">
                <a:latin typeface="Arial Black" pitchFamily="34" charset="0"/>
                <a:cs typeface="Arial" pitchFamily="34" charset="0"/>
              </a:rPr>
              <a:t> </a:t>
            </a:r>
            <a:r>
              <a:rPr lang="es-ES_tradnl" sz="3600" dirty="0" err="1" smtClean="0">
                <a:latin typeface="Arial Black" pitchFamily="34" charset="0"/>
                <a:cs typeface="Arial" pitchFamily="34" charset="0"/>
              </a:rPr>
              <a:t>was</a:t>
            </a:r>
            <a:r>
              <a:rPr lang="es-ES_tradnl" sz="3600" dirty="0" smtClean="0">
                <a:latin typeface="Arial Black" pitchFamily="34" charset="0"/>
                <a:cs typeface="Arial" pitchFamily="34" charset="0"/>
              </a:rPr>
              <a:t>.</a:t>
            </a:r>
            <a:endParaRPr lang="es-ES" sz="3600" dirty="0">
              <a:latin typeface="Arial Black" pitchFamily="34" charset="0"/>
              <a:cs typeface="Arial" pitchFamily="34" charset="0"/>
            </a:endParaRPr>
          </a:p>
        </p:txBody>
      </p:sp>
      <p:pic>
        <p:nvPicPr>
          <p:cNvPr id="1026" name="Picture 2" descr="http://hawaiischoolconservationprogram.org/images/girl_thinking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7333" y1="60943" x2="22667" y2="70034"/>
                        <a14:foregroundMark x1="25333" y1="72054" x2="41000" y2="83165"/>
                        <a14:foregroundMark x1="70667" y1="58249" x2="53667" y2="63300"/>
                        <a14:foregroundMark x1="43000" y1="60943" x2="52667" y2="656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869" r="6519"/>
          <a:stretch/>
        </p:blipFill>
        <p:spPr bwMode="auto">
          <a:xfrm>
            <a:off x="395536" y="3832439"/>
            <a:ext cx="2304639" cy="301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t3.gstatic.com/images?q=tbn:ANd9GcTInPNW1aFYvcbcsgEfQ7QUVq_LBUS_Ee0kjge-MaLq4W8HJoo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000" b="95273" l="0" r="1000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430" b="15751"/>
          <a:stretch/>
        </p:blipFill>
        <p:spPr bwMode="auto">
          <a:xfrm>
            <a:off x="6301858" y="332656"/>
            <a:ext cx="2218198" cy="232729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://media.heliohosted.com/plugins/Clipart/ClipartStock1/girl%20eating%20banana%20spli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315275"/>
            <a:ext cx="2033349" cy="212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85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186" t="24497" r="6248" b="26182"/>
          <a:stretch/>
        </p:blipFill>
        <p:spPr>
          <a:xfrm>
            <a:off x="35496" y="1520694"/>
            <a:ext cx="9032592" cy="399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37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186" t="21315" r="7242" b="8681"/>
          <a:stretch/>
        </p:blipFill>
        <p:spPr>
          <a:xfrm>
            <a:off x="35496" y="548680"/>
            <a:ext cx="9063274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7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While</a:t>
            </a:r>
            <a:r>
              <a:rPr lang="es-PE" dirty="0" smtClean="0"/>
              <a:t>- </a:t>
            </a:r>
            <a:r>
              <a:rPr lang="es-PE" dirty="0" err="1" smtClean="0"/>
              <a:t>When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53058" y="1772816"/>
            <a:ext cx="7633742" cy="2695193"/>
          </a:xfrm>
        </p:spPr>
        <p:txBody>
          <a:bodyPr>
            <a:noAutofit/>
          </a:bodyPr>
          <a:lstStyle/>
          <a:p>
            <a:r>
              <a:rPr lang="es-PE" sz="2400" dirty="0" err="1" smtClean="0"/>
              <a:t>They’re</a:t>
            </a:r>
            <a:r>
              <a:rPr lang="es-PE" sz="2400" dirty="0" smtClean="0"/>
              <a:t> </a:t>
            </a:r>
            <a:r>
              <a:rPr lang="es-PE" sz="2400" dirty="0" err="1" smtClean="0"/>
              <a:t>known</a:t>
            </a:r>
            <a:r>
              <a:rPr lang="es-PE" sz="2400" dirty="0" smtClean="0"/>
              <a:t> as </a:t>
            </a:r>
            <a:r>
              <a:rPr lang="es-PE" sz="2400" b="1" dirty="0" err="1" smtClean="0"/>
              <a:t>clauses</a:t>
            </a:r>
            <a:r>
              <a:rPr lang="es-PE" sz="2400" dirty="0" smtClean="0"/>
              <a:t> and do </a:t>
            </a:r>
            <a:r>
              <a:rPr lang="es-PE" sz="2400" dirty="0" err="1" smtClean="0"/>
              <a:t>have</a:t>
            </a:r>
            <a:r>
              <a:rPr lang="es-PE" sz="2400" dirty="0" smtClean="0"/>
              <a:t> a </a:t>
            </a:r>
            <a:r>
              <a:rPr lang="es-PE" sz="2400" dirty="0" err="1" smtClean="0"/>
              <a:t>meaning</a:t>
            </a:r>
            <a:r>
              <a:rPr lang="es-PE" sz="2400" dirty="0" smtClean="0"/>
              <a:t>, </a:t>
            </a:r>
            <a:r>
              <a:rPr lang="es-PE" sz="2400" dirty="0" err="1" smtClean="0"/>
              <a:t>but</a:t>
            </a:r>
            <a:r>
              <a:rPr lang="es-PE" sz="2400" dirty="0" smtClean="0"/>
              <a:t> are </a:t>
            </a:r>
            <a:r>
              <a:rPr lang="es-PE" sz="2400" dirty="0" err="1" smtClean="0"/>
              <a:t>often</a:t>
            </a:r>
            <a:r>
              <a:rPr lang="es-PE" sz="2400" dirty="0" smtClean="0"/>
              <a:t> </a:t>
            </a:r>
            <a:r>
              <a:rPr lang="es-PE" sz="2400" dirty="0" err="1" smtClean="0"/>
              <a:t>not</a:t>
            </a:r>
            <a:r>
              <a:rPr lang="es-PE" sz="2400" dirty="0" smtClean="0"/>
              <a:t> complete </a:t>
            </a:r>
            <a:r>
              <a:rPr lang="es-PE" sz="2400" dirty="0" err="1" smtClean="0"/>
              <a:t>sentences</a:t>
            </a:r>
            <a:r>
              <a:rPr lang="es-PE" sz="2400" dirty="0" smtClean="0"/>
              <a:t> </a:t>
            </a:r>
            <a:r>
              <a:rPr lang="es-PE" sz="2400" dirty="0" err="1" smtClean="0"/>
              <a:t>or</a:t>
            </a:r>
            <a:r>
              <a:rPr lang="es-PE" sz="2400" dirty="0" smtClean="0"/>
              <a:t> </a:t>
            </a:r>
            <a:r>
              <a:rPr lang="es-PE" sz="2400" dirty="0" err="1" smtClean="0"/>
              <a:t>have</a:t>
            </a:r>
            <a:r>
              <a:rPr lang="es-PE" sz="2400" dirty="0" smtClean="0"/>
              <a:t> </a:t>
            </a:r>
            <a:r>
              <a:rPr lang="es-PE" sz="2400" dirty="0" err="1" smtClean="0"/>
              <a:t>an</a:t>
            </a:r>
            <a:r>
              <a:rPr lang="es-PE" sz="2400" dirty="0" smtClean="0"/>
              <a:t> </a:t>
            </a:r>
            <a:r>
              <a:rPr lang="es-PE" sz="2400" dirty="0" err="1" smtClean="0"/>
              <a:t>exact</a:t>
            </a:r>
            <a:r>
              <a:rPr lang="es-PE" sz="2400" dirty="0" smtClean="0"/>
              <a:t> </a:t>
            </a:r>
            <a:r>
              <a:rPr lang="es-PE" sz="2400" dirty="0" err="1" smtClean="0"/>
              <a:t>meaning</a:t>
            </a:r>
            <a:r>
              <a:rPr lang="es-PE" sz="2400" dirty="0" smtClean="0"/>
              <a:t> </a:t>
            </a:r>
            <a:r>
              <a:rPr lang="es-PE" sz="2400" dirty="0" err="1" smtClean="0"/>
              <a:t>without</a:t>
            </a:r>
            <a:r>
              <a:rPr lang="es-PE" sz="2400" dirty="0" smtClean="0"/>
              <a:t> a </a:t>
            </a:r>
            <a:r>
              <a:rPr lang="es-PE" sz="2400" dirty="0" err="1" smtClean="0"/>
              <a:t>sentence</a:t>
            </a:r>
            <a:r>
              <a:rPr lang="es-PE" sz="2400" dirty="0" smtClean="0"/>
              <a:t> </a:t>
            </a:r>
            <a:r>
              <a:rPr lang="es-PE" sz="2400" dirty="0" err="1" smtClean="0"/>
              <a:t>followed</a:t>
            </a:r>
            <a:r>
              <a:rPr lang="es-PE" sz="2400" dirty="0" smtClean="0"/>
              <a:t> to </a:t>
            </a:r>
            <a:r>
              <a:rPr lang="es-PE" sz="2400" dirty="0" err="1" smtClean="0"/>
              <a:t>close</a:t>
            </a:r>
            <a:r>
              <a:rPr lang="es-PE" sz="2400" dirty="0" smtClean="0"/>
              <a:t> </a:t>
            </a:r>
            <a:r>
              <a:rPr lang="es-PE" sz="2400" dirty="0" err="1" smtClean="0"/>
              <a:t>the</a:t>
            </a:r>
            <a:r>
              <a:rPr lang="es-PE" sz="2400" dirty="0" smtClean="0"/>
              <a:t> idea. </a:t>
            </a:r>
            <a:endParaRPr lang="es-PE" sz="2400" dirty="0"/>
          </a:p>
          <a:p>
            <a:r>
              <a:rPr lang="es-PE" sz="2400" dirty="0" err="1" smtClean="0"/>
              <a:t>Even</a:t>
            </a:r>
            <a:r>
              <a:rPr lang="es-PE" sz="2400" dirty="0" smtClean="0"/>
              <a:t> </a:t>
            </a:r>
            <a:r>
              <a:rPr lang="es-PE" sz="2400" dirty="0" err="1" smtClean="0"/>
              <a:t>though</a:t>
            </a:r>
            <a:r>
              <a:rPr lang="es-PE" sz="2400" dirty="0" smtClean="0"/>
              <a:t> </a:t>
            </a:r>
            <a:r>
              <a:rPr lang="es-PE" sz="2400" dirty="0" err="1" smtClean="0"/>
              <a:t>they</a:t>
            </a:r>
            <a:r>
              <a:rPr lang="es-PE" sz="2400" dirty="0" smtClean="0"/>
              <a:t> </a:t>
            </a:r>
            <a:r>
              <a:rPr lang="es-PE" sz="2400" dirty="0" err="1" smtClean="0"/>
              <a:t>have</a:t>
            </a:r>
            <a:r>
              <a:rPr lang="es-PE" sz="2400" dirty="0" smtClean="0"/>
              <a:t> similar </a:t>
            </a:r>
            <a:r>
              <a:rPr lang="es-PE" sz="2400" dirty="0" err="1" smtClean="0"/>
              <a:t>meanings</a:t>
            </a:r>
            <a:r>
              <a:rPr lang="es-PE" sz="2400" dirty="0" smtClean="0"/>
              <a:t>, </a:t>
            </a:r>
            <a:r>
              <a:rPr lang="en-US" sz="2400" dirty="0"/>
              <a:t>w</a:t>
            </a:r>
            <a:r>
              <a:rPr lang="en-US" sz="2400" dirty="0" smtClean="0"/>
              <a:t>hen </a:t>
            </a:r>
            <a:r>
              <a:rPr lang="en-US" sz="2400" dirty="0"/>
              <a:t>you talk about things in the past, </a:t>
            </a:r>
            <a:r>
              <a:rPr lang="en-US" sz="2400" b="1" dirty="0">
                <a:solidFill>
                  <a:schemeClr val="tx1"/>
                </a:solidFill>
              </a:rPr>
              <a:t>"when" </a:t>
            </a:r>
            <a:r>
              <a:rPr lang="en-US" sz="2400" dirty="0"/>
              <a:t>is most often followed by the verb tense </a:t>
            </a:r>
            <a:r>
              <a:rPr lang="en-US" sz="2400" dirty="0" smtClean="0">
                <a:solidFill>
                  <a:schemeClr val="tx1"/>
                </a:solidFill>
              </a:rPr>
              <a:t>simple tense, </a:t>
            </a:r>
            <a:r>
              <a:rPr lang="en-US" sz="2400" dirty="0" smtClean="0"/>
              <a:t>whereas </a:t>
            </a:r>
            <a:r>
              <a:rPr lang="en-US" sz="2400" b="1" dirty="0"/>
              <a:t>"while" </a:t>
            </a:r>
            <a:r>
              <a:rPr lang="en-US" sz="2400" dirty="0"/>
              <a:t>is usually followed by past continuous. </a:t>
            </a:r>
            <a:endParaRPr lang="en-US" sz="2400" dirty="0" smtClean="0"/>
          </a:p>
          <a:p>
            <a:r>
              <a:rPr lang="en-US" sz="2400" dirty="0" smtClean="0"/>
              <a:t>"</a:t>
            </a:r>
            <a:r>
              <a:rPr lang="en-US" sz="2400" dirty="0"/>
              <a:t>While" expresses the idea of "</a:t>
            </a:r>
            <a:r>
              <a:rPr lang="en-US" sz="2400" dirty="0" smtClean="0"/>
              <a:t>during </a:t>
            </a:r>
            <a:r>
              <a:rPr lang="en-US" sz="2400" dirty="0"/>
              <a:t>that time</a:t>
            </a:r>
            <a:r>
              <a:rPr lang="en-US" sz="2400" dirty="0" smtClean="0"/>
              <a:t>.“</a:t>
            </a:r>
          </a:p>
          <a:p>
            <a:pPr marL="457200" lvl="1" indent="0">
              <a:buNone/>
            </a:pPr>
            <a:r>
              <a:rPr lang="en-US" dirty="0" smtClean="0"/>
              <a:t>I </a:t>
            </a:r>
            <a:r>
              <a:rPr lang="en-US" dirty="0" smtClean="0"/>
              <a:t>was eating </a:t>
            </a:r>
            <a:r>
              <a:rPr lang="en-US" b="1" dirty="0" smtClean="0"/>
              <a:t>when</a:t>
            </a:r>
            <a:r>
              <a:rPr lang="en-US" dirty="0" smtClean="0"/>
              <a:t> she called</a:t>
            </a:r>
          </a:p>
          <a:p>
            <a:pPr marL="457200" lvl="1" indent="0">
              <a:buNone/>
            </a:pPr>
            <a:r>
              <a:rPr lang="en-US" b="1" dirty="0" smtClean="0"/>
              <a:t>While</a:t>
            </a:r>
            <a:r>
              <a:rPr lang="en-US" dirty="0" smtClean="0"/>
              <a:t> </a:t>
            </a:r>
            <a:r>
              <a:rPr lang="en-US" dirty="0" smtClean="0"/>
              <a:t>I was studying, she called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867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ZoneTexte 5"/>
          <p:cNvSpPr txBox="1">
            <a:spLocks noChangeArrowheads="1"/>
          </p:cNvSpPr>
          <p:nvPr/>
        </p:nvSpPr>
        <p:spPr bwMode="auto">
          <a:xfrm>
            <a:off x="0" y="4630738"/>
            <a:ext cx="91440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fr-FR" altLang="es-ES" sz="3200">
                <a:latin typeface="Snap ITC" panose="04040A07060A02020202" pitchFamily="82" charset="0"/>
              </a:rPr>
              <a:t>While he ______________ (have) breakfast, the postman _____________ (knock) on the door.</a:t>
            </a:r>
          </a:p>
        </p:txBody>
      </p:sp>
      <p:sp>
        <p:nvSpPr>
          <p:cNvPr id="7" name="ZoneTexte 6"/>
          <p:cNvSpPr txBox="1">
            <a:spLocks noChangeArrowheads="1"/>
          </p:cNvSpPr>
          <p:nvPr/>
        </p:nvSpPr>
        <p:spPr bwMode="auto">
          <a:xfrm>
            <a:off x="3059113" y="4724400"/>
            <a:ext cx="36734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es-ES" sz="3200">
                <a:solidFill>
                  <a:srgbClr val="FF0000"/>
                </a:solidFill>
                <a:latin typeface="Snap ITC" panose="04040A07060A02020202" pitchFamily="82" charset="0"/>
              </a:rPr>
              <a:t>was having</a:t>
            </a:r>
          </a:p>
        </p:txBody>
      </p:sp>
      <p:sp>
        <p:nvSpPr>
          <p:cNvPr id="8" name="ZoneTexte 7"/>
          <p:cNvSpPr txBox="1">
            <a:spLocks noChangeArrowheads="1"/>
          </p:cNvSpPr>
          <p:nvPr/>
        </p:nvSpPr>
        <p:spPr bwMode="auto">
          <a:xfrm>
            <a:off x="5472113" y="5445125"/>
            <a:ext cx="36718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es-ES" sz="3200">
                <a:solidFill>
                  <a:srgbClr val="FF0000"/>
                </a:solidFill>
                <a:latin typeface="Snap ITC" panose="04040A07060A02020202" pitchFamily="82" charset="0"/>
              </a:rPr>
              <a:t>knocked</a:t>
            </a:r>
          </a:p>
        </p:txBody>
      </p:sp>
      <p:pic>
        <p:nvPicPr>
          <p:cNvPr id="3077" name="Picture 3" descr="C:\Documents and Settings\JANET\Local Settings\Temporary Internet Files\Content.IE5\AZMP2YH4\MCj02796780000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88913"/>
            <a:ext cx="5000625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384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ZoneTexte 5"/>
          <p:cNvSpPr txBox="1">
            <a:spLocks noChangeArrowheads="1"/>
          </p:cNvSpPr>
          <p:nvPr/>
        </p:nvSpPr>
        <p:spPr bwMode="auto">
          <a:xfrm>
            <a:off x="0" y="4630738"/>
            <a:ext cx="91440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fr-FR" altLang="es-ES" sz="3200">
                <a:latin typeface="Snap ITC" panose="04040A07060A02020202" pitchFamily="82" charset="0"/>
              </a:rPr>
              <a:t>When we _____________ (get) home from school, mum _________________ (make) bread.</a:t>
            </a:r>
          </a:p>
        </p:txBody>
      </p:sp>
      <p:sp>
        <p:nvSpPr>
          <p:cNvPr id="7" name="ZoneTexte 6"/>
          <p:cNvSpPr txBox="1">
            <a:spLocks noChangeArrowheads="1"/>
          </p:cNvSpPr>
          <p:nvPr/>
        </p:nvSpPr>
        <p:spPr bwMode="auto">
          <a:xfrm>
            <a:off x="1908175" y="4797425"/>
            <a:ext cx="3671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es-ES" sz="3200">
                <a:solidFill>
                  <a:srgbClr val="FF0000"/>
                </a:solidFill>
                <a:latin typeface="Snap ITC" panose="04040A07060A02020202" pitchFamily="82" charset="0"/>
              </a:rPr>
              <a:t>got</a:t>
            </a:r>
          </a:p>
        </p:txBody>
      </p:sp>
      <p:sp>
        <p:nvSpPr>
          <p:cNvPr id="8" name="ZoneTexte 7"/>
          <p:cNvSpPr txBox="1">
            <a:spLocks noChangeArrowheads="1"/>
          </p:cNvSpPr>
          <p:nvPr/>
        </p:nvSpPr>
        <p:spPr bwMode="auto">
          <a:xfrm>
            <a:off x="3419475" y="5516563"/>
            <a:ext cx="36734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es-ES" sz="3200">
                <a:solidFill>
                  <a:srgbClr val="FF0000"/>
                </a:solidFill>
                <a:latin typeface="Snap ITC" panose="04040A07060A02020202" pitchFamily="82" charset="0"/>
              </a:rPr>
              <a:t>was making</a:t>
            </a:r>
          </a:p>
        </p:txBody>
      </p:sp>
      <p:pic>
        <p:nvPicPr>
          <p:cNvPr id="4101" name="Picture 2" descr="C:\Documents and Settings\JANET\Local Settings\Temporary Internet Files\Content.IE5\94AVGEBJ\MCj04405500000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0"/>
            <a:ext cx="4322762" cy="480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982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ZoneTexte 5"/>
          <p:cNvSpPr txBox="1">
            <a:spLocks noChangeArrowheads="1"/>
          </p:cNvSpPr>
          <p:nvPr/>
        </p:nvSpPr>
        <p:spPr bwMode="auto">
          <a:xfrm>
            <a:off x="0" y="4630738"/>
            <a:ext cx="914400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fr-FR" altLang="es-ES" sz="3200">
                <a:latin typeface="Snap ITC" panose="04040A07060A02020202" pitchFamily="82" charset="0"/>
              </a:rPr>
              <a:t>He ______________ (slip) and fell while they __________________ (walk) home.</a:t>
            </a:r>
          </a:p>
        </p:txBody>
      </p:sp>
      <p:sp>
        <p:nvSpPr>
          <p:cNvPr id="7" name="ZoneTexte 6"/>
          <p:cNvSpPr txBox="1">
            <a:spLocks noChangeArrowheads="1"/>
          </p:cNvSpPr>
          <p:nvPr/>
        </p:nvSpPr>
        <p:spPr bwMode="auto">
          <a:xfrm>
            <a:off x="755650" y="4724400"/>
            <a:ext cx="367188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es-ES" sz="3200">
                <a:solidFill>
                  <a:srgbClr val="FF0000"/>
                </a:solidFill>
                <a:latin typeface="Snap ITC" panose="04040A07060A02020202" pitchFamily="82" charset="0"/>
              </a:rPr>
              <a:t>slipped</a:t>
            </a:r>
          </a:p>
        </p:txBody>
      </p:sp>
      <p:sp>
        <p:nvSpPr>
          <p:cNvPr id="8" name="ZoneTexte 7"/>
          <p:cNvSpPr txBox="1">
            <a:spLocks noChangeArrowheads="1"/>
          </p:cNvSpPr>
          <p:nvPr/>
        </p:nvSpPr>
        <p:spPr bwMode="auto">
          <a:xfrm>
            <a:off x="1835150" y="5445125"/>
            <a:ext cx="36734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es-ES" sz="3200">
                <a:solidFill>
                  <a:srgbClr val="FF0000"/>
                </a:solidFill>
                <a:latin typeface="Snap ITC" panose="04040A07060A02020202" pitchFamily="82" charset="0"/>
              </a:rPr>
              <a:t>were walking</a:t>
            </a:r>
          </a:p>
        </p:txBody>
      </p:sp>
      <p:pic>
        <p:nvPicPr>
          <p:cNvPr id="5125" name="Picture 2" descr="C:\Documents and Settings\JANET\Local Settings\Temporary Internet Files\Content.IE5\94AVGEBJ\MCBD06875_0000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88913"/>
            <a:ext cx="6415088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539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ZoneTexte 5"/>
          <p:cNvSpPr txBox="1">
            <a:spLocks noChangeArrowheads="1"/>
          </p:cNvSpPr>
          <p:nvPr/>
        </p:nvSpPr>
        <p:spPr bwMode="auto">
          <a:xfrm>
            <a:off x="0" y="4630738"/>
            <a:ext cx="9144000" cy="222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fr-FR" altLang="es-ES" sz="3200">
                <a:latin typeface="Snap ITC" panose="04040A07060A02020202" pitchFamily="82" charset="0"/>
              </a:rPr>
              <a:t>I ___________________ (not/want) to bother her because she _________________</a:t>
            </a:r>
          </a:p>
          <a:p>
            <a:pPr algn="ctr" eaLnBrk="1" hangingPunct="1">
              <a:lnSpc>
                <a:spcPct val="150000"/>
              </a:lnSpc>
            </a:pPr>
            <a:r>
              <a:rPr lang="fr-FR" altLang="es-ES" sz="3200">
                <a:latin typeface="Snap ITC" panose="04040A07060A02020202" pitchFamily="82" charset="0"/>
              </a:rPr>
              <a:t>(read) the newspaper.</a:t>
            </a:r>
          </a:p>
        </p:txBody>
      </p:sp>
      <p:sp>
        <p:nvSpPr>
          <p:cNvPr id="7" name="ZoneTexte 6"/>
          <p:cNvSpPr txBox="1">
            <a:spLocks noChangeArrowheads="1"/>
          </p:cNvSpPr>
          <p:nvPr/>
        </p:nvSpPr>
        <p:spPr bwMode="auto">
          <a:xfrm>
            <a:off x="1331913" y="4797425"/>
            <a:ext cx="36718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es-ES" sz="3200">
                <a:solidFill>
                  <a:srgbClr val="FF0000"/>
                </a:solidFill>
                <a:latin typeface="Snap ITC" panose="04040A07060A02020202" pitchFamily="82" charset="0"/>
              </a:rPr>
              <a:t>didn’t want</a:t>
            </a:r>
          </a:p>
        </p:txBody>
      </p:sp>
      <p:sp>
        <p:nvSpPr>
          <p:cNvPr id="8" name="ZoneTexte 7"/>
          <p:cNvSpPr txBox="1">
            <a:spLocks noChangeArrowheads="1"/>
          </p:cNvSpPr>
          <p:nvPr/>
        </p:nvSpPr>
        <p:spPr bwMode="auto">
          <a:xfrm>
            <a:off x="5472113" y="5445125"/>
            <a:ext cx="36718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es-ES" sz="3200">
                <a:solidFill>
                  <a:srgbClr val="FF0000"/>
                </a:solidFill>
                <a:latin typeface="Snap ITC" panose="04040A07060A02020202" pitchFamily="82" charset="0"/>
              </a:rPr>
              <a:t>was reading</a:t>
            </a:r>
          </a:p>
        </p:txBody>
      </p:sp>
      <p:pic>
        <p:nvPicPr>
          <p:cNvPr id="6149" name="Picture 2" descr="C:\Documents and Settings\JANET\Local Settings\Temporary Internet Files\Content.IE5\P87DPOOJ\MCj04240280000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0"/>
            <a:ext cx="3409950" cy="464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203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ZoneTexte 5"/>
          <p:cNvSpPr txBox="1">
            <a:spLocks noChangeArrowheads="1"/>
          </p:cNvSpPr>
          <p:nvPr/>
        </p:nvSpPr>
        <p:spPr bwMode="auto">
          <a:xfrm>
            <a:off x="0" y="4630738"/>
            <a:ext cx="91440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fr-FR" altLang="es-ES" sz="3200">
                <a:latin typeface="Snap ITC" panose="04040A07060A02020202" pitchFamily="82" charset="0"/>
              </a:rPr>
              <a:t>While he ________________ (board) the plane, he accidentally _____________ (drop) his case. </a:t>
            </a:r>
          </a:p>
        </p:txBody>
      </p:sp>
      <p:sp>
        <p:nvSpPr>
          <p:cNvPr id="7" name="ZoneTexte 6"/>
          <p:cNvSpPr txBox="1">
            <a:spLocks noChangeArrowheads="1"/>
          </p:cNvSpPr>
          <p:nvPr/>
        </p:nvSpPr>
        <p:spPr bwMode="auto">
          <a:xfrm>
            <a:off x="2339975" y="4724400"/>
            <a:ext cx="367188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es-ES" sz="3200">
                <a:solidFill>
                  <a:srgbClr val="FF0000"/>
                </a:solidFill>
                <a:latin typeface="Snap ITC" panose="04040A07060A02020202" pitchFamily="82" charset="0"/>
              </a:rPr>
              <a:t>was boarding</a:t>
            </a:r>
          </a:p>
        </p:txBody>
      </p:sp>
      <p:sp>
        <p:nvSpPr>
          <p:cNvPr id="8" name="ZoneTexte 7"/>
          <p:cNvSpPr txBox="1">
            <a:spLocks noChangeArrowheads="1"/>
          </p:cNvSpPr>
          <p:nvPr/>
        </p:nvSpPr>
        <p:spPr bwMode="auto">
          <a:xfrm>
            <a:off x="5472113" y="5445125"/>
            <a:ext cx="36718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es-ES" sz="3200">
                <a:solidFill>
                  <a:srgbClr val="FF0000"/>
                </a:solidFill>
                <a:latin typeface="Snap ITC" panose="04040A07060A02020202" pitchFamily="82" charset="0"/>
              </a:rPr>
              <a:t>dropped</a:t>
            </a:r>
          </a:p>
        </p:txBody>
      </p:sp>
      <p:pic>
        <p:nvPicPr>
          <p:cNvPr id="7173" name="Picture 7" descr="C:\Documents and Settings\JANET\Local Settings\Temporary Internet Files\Content.IE5\T4PVQIPY\MMj02853100000[1]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60350"/>
            <a:ext cx="4968875" cy="401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89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42844" y="214290"/>
            <a:ext cx="9004388" cy="769441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What were they doing yesterday?</a:t>
            </a:r>
            <a:endParaRPr lang="en-US" sz="4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029" name="Picture 5" descr="C:\Users\usuario\AppData\Local\Microsoft\Windows\Temporary Internet Files\Content.IE5\WZ1ASFU6\MM900284084[1]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5074" y="928670"/>
            <a:ext cx="1038225" cy="1366846"/>
          </a:xfrm>
          <a:prstGeom prst="rect">
            <a:avLst/>
          </a:prstGeom>
          <a:noFill/>
        </p:spPr>
      </p:pic>
      <p:pic>
        <p:nvPicPr>
          <p:cNvPr id="1030" name="Picture 6" descr="C:\Users\usuario\AppData\Local\Microsoft\Windows\Temporary Internet Files\Content.IE5\B83PD9JK\MM900336596[1]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5206" y="1571612"/>
            <a:ext cx="1566866" cy="1214441"/>
          </a:xfrm>
          <a:prstGeom prst="rect">
            <a:avLst/>
          </a:prstGeom>
          <a:noFill/>
        </p:spPr>
      </p:pic>
      <p:pic>
        <p:nvPicPr>
          <p:cNvPr id="1031" name="Picture 7" descr="D:\imagenes\verbos\MM900356611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62" y="1000108"/>
            <a:ext cx="1571636" cy="1857388"/>
          </a:xfrm>
          <a:prstGeom prst="rect">
            <a:avLst/>
          </a:prstGeom>
          <a:noFill/>
        </p:spPr>
      </p:pic>
      <p:pic>
        <p:nvPicPr>
          <p:cNvPr id="1033" name="Picture 9" descr="D:\imagenes\verbos\MM900356789.GIF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00364" y="1285860"/>
            <a:ext cx="1238252" cy="1500198"/>
          </a:xfrm>
          <a:prstGeom prst="rect">
            <a:avLst/>
          </a:prstGeom>
          <a:noFill/>
        </p:spPr>
      </p:pic>
      <p:pic>
        <p:nvPicPr>
          <p:cNvPr id="1034" name="Picture 10" descr="D:\imagenes\verbos\MM900295163.GIF"/>
          <p:cNvPicPr>
            <a:picLocks noChangeAspect="1" noChangeArrowheads="1" noCrop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71604" y="1000108"/>
            <a:ext cx="1285884" cy="1785950"/>
          </a:xfrm>
          <a:prstGeom prst="rect">
            <a:avLst/>
          </a:prstGeom>
          <a:noFill/>
        </p:spPr>
      </p:pic>
      <p:pic>
        <p:nvPicPr>
          <p:cNvPr id="1035" name="Picture 11" descr="D:\imagenes\verbos\MM900365300.GIF"/>
          <p:cNvPicPr>
            <a:picLocks noChangeAspect="1" noChangeArrowheads="1" noCrop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85720" y="1357298"/>
            <a:ext cx="1143008" cy="1357322"/>
          </a:xfrm>
          <a:prstGeom prst="rect">
            <a:avLst/>
          </a:prstGeom>
          <a:noFill/>
        </p:spPr>
      </p:pic>
      <p:sp>
        <p:nvSpPr>
          <p:cNvPr id="15" name="14 CuadroTexto"/>
          <p:cNvSpPr txBox="1"/>
          <p:nvPr/>
        </p:nvSpPr>
        <p:spPr>
          <a:xfrm>
            <a:off x="428596" y="2786058"/>
            <a:ext cx="8358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Lucida Calligraphy" pitchFamily="66" charset="0"/>
              </a:rPr>
              <a:t>Joe        Javier        Martha       Robert      Mary and Alfred</a:t>
            </a:r>
            <a:endParaRPr lang="en-US" sz="2000" b="1" dirty="0">
              <a:latin typeface="Lucida Calligraphy" pitchFamily="66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971600" y="3429000"/>
            <a:ext cx="60721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Joe </a:t>
            </a:r>
            <a:r>
              <a:rPr lang="en-US" sz="3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was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taking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a shower </a:t>
            </a:r>
            <a:r>
              <a:rPr lang="en-US" sz="3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yesterday</a:t>
            </a:r>
            <a:endParaRPr lang="en-US" sz="3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971600" y="4073868"/>
            <a:ext cx="62865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Javier </a:t>
            </a:r>
            <a:r>
              <a:rPr lang="en-US" sz="3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was </a:t>
            </a:r>
            <a:r>
              <a:rPr lang="en-US" sz="3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having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the lunch</a:t>
            </a:r>
            <a:r>
              <a:rPr lang="en-US" sz="3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yesterday</a:t>
            </a:r>
            <a:endParaRPr lang="en-US" sz="3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971600" y="4777988"/>
            <a:ext cx="6357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Martha 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was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buying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in the market </a:t>
            </a: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yesterday</a:t>
            </a:r>
            <a:endParaRPr lang="en-US" sz="28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971600" y="5426060"/>
            <a:ext cx="6215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Robert 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was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washing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his clothes </a:t>
            </a: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yesterday</a:t>
            </a:r>
            <a:endParaRPr lang="en-US" sz="28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971600" y="6074132"/>
            <a:ext cx="7358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Mary and Alfred 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were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driving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their cars </a:t>
            </a: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yesterday</a:t>
            </a:r>
            <a:endParaRPr lang="en-US" sz="28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21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17" grpId="0"/>
      <p:bldP spid="18" grpId="0"/>
      <p:bldP spid="19" grpId="0"/>
      <p:bldP spid="21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ZoneTexte 5"/>
          <p:cNvSpPr txBox="1">
            <a:spLocks noChangeArrowheads="1"/>
          </p:cNvSpPr>
          <p:nvPr/>
        </p:nvSpPr>
        <p:spPr bwMode="auto">
          <a:xfrm>
            <a:off x="0" y="4630738"/>
            <a:ext cx="914400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fr-FR" altLang="es-ES" sz="3200">
                <a:latin typeface="Snap ITC" panose="04040A07060A02020202" pitchFamily="82" charset="0"/>
              </a:rPr>
              <a:t>He _____________________ (cycle) downhill when the brakes ______________ (fail).</a:t>
            </a:r>
          </a:p>
        </p:txBody>
      </p:sp>
      <p:sp>
        <p:nvSpPr>
          <p:cNvPr id="7" name="ZoneTexte 6"/>
          <p:cNvSpPr txBox="1">
            <a:spLocks noChangeArrowheads="1"/>
          </p:cNvSpPr>
          <p:nvPr/>
        </p:nvSpPr>
        <p:spPr bwMode="auto">
          <a:xfrm>
            <a:off x="1187450" y="4797425"/>
            <a:ext cx="3671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es-ES" sz="3200">
                <a:solidFill>
                  <a:srgbClr val="FF0000"/>
                </a:solidFill>
                <a:latin typeface="Snap ITC" panose="04040A07060A02020202" pitchFamily="82" charset="0"/>
              </a:rPr>
              <a:t>was cycling</a:t>
            </a:r>
          </a:p>
        </p:txBody>
      </p:sp>
      <p:sp>
        <p:nvSpPr>
          <p:cNvPr id="8" name="ZoneTexte 7"/>
          <p:cNvSpPr txBox="1">
            <a:spLocks noChangeArrowheads="1"/>
          </p:cNvSpPr>
          <p:nvPr/>
        </p:nvSpPr>
        <p:spPr bwMode="auto">
          <a:xfrm>
            <a:off x="3995738" y="5516563"/>
            <a:ext cx="367188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es-ES" sz="3200">
                <a:solidFill>
                  <a:srgbClr val="FF0000"/>
                </a:solidFill>
                <a:latin typeface="Snap ITC" panose="04040A07060A02020202" pitchFamily="82" charset="0"/>
              </a:rPr>
              <a:t>failed</a:t>
            </a:r>
          </a:p>
        </p:txBody>
      </p:sp>
      <p:pic>
        <p:nvPicPr>
          <p:cNvPr id="8197" name="Picture 2" descr="C:\Documents and Settings\JANET\Local Settings\Temporary Internet Files\Content.IE5\RG6CHDMY\MMj02839920000[1]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248125">
            <a:off x="2308225" y="200025"/>
            <a:ext cx="4429125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523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ZoneTexte 5"/>
          <p:cNvSpPr txBox="1">
            <a:spLocks noChangeArrowheads="1"/>
          </p:cNvSpPr>
          <p:nvPr/>
        </p:nvSpPr>
        <p:spPr bwMode="auto">
          <a:xfrm>
            <a:off x="0" y="4630738"/>
            <a:ext cx="914400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fr-FR" altLang="es-ES" sz="3200">
                <a:latin typeface="Snap ITC" panose="04040A07060A02020202" pitchFamily="82" charset="0"/>
              </a:rPr>
              <a:t>Julie ________________ (have) a shower when the telephone _____________ (ring).</a:t>
            </a:r>
          </a:p>
        </p:txBody>
      </p:sp>
      <p:sp>
        <p:nvSpPr>
          <p:cNvPr id="7" name="ZoneTexte 6"/>
          <p:cNvSpPr txBox="1">
            <a:spLocks noChangeArrowheads="1"/>
          </p:cNvSpPr>
          <p:nvPr/>
        </p:nvSpPr>
        <p:spPr bwMode="auto">
          <a:xfrm>
            <a:off x="1547813" y="4724400"/>
            <a:ext cx="36718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es-ES" sz="3200">
                <a:solidFill>
                  <a:srgbClr val="FF0000"/>
                </a:solidFill>
                <a:latin typeface="Snap ITC" panose="04040A07060A02020202" pitchFamily="82" charset="0"/>
              </a:rPr>
              <a:t>was having</a:t>
            </a:r>
          </a:p>
        </p:txBody>
      </p:sp>
      <p:sp>
        <p:nvSpPr>
          <p:cNvPr id="8" name="ZoneTexte 7"/>
          <p:cNvSpPr txBox="1">
            <a:spLocks noChangeArrowheads="1"/>
          </p:cNvSpPr>
          <p:nvPr/>
        </p:nvSpPr>
        <p:spPr bwMode="auto">
          <a:xfrm>
            <a:off x="4284663" y="5445125"/>
            <a:ext cx="36718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es-ES" sz="3200">
                <a:solidFill>
                  <a:srgbClr val="FF0000"/>
                </a:solidFill>
                <a:latin typeface="Snap ITC" panose="04040A07060A02020202" pitchFamily="82" charset="0"/>
              </a:rPr>
              <a:t>rang</a:t>
            </a:r>
          </a:p>
        </p:txBody>
      </p:sp>
      <p:pic>
        <p:nvPicPr>
          <p:cNvPr id="9221" name="Picture 3" descr="C:\Users\JANET\AppData\Local\Microsoft\Windows\Temporary Internet Files\Content.IE5\8XJ8ED80\MC900351181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0"/>
            <a:ext cx="1887538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337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ZoneTexte 5"/>
          <p:cNvSpPr txBox="1">
            <a:spLocks noChangeArrowheads="1"/>
          </p:cNvSpPr>
          <p:nvPr/>
        </p:nvSpPr>
        <p:spPr bwMode="auto">
          <a:xfrm>
            <a:off x="0" y="4724400"/>
            <a:ext cx="9144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fr-FR" altLang="es-ES" sz="3200">
                <a:latin typeface="Snap ITC" panose="04040A07060A02020202" pitchFamily="82" charset="0"/>
              </a:rPr>
              <a:t>John __________________ (fish) when he ______________ (see) a bear! </a:t>
            </a:r>
          </a:p>
        </p:txBody>
      </p:sp>
      <p:sp>
        <p:nvSpPr>
          <p:cNvPr id="7" name="ZoneTexte 6"/>
          <p:cNvSpPr txBox="1">
            <a:spLocks noChangeArrowheads="1"/>
          </p:cNvSpPr>
          <p:nvPr/>
        </p:nvSpPr>
        <p:spPr bwMode="auto">
          <a:xfrm>
            <a:off x="1692275" y="4868863"/>
            <a:ext cx="367188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es-ES" sz="3200">
                <a:solidFill>
                  <a:srgbClr val="FF0000"/>
                </a:solidFill>
                <a:latin typeface="Snap ITC" panose="04040A07060A02020202" pitchFamily="82" charset="0"/>
              </a:rPr>
              <a:t>was fishing</a:t>
            </a:r>
          </a:p>
        </p:txBody>
      </p:sp>
      <p:sp>
        <p:nvSpPr>
          <p:cNvPr id="8" name="ZoneTexte 7"/>
          <p:cNvSpPr txBox="1">
            <a:spLocks noChangeArrowheads="1"/>
          </p:cNvSpPr>
          <p:nvPr/>
        </p:nvSpPr>
        <p:spPr bwMode="auto">
          <a:xfrm>
            <a:off x="1116013" y="5516563"/>
            <a:ext cx="367188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es-ES" sz="3200">
                <a:solidFill>
                  <a:srgbClr val="FF0000"/>
                </a:solidFill>
                <a:latin typeface="Snap ITC" panose="04040A07060A02020202" pitchFamily="82" charset="0"/>
              </a:rPr>
              <a:t>saw</a:t>
            </a:r>
          </a:p>
        </p:txBody>
      </p:sp>
      <p:pic>
        <p:nvPicPr>
          <p:cNvPr id="10245" name="Picture 3" descr="C:\Users\JANET\AppData\Local\Microsoft\Windows\Temporary Internet Files\Content.IE5\PMC53D5D\MC900250425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0"/>
            <a:ext cx="5065712" cy="468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994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ZoneTexte 5"/>
          <p:cNvSpPr txBox="1">
            <a:spLocks noChangeArrowheads="1"/>
          </p:cNvSpPr>
          <p:nvPr/>
        </p:nvSpPr>
        <p:spPr bwMode="auto">
          <a:xfrm>
            <a:off x="0" y="4724400"/>
            <a:ext cx="9144000" cy="230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fr-FR" altLang="es-ES" sz="3200">
                <a:latin typeface="Snap ITC" panose="04040A07060A02020202" pitchFamily="82" charset="0"/>
              </a:rPr>
              <a:t>Daniel ________________ (mend) some shoes when the customer ____________ (come) into the shop.</a:t>
            </a:r>
          </a:p>
        </p:txBody>
      </p:sp>
      <p:sp>
        <p:nvSpPr>
          <p:cNvPr id="7" name="ZoneTexte 6"/>
          <p:cNvSpPr txBox="1">
            <a:spLocks noChangeArrowheads="1"/>
          </p:cNvSpPr>
          <p:nvPr/>
        </p:nvSpPr>
        <p:spPr bwMode="auto">
          <a:xfrm>
            <a:off x="2124075" y="4797425"/>
            <a:ext cx="3671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es-ES" sz="3200">
                <a:solidFill>
                  <a:srgbClr val="FF0000"/>
                </a:solidFill>
                <a:latin typeface="Snap ITC" panose="04040A07060A02020202" pitchFamily="82" charset="0"/>
              </a:rPr>
              <a:t>was mending</a:t>
            </a:r>
          </a:p>
        </p:txBody>
      </p:sp>
      <p:sp>
        <p:nvSpPr>
          <p:cNvPr id="8" name="ZoneTexte 7"/>
          <p:cNvSpPr txBox="1">
            <a:spLocks noChangeArrowheads="1"/>
          </p:cNvSpPr>
          <p:nvPr/>
        </p:nvSpPr>
        <p:spPr bwMode="auto">
          <a:xfrm>
            <a:off x="5867400" y="5516563"/>
            <a:ext cx="36734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es-ES" sz="3200">
                <a:solidFill>
                  <a:srgbClr val="FF0000"/>
                </a:solidFill>
                <a:latin typeface="Snap ITC" panose="04040A07060A02020202" pitchFamily="82" charset="0"/>
              </a:rPr>
              <a:t>came</a:t>
            </a:r>
          </a:p>
        </p:txBody>
      </p:sp>
      <p:pic>
        <p:nvPicPr>
          <p:cNvPr id="11269" name="Picture 2" descr="C:\Users\JANET\AppData\Local\Microsoft\Windows\Temporary Internet Files\Content.IE5\WFU0WT9Z\MC900195392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0"/>
            <a:ext cx="4392613" cy="462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6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ZoneTexte 5"/>
          <p:cNvSpPr txBox="1">
            <a:spLocks noChangeArrowheads="1"/>
          </p:cNvSpPr>
          <p:nvPr/>
        </p:nvSpPr>
        <p:spPr bwMode="auto">
          <a:xfrm>
            <a:off x="0" y="4724400"/>
            <a:ext cx="9144000" cy="230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fr-FR" altLang="es-ES" sz="3200">
                <a:latin typeface="Snap ITC" panose="04040A07060A02020202" pitchFamily="82" charset="0"/>
              </a:rPr>
              <a:t>They _________________ (jog) in the park when it _________________ (start) to rain.</a:t>
            </a:r>
          </a:p>
        </p:txBody>
      </p:sp>
      <p:sp>
        <p:nvSpPr>
          <p:cNvPr id="7" name="ZoneTexte 6"/>
          <p:cNvSpPr txBox="1">
            <a:spLocks noChangeArrowheads="1"/>
          </p:cNvSpPr>
          <p:nvPr/>
        </p:nvSpPr>
        <p:spPr bwMode="auto">
          <a:xfrm>
            <a:off x="1403350" y="4797425"/>
            <a:ext cx="36734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es-ES" sz="3200">
                <a:solidFill>
                  <a:srgbClr val="FF0000"/>
                </a:solidFill>
                <a:latin typeface="Snap ITC" panose="04040A07060A02020202" pitchFamily="82" charset="0"/>
              </a:rPr>
              <a:t>were jogging</a:t>
            </a:r>
          </a:p>
        </p:txBody>
      </p:sp>
      <p:sp>
        <p:nvSpPr>
          <p:cNvPr id="8" name="ZoneTexte 7"/>
          <p:cNvSpPr txBox="1">
            <a:spLocks noChangeArrowheads="1"/>
          </p:cNvSpPr>
          <p:nvPr/>
        </p:nvSpPr>
        <p:spPr bwMode="auto">
          <a:xfrm>
            <a:off x="2484438" y="5589588"/>
            <a:ext cx="36718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es-ES" sz="3200">
                <a:solidFill>
                  <a:srgbClr val="FF0000"/>
                </a:solidFill>
                <a:latin typeface="Snap ITC" panose="04040A07060A02020202" pitchFamily="82" charset="0"/>
              </a:rPr>
              <a:t>started</a:t>
            </a:r>
          </a:p>
        </p:txBody>
      </p:sp>
      <p:pic>
        <p:nvPicPr>
          <p:cNvPr id="12293" name="Picture 2" descr="C:\Users\JANET\AppData\Local\Microsoft\Windows\Temporary Internet Files\Content.IE5\PMC53D5D\MC900014578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188913"/>
            <a:ext cx="3706812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945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ZoneTexte 5"/>
          <p:cNvSpPr txBox="1">
            <a:spLocks noChangeArrowheads="1"/>
          </p:cNvSpPr>
          <p:nvPr/>
        </p:nvSpPr>
        <p:spPr bwMode="auto">
          <a:xfrm>
            <a:off x="0" y="4724400"/>
            <a:ext cx="9144000" cy="230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fr-FR" altLang="es-ES" sz="3200">
                <a:latin typeface="Snap ITC" panose="04040A07060A02020202" pitchFamily="82" charset="0"/>
              </a:rPr>
              <a:t>She __________________ (do) some exercises when she ______________ (feel) a pain in her chest.</a:t>
            </a:r>
          </a:p>
        </p:txBody>
      </p:sp>
      <p:sp>
        <p:nvSpPr>
          <p:cNvPr id="7" name="ZoneTexte 6"/>
          <p:cNvSpPr txBox="1">
            <a:spLocks noChangeArrowheads="1"/>
          </p:cNvSpPr>
          <p:nvPr/>
        </p:nvSpPr>
        <p:spPr bwMode="auto">
          <a:xfrm>
            <a:off x="2051050" y="4868863"/>
            <a:ext cx="36734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es-ES" sz="3200">
                <a:solidFill>
                  <a:srgbClr val="FF0000"/>
                </a:solidFill>
                <a:latin typeface="Snap ITC" panose="04040A07060A02020202" pitchFamily="82" charset="0"/>
              </a:rPr>
              <a:t>was doing</a:t>
            </a:r>
          </a:p>
        </p:txBody>
      </p:sp>
      <p:sp>
        <p:nvSpPr>
          <p:cNvPr id="8" name="ZoneTexte 7"/>
          <p:cNvSpPr txBox="1">
            <a:spLocks noChangeArrowheads="1"/>
          </p:cNvSpPr>
          <p:nvPr/>
        </p:nvSpPr>
        <p:spPr bwMode="auto">
          <a:xfrm>
            <a:off x="5148263" y="5589588"/>
            <a:ext cx="36718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es-ES" sz="3200">
                <a:solidFill>
                  <a:srgbClr val="FF0000"/>
                </a:solidFill>
                <a:latin typeface="Snap ITC" panose="04040A07060A02020202" pitchFamily="82" charset="0"/>
              </a:rPr>
              <a:t>felt</a:t>
            </a:r>
          </a:p>
        </p:txBody>
      </p:sp>
      <p:pic>
        <p:nvPicPr>
          <p:cNvPr id="13317" name="Picture 2" descr="C:\Users\JANET\AppData\Local\Microsoft\Windows\Temporary Internet Files\Content.IE5\19ZBX48T\MC900318796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115888"/>
            <a:ext cx="2870200" cy="462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610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ZoneTexte 5"/>
          <p:cNvSpPr txBox="1">
            <a:spLocks noChangeArrowheads="1"/>
          </p:cNvSpPr>
          <p:nvPr/>
        </p:nvSpPr>
        <p:spPr bwMode="auto">
          <a:xfrm>
            <a:off x="0" y="4724400"/>
            <a:ext cx="9144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fr-FR" altLang="es-ES" sz="3200">
                <a:latin typeface="Snap ITC" panose="04040A07060A02020202" pitchFamily="82" charset="0"/>
              </a:rPr>
              <a:t>He _________________ (walk) the dog when he _______________ (hear) the shot.</a:t>
            </a:r>
          </a:p>
        </p:txBody>
      </p:sp>
      <p:sp>
        <p:nvSpPr>
          <p:cNvPr id="7" name="ZoneTexte 6"/>
          <p:cNvSpPr txBox="1">
            <a:spLocks noChangeArrowheads="1"/>
          </p:cNvSpPr>
          <p:nvPr/>
        </p:nvSpPr>
        <p:spPr bwMode="auto">
          <a:xfrm>
            <a:off x="1476375" y="4868863"/>
            <a:ext cx="367188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es-ES" sz="3200">
                <a:solidFill>
                  <a:srgbClr val="FF0000"/>
                </a:solidFill>
                <a:latin typeface="Snap ITC" panose="04040A07060A02020202" pitchFamily="82" charset="0"/>
              </a:rPr>
              <a:t>was walking</a:t>
            </a:r>
          </a:p>
        </p:txBody>
      </p:sp>
      <p:sp>
        <p:nvSpPr>
          <p:cNvPr id="8" name="ZoneTexte 7"/>
          <p:cNvSpPr txBox="1">
            <a:spLocks noChangeArrowheads="1"/>
          </p:cNvSpPr>
          <p:nvPr/>
        </p:nvSpPr>
        <p:spPr bwMode="auto">
          <a:xfrm>
            <a:off x="1763713" y="5589588"/>
            <a:ext cx="36718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es-ES" sz="3200">
                <a:solidFill>
                  <a:srgbClr val="FF0000"/>
                </a:solidFill>
                <a:latin typeface="Snap ITC" panose="04040A07060A02020202" pitchFamily="82" charset="0"/>
              </a:rPr>
              <a:t>heard</a:t>
            </a:r>
          </a:p>
        </p:txBody>
      </p:sp>
      <p:pic>
        <p:nvPicPr>
          <p:cNvPr id="14341" name="Picture 2" descr="C:\Users\JANET\AppData\Local\Microsoft\Windows\Temporary Internet Files\Content.IE5\PMC53D5D\MC900383402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0"/>
            <a:ext cx="3476625" cy="473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821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ZoneTexte 5"/>
          <p:cNvSpPr txBox="1">
            <a:spLocks noChangeArrowheads="1"/>
          </p:cNvSpPr>
          <p:nvPr/>
        </p:nvSpPr>
        <p:spPr bwMode="auto">
          <a:xfrm>
            <a:off x="0" y="4724400"/>
            <a:ext cx="9144000" cy="149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fr-FR" altLang="es-ES" sz="3200">
                <a:latin typeface="Snap ITC" panose="04040A07060A02020202" pitchFamily="82" charset="0"/>
              </a:rPr>
              <a:t>He _________________ (carry) the box when he _______________ (trip) and fell.</a:t>
            </a:r>
          </a:p>
        </p:txBody>
      </p:sp>
      <p:sp>
        <p:nvSpPr>
          <p:cNvPr id="7" name="ZoneTexte 6"/>
          <p:cNvSpPr txBox="1">
            <a:spLocks noChangeArrowheads="1"/>
          </p:cNvSpPr>
          <p:nvPr/>
        </p:nvSpPr>
        <p:spPr bwMode="auto">
          <a:xfrm>
            <a:off x="1258888" y="4868863"/>
            <a:ext cx="36734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es-ES" sz="3200">
                <a:solidFill>
                  <a:srgbClr val="FF0000"/>
                </a:solidFill>
                <a:latin typeface="Snap ITC" panose="04040A07060A02020202" pitchFamily="82" charset="0"/>
              </a:rPr>
              <a:t>was carrying</a:t>
            </a:r>
          </a:p>
        </p:txBody>
      </p:sp>
      <p:sp>
        <p:nvSpPr>
          <p:cNvPr id="8" name="ZoneTexte 7"/>
          <p:cNvSpPr txBox="1">
            <a:spLocks noChangeArrowheads="1"/>
          </p:cNvSpPr>
          <p:nvPr/>
        </p:nvSpPr>
        <p:spPr bwMode="auto">
          <a:xfrm>
            <a:off x="1979613" y="5589588"/>
            <a:ext cx="36718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es-ES" sz="3200">
                <a:solidFill>
                  <a:srgbClr val="FF0000"/>
                </a:solidFill>
                <a:latin typeface="Snap ITC" panose="04040A07060A02020202" pitchFamily="82" charset="0"/>
              </a:rPr>
              <a:t>tripped</a:t>
            </a:r>
          </a:p>
        </p:txBody>
      </p:sp>
      <p:pic>
        <p:nvPicPr>
          <p:cNvPr id="15365" name="Picture 2" descr="C:\Users\JANET\AppData\Local\Microsoft\Windows\Temporary Internet Files\Content.IE5\19ZBX48T\MC900232451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88913"/>
            <a:ext cx="2605088" cy="464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891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ZoneTexte 5"/>
          <p:cNvSpPr txBox="1">
            <a:spLocks noChangeArrowheads="1"/>
          </p:cNvSpPr>
          <p:nvPr/>
        </p:nvSpPr>
        <p:spPr bwMode="auto">
          <a:xfrm>
            <a:off x="0" y="4724400"/>
            <a:ext cx="9144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fr-FR" altLang="es-ES" sz="3200">
                <a:latin typeface="Snap ITC" panose="04040A07060A02020202" pitchFamily="82" charset="0"/>
              </a:rPr>
              <a:t>She ________________ (have) a swing when the branch ______________ (break)</a:t>
            </a:r>
          </a:p>
        </p:txBody>
      </p:sp>
      <p:sp>
        <p:nvSpPr>
          <p:cNvPr id="7" name="ZoneTexte 6"/>
          <p:cNvSpPr txBox="1">
            <a:spLocks noChangeArrowheads="1"/>
          </p:cNvSpPr>
          <p:nvPr/>
        </p:nvSpPr>
        <p:spPr bwMode="auto">
          <a:xfrm>
            <a:off x="1547813" y="4868863"/>
            <a:ext cx="367188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es-ES" sz="3200">
                <a:solidFill>
                  <a:srgbClr val="FF0000"/>
                </a:solidFill>
                <a:latin typeface="Snap ITC" panose="04040A07060A02020202" pitchFamily="82" charset="0"/>
              </a:rPr>
              <a:t>was having</a:t>
            </a:r>
          </a:p>
        </p:txBody>
      </p:sp>
      <p:sp>
        <p:nvSpPr>
          <p:cNvPr id="8" name="ZoneTexte 7"/>
          <p:cNvSpPr txBox="1">
            <a:spLocks noChangeArrowheads="1"/>
          </p:cNvSpPr>
          <p:nvPr/>
        </p:nvSpPr>
        <p:spPr bwMode="auto">
          <a:xfrm>
            <a:off x="3779838" y="5516563"/>
            <a:ext cx="367188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es-ES" sz="3200">
                <a:solidFill>
                  <a:srgbClr val="FF0000"/>
                </a:solidFill>
                <a:latin typeface="Snap ITC" panose="04040A07060A02020202" pitchFamily="82" charset="0"/>
              </a:rPr>
              <a:t>broke</a:t>
            </a:r>
          </a:p>
        </p:txBody>
      </p:sp>
      <p:pic>
        <p:nvPicPr>
          <p:cNvPr id="16389" name="Picture 2" descr="C:\Users\JANET\AppData\Local\Microsoft\Windows\Temporary Internet Files\Content.IE5\8XJ8ED80\MC900232016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260350"/>
            <a:ext cx="382905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136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ZoneTexte 5"/>
          <p:cNvSpPr txBox="1">
            <a:spLocks noChangeArrowheads="1"/>
          </p:cNvSpPr>
          <p:nvPr/>
        </p:nvSpPr>
        <p:spPr bwMode="auto">
          <a:xfrm>
            <a:off x="0" y="4724400"/>
            <a:ext cx="9144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fr-FR" altLang="es-ES" sz="3200">
                <a:latin typeface="Snap ITC" panose="04040A07060A02020202" pitchFamily="82" charset="0"/>
              </a:rPr>
              <a:t>She ________________ (ski) when the avalanche ______________ (start).</a:t>
            </a:r>
          </a:p>
        </p:txBody>
      </p:sp>
      <p:sp>
        <p:nvSpPr>
          <p:cNvPr id="7" name="ZoneTexte 6"/>
          <p:cNvSpPr txBox="1">
            <a:spLocks noChangeArrowheads="1"/>
          </p:cNvSpPr>
          <p:nvPr/>
        </p:nvSpPr>
        <p:spPr bwMode="auto">
          <a:xfrm>
            <a:off x="1403350" y="4868863"/>
            <a:ext cx="36734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es-ES" sz="3200">
                <a:solidFill>
                  <a:srgbClr val="FF0000"/>
                </a:solidFill>
                <a:latin typeface="Snap ITC" panose="04040A07060A02020202" pitchFamily="82" charset="0"/>
              </a:rPr>
              <a:t>was skiing</a:t>
            </a:r>
          </a:p>
        </p:txBody>
      </p:sp>
      <p:sp>
        <p:nvSpPr>
          <p:cNvPr id="8" name="ZoneTexte 7"/>
          <p:cNvSpPr txBox="1">
            <a:spLocks noChangeArrowheads="1"/>
          </p:cNvSpPr>
          <p:nvPr/>
        </p:nvSpPr>
        <p:spPr bwMode="auto">
          <a:xfrm>
            <a:off x="2916238" y="5516563"/>
            <a:ext cx="367188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es-ES" sz="3200">
                <a:solidFill>
                  <a:srgbClr val="FF0000"/>
                </a:solidFill>
                <a:latin typeface="Snap ITC" panose="04040A07060A02020202" pitchFamily="82" charset="0"/>
              </a:rPr>
              <a:t>started</a:t>
            </a:r>
          </a:p>
        </p:txBody>
      </p:sp>
      <p:pic>
        <p:nvPicPr>
          <p:cNvPr id="17413" name="Picture 2" descr="C:\Users\JANET\AppData\Local\Microsoft\Windows\Temporary Internet Files\Content.IE5\UOTV06OS\MC900446516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0"/>
            <a:ext cx="3963987" cy="472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842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186" t="24497" r="46022" b="23000"/>
          <a:stretch/>
        </p:blipFill>
        <p:spPr>
          <a:xfrm>
            <a:off x="827584" y="846138"/>
            <a:ext cx="6048672" cy="5394761"/>
          </a:xfrm>
          <a:prstGeom prst="rect">
            <a:avLst/>
          </a:prstGeom>
        </p:spPr>
      </p:pic>
      <p:pic>
        <p:nvPicPr>
          <p:cNvPr id="5" name="Picture 2" descr="C:\Users\usuario\AppData\Local\Microsoft\Windows\Temporary Internet Files\Content.IE5\SW6943JW\MC900292108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00192" y="4050153"/>
            <a:ext cx="2214578" cy="22145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3601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" descr="C:\Documents and Settings\JANET\Local Settings\Temporary Internet Files\Content.IE5\78FLRAGC\MCj04323890000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0"/>
            <a:ext cx="4714875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ZoneTexte 5"/>
          <p:cNvSpPr txBox="1">
            <a:spLocks noChangeArrowheads="1"/>
          </p:cNvSpPr>
          <p:nvPr/>
        </p:nvSpPr>
        <p:spPr bwMode="auto">
          <a:xfrm>
            <a:off x="0" y="4630738"/>
            <a:ext cx="9144000" cy="222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fr-FR" altLang="es-ES" sz="3200">
                <a:latin typeface="Snap ITC" panose="04040A07060A02020202" pitchFamily="82" charset="0"/>
              </a:rPr>
              <a:t>The children _____________________ (have) a pillow fight when their mother ______________ (come) in the room.</a:t>
            </a:r>
          </a:p>
        </p:txBody>
      </p:sp>
      <p:sp>
        <p:nvSpPr>
          <p:cNvPr id="7" name="ZoneTexte 6"/>
          <p:cNvSpPr txBox="1">
            <a:spLocks noChangeArrowheads="1"/>
          </p:cNvSpPr>
          <p:nvPr/>
        </p:nvSpPr>
        <p:spPr bwMode="auto">
          <a:xfrm>
            <a:off x="3348038" y="4724400"/>
            <a:ext cx="36718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es-ES" sz="3200">
                <a:solidFill>
                  <a:srgbClr val="FF0000"/>
                </a:solidFill>
                <a:latin typeface="Snap ITC" panose="04040A07060A02020202" pitchFamily="82" charset="0"/>
              </a:rPr>
              <a:t>were having</a:t>
            </a:r>
          </a:p>
        </p:txBody>
      </p:sp>
      <p:sp>
        <p:nvSpPr>
          <p:cNvPr id="8" name="ZoneTexte 7"/>
          <p:cNvSpPr txBox="1">
            <a:spLocks noChangeArrowheads="1"/>
          </p:cNvSpPr>
          <p:nvPr/>
        </p:nvSpPr>
        <p:spPr bwMode="auto">
          <a:xfrm>
            <a:off x="250825" y="6273800"/>
            <a:ext cx="36734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es-ES" sz="3200">
                <a:solidFill>
                  <a:srgbClr val="FF0000"/>
                </a:solidFill>
                <a:latin typeface="Snap ITC" panose="04040A07060A02020202" pitchFamily="82" charset="0"/>
              </a:rPr>
              <a:t>came</a:t>
            </a:r>
          </a:p>
        </p:txBody>
      </p:sp>
    </p:spTree>
    <p:extLst>
      <p:ext uri="{BB962C8B-B14F-4D97-AF65-F5344CB8AC3E}">
        <p14:creationId xmlns:p14="http://schemas.microsoft.com/office/powerpoint/2010/main" val="253766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ZoneTexte 5"/>
          <p:cNvSpPr txBox="1">
            <a:spLocks noChangeArrowheads="1"/>
          </p:cNvSpPr>
          <p:nvPr/>
        </p:nvSpPr>
        <p:spPr bwMode="auto">
          <a:xfrm>
            <a:off x="0" y="4724400"/>
            <a:ext cx="9144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fr-FR" altLang="es-ES" sz="3200">
                <a:latin typeface="Snap ITC" panose="04040A07060A02020202" pitchFamily="82" charset="0"/>
              </a:rPr>
              <a:t>They _________________ (play) chess when the children _____________ (come) home.</a:t>
            </a:r>
          </a:p>
        </p:txBody>
      </p:sp>
      <p:sp>
        <p:nvSpPr>
          <p:cNvPr id="7" name="ZoneTexte 6"/>
          <p:cNvSpPr txBox="1">
            <a:spLocks noChangeArrowheads="1"/>
          </p:cNvSpPr>
          <p:nvPr/>
        </p:nvSpPr>
        <p:spPr bwMode="auto">
          <a:xfrm>
            <a:off x="1258888" y="4797425"/>
            <a:ext cx="36734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es-ES" sz="3200">
                <a:solidFill>
                  <a:srgbClr val="FF0000"/>
                </a:solidFill>
                <a:latin typeface="Snap ITC" panose="04040A07060A02020202" pitchFamily="82" charset="0"/>
              </a:rPr>
              <a:t>were playing</a:t>
            </a:r>
          </a:p>
        </p:txBody>
      </p:sp>
      <p:sp>
        <p:nvSpPr>
          <p:cNvPr id="8" name="ZoneTexte 7"/>
          <p:cNvSpPr txBox="1">
            <a:spLocks noChangeArrowheads="1"/>
          </p:cNvSpPr>
          <p:nvPr/>
        </p:nvSpPr>
        <p:spPr bwMode="auto">
          <a:xfrm>
            <a:off x="2627313" y="5589588"/>
            <a:ext cx="36734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es-ES" sz="3200">
                <a:solidFill>
                  <a:srgbClr val="FF0000"/>
                </a:solidFill>
                <a:latin typeface="Snap ITC" panose="04040A07060A02020202" pitchFamily="82" charset="0"/>
              </a:rPr>
              <a:t>came</a:t>
            </a:r>
          </a:p>
        </p:txBody>
      </p:sp>
      <p:pic>
        <p:nvPicPr>
          <p:cNvPr id="19461" name="Picture 2" descr="C:\Users\JANET\AppData\Local\Microsoft\Windows\Temporary Internet Files\Content.IE5\19ZBX48T\MC900056223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0"/>
            <a:ext cx="4176712" cy="459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408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ZoneTexte 5"/>
          <p:cNvSpPr txBox="1">
            <a:spLocks noChangeArrowheads="1"/>
          </p:cNvSpPr>
          <p:nvPr/>
        </p:nvSpPr>
        <p:spPr bwMode="auto">
          <a:xfrm>
            <a:off x="0" y="4630738"/>
            <a:ext cx="914400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fr-FR" altLang="es-ES" sz="3200">
                <a:latin typeface="Snap ITC" panose="04040A07060A02020202" pitchFamily="82" charset="0"/>
              </a:rPr>
              <a:t>He _______________ (talk) on the phone when the boss _____________ (arrive).</a:t>
            </a:r>
          </a:p>
        </p:txBody>
      </p:sp>
      <p:sp>
        <p:nvSpPr>
          <p:cNvPr id="7" name="ZoneTexte 6"/>
          <p:cNvSpPr txBox="1">
            <a:spLocks noChangeArrowheads="1"/>
          </p:cNvSpPr>
          <p:nvPr/>
        </p:nvSpPr>
        <p:spPr bwMode="auto">
          <a:xfrm>
            <a:off x="827088" y="4724400"/>
            <a:ext cx="36734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es-ES" sz="3200">
                <a:solidFill>
                  <a:srgbClr val="FF0000"/>
                </a:solidFill>
                <a:latin typeface="Snap ITC" panose="04040A07060A02020202" pitchFamily="82" charset="0"/>
              </a:rPr>
              <a:t>was talking</a:t>
            </a:r>
          </a:p>
        </p:txBody>
      </p:sp>
      <p:sp>
        <p:nvSpPr>
          <p:cNvPr id="8" name="ZoneTexte 7"/>
          <p:cNvSpPr txBox="1">
            <a:spLocks noChangeArrowheads="1"/>
          </p:cNvSpPr>
          <p:nvPr/>
        </p:nvSpPr>
        <p:spPr bwMode="auto">
          <a:xfrm>
            <a:off x="3203575" y="5445125"/>
            <a:ext cx="3671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es-ES" sz="3200">
                <a:solidFill>
                  <a:srgbClr val="FF0000"/>
                </a:solidFill>
                <a:latin typeface="Snap ITC" panose="04040A07060A02020202" pitchFamily="82" charset="0"/>
              </a:rPr>
              <a:t>arrived</a:t>
            </a:r>
          </a:p>
        </p:txBody>
      </p:sp>
      <p:pic>
        <p:nvPicPr>
          <p:cNvPr id="20485" name="Picture 2" descr="C:\Documents and Settings\JANET\Local Settings\Temporary Internet Files\Content.IE5\94AVGEBJ\MCj04406230000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88913"/>
            <a:ext cx="4357688" cy="435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666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ZoneTexte 5"/>
          <p:cNvSpPr txBox="1">
            <a:spLocks noChangeArrowheads="1"/>
          </p:cNvSpPr>
          <p:nvPr/>
        </p:nvSpPr>
        <p:spPr bwMode="auto">
          <a:xfrm>
            <a:off x="0" y="4630738"/>
            <a:ext cx="91440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fr-FR" altLang="es-ES" sz="3200">
                <a:latin typeface="Snap ITC" panose="04040A07060A02020202" pitchFamily="82" charset="0"/>
              </a:rPr>
              <a:t>Wendy _________________ (wear) a pink dress when they ______________ (arrive) at the party.</a:t>
            </a:r>
          </a:p>
        </p:txBody>
      </p:sp>
      <p:sp>
        <p:nvSpPr>
          <p:cNvPr id="7" name="ZoneTexte 6"/>
          <p:cNvSpPr txBox="1">
            <a:spLocks noChangeArrowheads="1"/>
          </p:cNvSpPr>
          <p:nvPr/>
        </p:nvSpPr>
        <p:spPr bwMode="auto">
          <a:xfrm>
            <a:off x="1835150" y="4724400"/>
            <a:ext cx="36734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es-ES" sz="3200">
                <a:solidFill>
                  <a:srgbClr val="FF0000"/>
                </a:solidFill>
                <a:latin typeface="Snap ITC" panose="04040A07060A02020202" pitchFamily="82" charset="0"/>
              </a:rPr>
              <a:t>was wearing</a:t>
            </a:r>
          </a:p>
        </p:txBody>
      </p:sp>
      <p:sp>
        <p:nvSpPr>
          <p:cNvPr id="8" name="ZoneTexte 7"/>
          <p:cNvSpPr txBox="1">
            <a:spLocks noChangeArrowheads="1"/>
          </p:cNvSpPr>
          <p:nvPr/>
        </p:nvSpPr>
        <p:spPr bwMode="auto">
          <a:xfrm>
            <a:off x="3779838" y="5445125"/>
            <a:ext cx="36718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es-ES" sz="3200">
                <a:solidFill>
                  <a:srgbClr val="FF0000"/>
                </a:solidFill>
                <a:latin typeface="Snap ITC" panose="04040A07060A02020202" pitchFamily="82" charset="0"/>
              </a:rPr>
              <a:t>arrived</a:t>
            </a:r>
          </a:p>
        </p:txBody>
      </p:sp>
      <p:pic>
        <p:nvPicPr>
          <p:cNvPr id="21509" name="Picture 2" descr="C:\Documents and Settings\JANET\Local Settings\Temporary Internet Files\Content.IE5\P87DPOOJ\MCj04344290000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260350"/>
            <a:ext cx="3729037" cy="408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878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2 Tabla"/>
          <p:cNvGraphicFramePr>
            <a:graphicFrameLocks noGrp="1"/>
          </p:cNvGraphicFramePr>
          <p:nvPr/>
        </p:nvGraphicFramePr>
        <p:xfrm>
          <a:off x="785786" y="428604"/>
          <a:ext cx="5715040" cy="4845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6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88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1135">
                <a:tc gridSpan="3"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Comic Sans MS" pitchFamily="66" charset="0"/>
                        </a:rPr>
                        <a:t>AFFIRMATIVE</a:t>
                      </a:r>
                      <a:r>
                        <a:rPr lang="en-US" sz="4000" b="0" baseline="0" dirty="0" smtClean="0">
                          <a:latin typeface="Comic Sans MS" pitchFamily="66" charset="0"/>
                        </a:rPr>
                        <a:t> FORM</a:t>
                      </a:r>
                      <a:endParaRPr lang="en-US" sz="4000" b="0" dirty="0">
                        <a:latin typeface="Comic Sans MS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581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US" sz="3600" b="1" dirty="0">
                        <a:solidFill>
                          <a:srgbClr val="FFFF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rgbClr val="FF0000"/>
                          </a:solidFill>
                          <a:latin typeface="Lucida Handwriting" pitchFamily="66" charset="0"/>
                        </a:rPr>
                        <a:t>WAS</a:t>
                      </a:r>
                      <a:endParaRPr lang="en-US" sz="3600" b="1" dirty="0">
                        <a:solidFill>
                          <a:srgbClr val="FF0000"/>
                        </a:solidFill>
                        <a:latin typeface="Lucida Handwriting" pitchFamily="66" charset="0"/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 sz="3600" dirty="0" smtClean="0"/>
                    </a:p>
                    <a:p>
                      <a:pPr algn="ctr"/>
                      <a:endParaRPr lang="en-US" sz="3600" dirty="0" smtClean="0"/>
                    </a:p>
                    <a:p>
                      <a:pPr algn="ctr"/>
                      <a:endParaRPr lang="en-US" sz="3600" dirty="0" smtClean="0"/>
                    </a:p>
                    <a:p>
                      <a:pPr algn="ctr"/>
                      <a:r>
                        <a:rPr lang="en-US" sz="3600" dirty="0" smtClean="0"/>
                        <a:t>playing</a:t>
                      </a:r>
                      <a:endParaRPr lang="en-US" sz="3600" dirty="0"/>
                    </a:p>
                  </a:txBody>
                  <a:tcPr>
                    <a:blipFill>
                      <a:blip r:embed="rId4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2814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 smtClean="0">
                          <a:solidFill>
                            <a:srgbClr val="FFC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We</a:t>
                      </a:r>
                    </a:p>
                    <a:p>
                      <a:pPr algn="l"/>
                      <a:r>
                        <a:rPr lang="en-US" sz="3600" b="1" dirty="0" smtClean="0">
                          <a:solidFill>
                            <a:srgbClr val="FFC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You</a:t>
                      </a:r>
                    </a:p>
                    <a:p>
                      <a:pPr algn="l"/>
                      <a:r>
                        <a:rPr lang="en-US" sz="3600" b="1" dirty="0" smtClean="0">
                          <a:solidFill>
                            <a:srgbClr val="FFC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They</a:t>
                      </a:r>
                      <a:endParaRPr lang="en-US" sz="3600" b="1" dirty="0">
                        <a:solidFill>
                          <a:srgbClr val="FFC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 smtClean="0">
                        <a:solidFill>
                          <a:srgbClr val="FF0000"/>
                        </a:solidFill>
                        <a:latin typeface="Lucida Handwriting" pitchFamily="66" charset="0"/>
                      </a:endParaRPr>
                    </a:p>
                    <a:p>
                      <a:pPr algn="ctr"/>
                      <a:r>
                        <a:rPr lang="en-US" sz="3600" b="1" dirty="0" smtClean="0">
                          <a:solidFill>
                            <a:srgbClr val="FF0000"/>
                          </a:solidFill>
                          <a:latin typeface="Lucida Handwriting" pitchFamily="66" charset="0"/>
                        </a:rPr>
                        <a:t>WERE</a:t>
                      </a:r>
                      <a:endParaRPr lang="en-US" sz="3600" b="1" dirty="0">
                        <a:solidFill>
                          <a:srgbClr val="FF0000"/>
                        </a:solidFill>
                        <a:latin typeface="Lucida Handwriting" pitchFamily="66" charset="0"/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2814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 smtClean="0">
                          <a:solidFill>
                            <a:srgbClr val="FFC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He</a:t>
                      </a:r>
                    </a:p>
                    <a:p>
                      <a:pPr algn="l"/>
                      <a:r>
                        <a:rPr lang="en-US" sz="3600" b="1" dirty="0" smtClean="0">
                          <a:solidFill>
                            <a:srgbClr val="FFC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She</a:t>
                      </a:r>
                    </a:p>
                    <a:p>
                      <a:pPr algn="l"/>
                      <a:r>
                        <a:rPr lang="en-US" sz="3600" b="1" dirty="0" smtClean="0">
                          <a:solidFill>
                            <a:srgbClr val="FFC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It</a:t>
                      </a:r>
                      <a:endParaRPr lang="en-US" sz="3600" b="1" dirty="0">
                        <a:solidFill>
                          <a:srgbClr val="FFC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 smtClean="0">
                        <a:solidFill>
                          <a:srgbClr val="FF0000"/>
                        </a:solidFill>
                        <a:latin typeface="Lucida Handwriting" pitchFamily="66" charset="0"/>
                      </a:endParaRPr>
                    </a:p>
                    <a:p>
                      <a:pPr algn="ctr"/>
                      <a:r>
                        <a:rPr lang="en-US" sz="3600" b="1" dirty="0" smtClean="0">
                          <a:solidFill>
                            <a:srgbClr val="FF0000"/>
                          </a:solidFill>
                          <a:latin typeface="Lucida Handwriting" pitchFamily="66" charset="0"/>
                        </a:rPr>
                        <a:t>WAS</a:t>
                      </a:r>
                      <a:endParaRPr lang="en-US" sz="3600" b="1" dirty="0">
                        <a:solidFill>
                          <a:srgbClr val="FF0000"/>
                        </a:solidFill>
                        <a:latin typeface="Lucida Handwriting" pitchFamily="66" charset="0"/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074" name="Picture 2" descr="C:\Users\usuario\AppData\Local\Microsoft\Windows\Temporary Internet Files\Content.IE5\SW6943JW\MC900292108[1]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43702" y="4357694"/>
            <a:ext cx="2214578" cy="22145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3311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653271"/>
              </p:ext>
            </p:extLst>
          </p:nvPr>
        </p:nvGraphicFramePr>
        <p:xfrm>
          <a:off x="755576" y="476672"/>
          <a:ext cx="5544616" cy="5976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3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80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61351">
                <a:tc gridSpan="3"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Comic Sans MS" pitchFamily="66" charset="0"/>
                        </a:rPr>
                        <a:t>NEGATIVE </a:t>
                      </a:r>
                      <a:r>
                        <a:rPr lang="en-US" sz="3600" dirty="0" smtClean="0">
                          <a:latin typeface="Comic Sans MS" pitchFamily="66" charset="0"/>
                        </a:rPr>
                        <a:t>FORM</a:t>
                      </a:r>
                      <a:endParaRPr lang="en-US" sz="4000" dirty="0">
                        <a:latin typeface="Comic Sans MS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8536">
                <a:tc>
                  <a:txBody>
                    <a:bodyPr/>
                    <a:lstStyle/>
                    <a:p>
                      <a:pPr algn="ctr"/>
                      <a:endParaRPr lang="en-US" sz="3200" dirty="0" smtClean="0">
                        <a:solidFill>
                          <a:srgbClr val="FFC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3200" dirty="0" smtClean="0">
                          <a:solidFill>
                            <a:srgbClr val="FFC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US" sz="3200" dirty="0">
                        <a:solidFill>
                          <a:srgbClr val="FFC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>
                        <a:solidFill>
                          <a:srgbClr val="FF0000"/>
                        </a:solidFill>
                        <a:latin typeface="Lucida Handwriting" pitchFamily="66" charset="0"/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  <a:latin typeface="Lucida Handwriting" pitchFamily="66" charset="0"/>
                        </a:rPr>
                        <a:t>Wasn’t</a:t>
                      </a:r>
                    </a:p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Lucida Handwriting" pitchFamily="66" charset="0"/>
                        </a:rPr>
                        <a:t>(Was</a:t>
                      </a:r>
                      <a:r>
                        <a:rPr lang="en-US" sz="2000" b="1" baseline="0" dirty="0" smtClean="0">
                          <a:solidFill>
                            <a:srgbClr val="FF0000"/>
                          </a:solidFill>
                          <a:latin typeface="Lucida Handwriting" pitchFamily="66" charset="0"/>
                        </a:rPr>
                        <a:t> not)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Lucida Handwriting" pitchFamily="66" charset="0"/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 rowSpan="3"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sz="3000" dirty="0" smtClean="0"/>
                        <a:t>playing</a:t>
                      </a:r>
                      <a:endParaRPr lang="en-US" sz="3000" dirty="0"/>
                    </a:p>
                  </a:txBody>
                  <a:tcPr>
                    <a:blipFill>
                      <a:blip r:embed="rId4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338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C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We</a:t>
                      </a:r>
                    </a:p>
                    <a:p>
                      <a:pPr algn="ctr"/>
                      <a:r>
                        <a:rPr lang="en-US" sz="3200" dirty="0" smtClean="0">
                          <a:solidFill>
                            <a:srgbClr val="FFC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You</a:t>
                      </a:r>
                    </a:p>
                    <a:p>
                      <a:pPr algn="ctr"/>
                      <a:r>
                        <a:rPr lang="en-US" sz="3200" dirty="0" smtClean="0">
                          <a:solidFill>
                            <a:srgbClr val="FFC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They</a:t>
                      </a:r>
                      <a:endParaRPr lang="en-US" sz="3200" dirty="0">
                        <a:solidFill>
                          <a:srgbClr val="FFC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>
                        <a:solidFill>
                          <a:srgbClr val="FF0000"/>
                        </a:solidFill>
                        <a:latin typeface="Lucida Handwriting" pitchFamily="66" charset="0"/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  <a:latin typeface="Lucida Handwriting" pitchFamily="66" charset="0"/>
                        </a:rPr>
                        <a:t>Weren’t</a:t>
                      </a:r>
                    </a:p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Lucida Handwriting" pitchFamily="66" charset="0"/>
                        </a:rPr>
                        <a:t>(Were not)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Lucida Handwriting" pitchFamily="66" charset="0"/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338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He</a:t>
                      </a:r>
                    </a:p>
                    <a:p>
                      <a:pPr algn="ctr"/>
                      <a:r>
                        <a:rPr lang="en-US" sz="3200" dirty="0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She</a:t>
                      </a:r>
                    </a:p>
                    <a:p>
                      <a:pPr algn="ctr"/>
                      <a:r>
                        <a:rPr lang="en-US" sz="3200" dirty="0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It </a:t>
                      </a:r>
                      <a:endParaRPr lang="en-US" sz="3200" dirty="0">
                        <a:solidFill>
                          <a:srgbClr val="FFFF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>
                        <a:solidFill>
                          <a:srgbClr val="FF0000"/>
                        </a:solidFill>
                        <a:latin typeface="Lucida Handwriting" pitchFamily="66" charset="0"/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  <a:latin typeface="Lucida Handwriting" pitchFamily="66" charset="0"/>
                        </a:rPr>
                        <a:t>Wasn’t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Lucida Handwriting" pitchFamily="66" charset="0"/>
                        </a:rPr>
                        <a:t>(Was</a:t>
                      </a:r>
                      <a:r>
                        <a:rPr lang="en-US" sz="2000" b="1" baseline="0" dirty="0" smtClean="0">
                          <a:solidFill>
                            <a:srgbClr val="FF0000"/>
                          </a:solidFill>
                          <a:latin typeface="Lucida Handwriting" pitchFamily="66" charset="0"/>
                        </a:rPr>
                        <a:t> not)</a:t>
                      </a:r>
                      <a:endParaRPr lang="en-US" sz="2000" b="1" dirty="0" smtClean="0">
                        <a:solidFill>
                          <a:srgbClr val="FF0000"/>
                        </a:solidFill>
                        <a:latin typeface="Lucida Handwriting" pitchFamily="66" charset="0"/>
                      </a:endParaRPr>
                    </a:p>
                    <a:p>
                      <a:pPr algn="ctr"/>
                      <a:endParaRPr lang="en-US" sz="2400" b="1" dirty="0">
                        <a:solidFill>
                          <a:srgbClr val="FF0000"/>
                        </a:solidFill>
                        <a:latin typeface="Lucida Handwriting" pitchFamily="66" charset="0"/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2" descr="C:\Users\usuario\AppData\Local\Microsoft\Windows\Temporary Internet Files\Content.IE5\SW6943JW\MC900292108[1]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43702" y="4357694"/>
            <a:ext cx="2214578" cy="22145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4626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353723"/>
              </p:ext>
            </p:extLst>
          </p:nvPr>
        </p:nvGraphicFramePr>
        <p:xfrm>
          <a:off x="827584" y="476672"/>
          <a:ext cx="5112568" cy="5904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8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9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08418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mic Sans MS" pitchFamily="66" charset="0"/>
                        </a:rPr>
                        <a:t>INTERROGATIVE FORM</a:t>
                      </a:r>
                      <a:endParaRPr lang="en-US" sz="3600" dirty="0">
                        <a:latin typeface="Comic Sans MS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4221">
                <a:tc>
                  <a:txBody>
                    <a:bodyPr/>
                    <a:lstStyle/>
                    <a:p>
                      <a:pPr algn="ctr"/>
                      <a:endParaRPr lang="en-US" sz="2800" b="1" dirty="0" smtClean="0">
                        <a:solidFill>
                          <a:srgbClr val="FF0000"/>
                        </a:solidFill>
                        <a:latin typeface="Lucida Handwriting" pitchFamily="66" charset="0"/>
                      </a:endParaRPr>
                    </a:p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  <a:latin typeface="Lucida Handwriting" pitchFamily="66" charset="0"/>
                        </a:rPr>
                        <a:t>Was</a:t>
                      </a:r>
                      <a:endParaRPr lang="en-US" sz="2800" b="1" dirty="0">
                        <a:solidFill>
                          <a:srgbClr val="FF0000"/>
                        </a:solidFill>
                        <a:latin typeface="Lucida Handwriting" pitchFamily="66" charset="0"/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 smtClean="0">
                        <a:solidFill>
                          <a:srgbClr val="FFFF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3200" dirty="0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US" sz="3200" dirty="0">
                        <a:solidFill>
                          <a:srgbClr val="FFFF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sz="3000" dirty="0" smtClean="0"/>
                        <a:t>playing</a:t>
                      </a:r>
                      <a:r>
                        <a:rPr lang="en-US" sz="3000" b="1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sz="3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blipFill>
                      <a:blip r:embed="rId4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1008">
                <a:tc>
                  <a:txBody>
                    <a:bodyPr/>
                    <a:lstStyle/>
                    <a:p>
                      <a:pPr algn="ctr"/>
                      <a:endParaRPr lang="en-US" sz="2800" b="1" dirty="0" smtClean="0">
                        <a:solidFill>
                          <a:srgbClr val="FF0000"/>
                        </a:solidFill>
                        <a:latin typeface="Lucida Handwriting" pitchFamily="66" charset="0"/>
                      </a:endParaRPr>
                    </a:p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  <a:latin typeface="Lucida Handwriting" pitchFamily="66" charset="0"/>
                        </a:rPr>
                        <a:t>Were</a:t>
                      </a:r>
                      <a:endParaRPr lang="en-US" sz="2800" b="1" dirty="0">
                        <a:solidFill>
                          <a:srgbClr val="FF0000"/>
                        </a:solidFill>
                        <a:latin typeface="Lucida Handwriting" pitchFamily="66" charset="0"/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We</a:t>
                      </a:r>
                    </a:p>
                    <a:p>
                      <a:pPr algn="ctr"/>
                      <a:r>
                        <a:rPr lang="en-US" sz="3200" dirty="0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You</a:t>
                      </a:r>
                    </a:p>
                    <a:p>
                      <a:pPr algn="ctr"/>
                      <a:r>
                        <a:rPr lang="en-US" sz="3200" dirty="0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They</a:t>
                      </a:r>
                      <a:endParaRPr lang="en-US" sz="3200" dirty="0">
                        <a:solidFill>
                          <a:srgbClr val="FFFF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1008">
                <a:tc>
                  <a:txBody>
                    <a:bodyPr/>
                    <a:lstStyle/>
                    <a:p>
                      <a:pPr algn="ctr"/>
                      <a:endParaRPr lang="en-US" sz="2800" b="1" dirty="0" smtClean="0">
                        <a:solidFill>
                          <a:srgbClr val="FF0000"/>
                        </a:solidFill>
                        <a:latin typeface="Lucida Handwriting" pitchFamily="66" charset="0"/>
                      </a:endParaRPr>
                    </a:p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  <a:latin typeface="Lucida Handwriting" pitchFamily="66" charset="0"/>
                        </a:rPr>
                        <a:t>Was</a:t>
                      </a:r>
                      <a:endParaRPr lang="en-US" sz="2800" b="1" dirty="0">
                        <a:solidFill>
                          <a:srgbClr val="FF0000"/>
                        </a:solidFill>
                        <a:latin typeface="Lucida Handwriting" pitchFamily="66" charset="0"/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He</a:t>
                      </a:r>
                    </a:p>
                    <a:p>
                      <a:pPr algn="ctr"/>
                      <a:r>
                        <a:rPr lang="en-US" sz="3200" dirty="0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She</a:t>
                      </a:r>
                    </a:p>
                    <a:p>
                      <a:pPr algn="ctr"/>
                      <a:r>
                        <a:rPr lang="en-US" sz="3200" dirty="0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It </a:t>
                      </a:r>
                      <a:endParaRPr lang="en-US" sz="3200" dirty="0">
                        <a:solidFill>
                          <a:srgbClr val="FFFF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Picture 2" descr="C:\Users\usuario\AppData\Local\Microsoft\Windows\Temporary Internet Files\Content.IE5\SW6943JW\MC900292108[1]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43702" y="4357694"/>
            <a:ext cx="2214578" cy="22145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898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www.visualphotos.com/photo/2x3803403/close-up_of_a_boy_thinking_with_his_hand_on_his_chin_2294h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429" r="97429">
                        <a14:foregroundMark x1="29571" y1="86242" x2="24000" y2="90965"/>
                        <a14:foregroundMark x1="33857" y1="82341" x2="27143" y2="83984"/>
                        <a14:foregroundMark x1="23000" y1="95688" x2="92857" y2="96099"/>
                        <a14:foregroundMark x1="19857" y1="98152" x2="43143" y2="98357"/>
                        <a14:foregroundMark x1="70714" y1="73511" x2="87000" y2="82957"/>
                        <a14:foregroundMark x1="92143" y1="96920" x2="93000" y2="99795"/>
                        <a14:foregroundMark x1="45429" y1="86653" x2="39429" y2="876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747" r="5527" b="4600"/>
          <a:stretch/>
        </p:blipFill>
        <p:spPr bwMode="auto">
          <a:xfrm>
            <a:off x="35496" y="3350139"/>
            <a:ext cx="4102255" cy="350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Llamada de nube"/>
          <p:cNvSpPr/>
          <p:nvPr/>
        </p:nvSpPr>
        <p:spPr>
          <a:xfrm>
            <a:off x="2843808" y="2060848"/>
            <a:ext cx="4464496" cy="3168352"/>
          </a:xfrm>
          <a:prstGeom prst="cloudCallout">
            <a:avLst>
              <a:gd name="adj1" fmla="val -65256"/>
              <a:gd name="adj2" fmla="val 6885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 rad="101600">
              <a:schemeClr val="tx1">
                <a:lumMod val="50000"/>
                <a:lumOff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87655" y="260648"/>
            <a:ext cx="4752528" cy="2243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3600" dirty="0">
                <a:latin typeface="Arial Black" pitchFamily="34" charset="0"/>
                <a:cs typeface="Arial" pitchFamily="34" charset="0"/>
              </a:rPr>
              <a:t>What </a:t>
            </a:r>
            <a:r>
              <a:rPr lang="en-US" sz="3600" dirty="0" smtClean="0">
                <a:latin typeface="Arial Black" pitchFamily="34" charset="0"/>
                <a:cs typeface="Arial" pitchFamily="34" charset="0"/>
              </a:rPr>
              <a:t>was he </a:t>
            </a:r>
            <a:r>
              <a:rPr lang="en-US" sz="3600" dirty="0">
                <a:latin typeface="Arial Black" pitchFamily="34" charset="0"/>
                <a:cs typeface="Arial" pitchFamily="34" charset="0"/>
              </a:rPr>
              <a:t>doing yesterday at </a:t>
            </a:r>
            <a:r>
              <a:rPr lang="en-US" sz="3600" dirty="0" smtClean="0">
                <a:latin typeface="Arial Black" pitchFamily="34" charset="0"/>
                <a:cs typeface="Arial" pitchFamily="34" charset="0"/>
              </a:rPr>
              <a:t>noon?</a:t>
            </a:r>
            <a:endParaRPr kumimoji="0" lang="es-ES" sz="4000" b="0" i="0" u="none" strike="noStrike" cap="none" normalizeH="0" baseline="0" dirty="0" smtClean="0">
              <a:ln>
                <a:noFill/>
              </a:ln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http://dosomething.ike-amadi.com/wp-content/uploads/2012/05/12oclock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326" y="284522"/>
            <a:ext cx="2354146" cy="238999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1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106" y="2674517"/>
            <a:ext cx="2923875" cy="1351243"/>
          </a:xfrm>
          <a:prstGeom prst="rect">
            <a:avLst/>
          </a:prstGeom>
        </p:spPr>
      </p:pic>
      <p:pic>
        <p:nvPicPr>
          <p:cNvPr id="1028" name="Picture 4" descr="http://kidshealth.chw.edu.au/sites/kidshealth.schn.health.nsw.gov.au/files/images/739/socce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715" y="3146175"/>
            <a:ext cx="898936" cy="157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4142480" y="5253007"/>
            <a:ext cx="4822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dirty="0" smtClean="0">
                <a:latin typeface="Arial Black" pitchFamily="34" charset="0"/>
                <a:cs typeface="Arial" pitchFamily="34" charset="0"/>
              </a:rPr>
              <a:t>He </a:t>
            </a:r>
            <a:r>
              <a:rPr lang="es-ES_tradnl" sz="3600" dirty="0" err="1" smtClean="0">
                <a:latin typeface="Arial Black" pitchFamily="34" charset="0"/>
                <a:cs typeface="Arial" pitchFamily="34" charset="0"/>
              </a:rPr>
              <a:t>was</a:t>
            </a:r>
            <a:r>
              <a:rPr lang="es-ES_tradnl" sz="3600" dirty="0" smtClean="0">
                <a:latin typeface="Arial Black" pitchFamily="34" charset="0"/>
                <a:cs typeface="Arial" pitchFamily="34" charset="0"/>
              </a:rPr>
              <a:t> </a:t>
            </a:r>
            <a:r>
              <a:rPr lang="es-ES_tradnl" sz="3600" dirty="0" err="1" smtClean="0">
                <a:latin typeface="Arial Black" pitchFamily="34" charset="0"/>
                <a:cs typeface="Arial" pitchFamily="34" charset="0"/>
              </a:rPr>
              <a:t>playing</a:t>
            </a:r>
            <a:r>
              <a:rPr lang="es-ES_tradnl" sz="3600" dirty="0" smtClean="0">
                <a:latin typeface="Arial Black" pitchFamily="34" charset="0"/>
                <a:cs typeface="Arial" pitchFamily="34" charset="0"/>
              </a:rPr>
              <a:t> </a:t>
            </a:r>
            <a:r>
              <a:rPr lang="es-ES_tradnl" sz="3600" dirty="0" err="1" smtClean="0">
                <a:latin typeface="Arial Black" pitchFamily="34" charset="0"/>
                <a:cs typeface="Arial" pitchFamily="34" charset="0"/>
              </a:rPr>
              <a:t>football</a:t>
            </a:r>
            <a:r>
              <a:rPr lang="es-ES_tradnl" sz="3600" dirty="0" smtClean="0">
                <a:latin typeface="Arial Black" pitchFamily="34" charset="0"/>
                <a:cs typeface="Arial" pitchFamily="34" charset="0"/>
              </a:rPr>
              <a:t> at </a:t>
            </a:r>
            <a:r>
              <a:rPr lang="es-ES_tradnl" sz="3600" dirty="0" err="1" smtClean="0">
                <a:latin typeface="Arial Black" pitchFamily="34" charset="0"/>
                <a:cs typeface="Arial" pitchFamily="34" charset="0"/>
              </a:rPr>
              <a:t>school</a:t>
            </a:r>
            <a:endParaRPr lang="es-ES" sz="36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25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www.visualphotos.com/photo/2x3803403/close-up_of_a_boy_thinking_with_his_hand_on_his_chin_2294h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429" r="97429">
                        <a14:foregroundMark x1="29571" y1="86242" x2="24000" y2="90965"/>
                        <a14:foregroundMark x1="33857" y1="82341" x2="27143" y2="83984"/>
                        <a14:foregroundMark x1="23000" y1="95688" x2="92857" y2="96099"/>
                        <a14:foregroundMark x1="19857" y1="98152" x2="43143" y2="98357"/>
                        <a14:foregroundMark x1="70714" y1="73511" x2="87000" y2="82957"/>
                        <a14:foregroundMark x1="92143" y1="96920" x2="93000" y2="99795"/>
                        <a14:foregroundMark x1="45429" y1="86653" x2="39429" y2="876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747" r="5527" b="4600"/>
          <a:stretch/>
        </p:blipFill>
        <p:spPr bwMode="auto">
          <a:xfrm>
            <a:off x="35496" y="3350139"/>
            <a:ext cx="4102255" cy="350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10 Llamada de nube"/>
          <p:cNvSpPr/>
          <p:nvPr/>
        </p:nvSpPr>
        <p:spPr>
          <a:xfrm>
            <a:off x="2843808" y="2204864"/>
            <a:ext cx="4032448" cy="2740274"/>
          </a:xfrm>
          <a:prstGeom prst="cloudCallout">
            <a:avLst>
              <a:gd name="adj1" fmla="val -65256"/>
              <a:gd name="adj2" fmla="val 6885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 rad="101600">
              <a:schemeClr val="tx1">
                <a:lumMod val="50000"/>
                <a:lumOff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9552" y="188640"/>
            <a:ext cx="4321247" cy="2243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3600" dirty="0" smtClean="0">
                <a:latin typeface="Arial Black" pitchFamily="34" charset="0"/>
                <a:cs typeface="Arial" pitchFamily="34" charset="0"/>
              </a:rPr>
              <a:t>What was he </a:t>
            </a:r>
            <a:r>
              <a:rPr lang="en-US" sz="3600" dirty="0">
                <a:latin typeface="Arial Black" pitchFamily="34" charset="0"/>
                <a:cs typeface="Arial" pitchFamily="34" charset="0"/>
              </a:rPr>
              <a:t>doing yesterday at </a:t>
            </a:r>
            <a:r>
              <a:rPr lang="en-US" sz="3600" dirty="0" smtClean="0">
                <a:latin typeface="Arial Black" pitchFamily="34" charset="0"/>
                <a:cs typeface="Arial" pitchFamily="34" charset="0"/>
              </a:rPr>
              <a:t>4 </a:t>
            </a:r>
            <a:r>
              <a:rPr lang="en-US" sz="3600" dirty="0">
                <a:latin typeface="Arial Black" pitchFamily="34" charset="0"/>
                <a:cs typeface="Arial" pitchFamily="34" charset="0"/>
              </a:rPr>
              <a:t>p.m.?</a:t>
            </a:r>
            <a:endParaRPr kumimoji="0" lang="es-E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1" descr="Hacer_deber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089" y="2439746"/>
            <a:ext cx="2800497" cy="1820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4291784" y="5301208"/>
            <a:ext cx="42024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dirty="0" smtClean="0">
                <a:latin typeface="Arial Black" pitchFamily="34" charset="0"/>
                <a:cs typeface="Arial" pitchFamily="34" charset="0"/>
              </a:rPr>
              <a:t>He </a:t>
            </a:r>
            <a:r>
              <a:rPr lang="es-ES_tradnl" sz="3600" dirty="0" err="1" smtClean="0">
                <a:latin typeface="Arial Black" pitchFamily="34" charset="0"/>
                <a:cs typeface="Arial" pitchFamily="34" charset="0"/>
              </a:rPr>
              <a:t>was</a:t>
            </a:r>
            <a:r>
              <a:rPr lang="es-ES_tradnl" sz="3600" dirty="0" smtClean="0">
                <a:latin typeface="Arial Black" pitchFamily="34" charset="0"/>
                <a:cs typeface="Arial" pitchFamily="34" charset="0"/>
              </a:rPr>
              <a:t> </a:t>
            </a:r>
            <a:r>
              <a:rPr lang="es-ES_tradnl" sz="3600" dirty="0" err="1" smtClean="0">
                <a:latin typeface="Arial Black" pitchFamily="34" charset="0"/>
                <a:cs typeface="Arial" pitchFamily="34" charset="0"/>
              </a:rPr>
              <a:t>doing</a:t>
            </a:r>
            <a:r>
              <a:rPr lang="es-ES_tradnl" sz="3600" dirty="0" smtClean="0">
                <a:latin typeface="Arial Black" pitchFamily="34" charset="0"/>
                <a:cs typeface="Arial" pitchFamily="34" charset="0"/>
              </a:rPr>
              <a:t> </a:t>
            </a:r>
            <a:r>
              <a:rPr lang="es-ES_tradnl" sz="3600" dirty="0" err="1" smtClean="0">
                <a:latin typeface="Arial Black" pitchFamily="34" charset="0"/>
                <a:cs typeface="Arial" pitchFamily="34" charset="0"/>
              </a:rPr>
              <a:t>his</a:t>
            </a:r>
            <a:r>
              <a:rPr lang="es-ES_tradnl" sz="3600" dirty="0" smtClean="0">
                <a:latin typeface="Arial Black" pitchFamily="34" charset="0"/>
                <a:cs typeface="Arial" pitchFamily="34" charset="0"/>
              </a:rPr>
              <a:t> </a:t>
            </a:r>
            <a:r>
              <a:rPr lang="es-ES_tradnl" sz="3600" dirty="0" err="1" smtClean="0">
                <a:latin typeface="Arial Black" pitchFamily="34" charset="0"/>
                <a:cs typeface="Arial" pitchFamily="34" charset="0"/>
              </a:rPr>
              <a:t>homework</a:t>
            </a:r>
            <a:endParaRPr lang="es-ES" sz="3600" dirty="0">
              <a:latin typeface="Arial Black" pitchFamily="34" charset="0"/>
              <a:cs typeface="Arial" pitchFamily="34" charset="0"/>
            </a:endParaRPr>
          </a:p>
        </p:txBody>
      </p:sp>
      <p:pic>
        <p:nvPicPr>
          <p:cNvPr id="5122" name="Picture 2" descr="http://lingue.altervista.org/images/conversation_time_four.jp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39" b="100000" l="24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679" y="431806"/>
            <a:ext cx="2211436" cy="217641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visualphotos.com/photo/2x3803403/close-up_of_a_boy_thinking_with_his_hand_on_his_chin_2294h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429" r="97429">
                        <a14:foregroundMark x1="29571" y1="86242" x2="24000" y2="90965"/>
                        <a14:foregroundMark x1="33857" y1="82341" x2="27143" y2="83984"/>
                        <a14:foregroundMark x1="23000" y1="95688" x2="92857" y2="96099"/>
                        <a14:foregroundMark x1="19857" y1="98152" x2="43143" y2="98357"/>
                        <a14:foregroundMark x1="70714" y1="73511" x2="87000" y2="82957"/>
                        <a14:foregroundMark x1="92143" y1="96920" x2="93000" y2="99795"/>
                        <a14:foregroundMark x1="45429" y1="86653" x2="39429" y2="876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747" r="5527" b="4600"/>
          <a:stretch/>
        </p:blipFill>
        <p:spPr bwMode="auto">
          <a:xfrm>
            <a:off x="35496" y="3350139"/>
            <a:ext cx="4102255" cy="350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Llamada de nube"/>
          <p:cNvSpPr/>
          <p:nvPr/>
        </p:nvSpPr>
        <p:spPr>
          <a:xfrm>
            <a:off x="2843808" y="2204864"/>
            <a:ext cx="4032448" cy="2740274"/>
          </a:xfrm>
          <a:prstGeom prst="cloudCallout">
            <a:avLst>
              <a:gd name="adj1" fmla="val -65256"/>
              <a:gd name="adj2" fmla="val 6885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 rad="101600">
              <a:schemeClr val="tx1">
                <a:lumMod val="50000"/>
                <a:lumOff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9552" y="188640"/>
            <a:ext cx="4321247" cy="2243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3600" dirty="0" smtClean="0">
                <a:latin typeface="Arial Black" pitchFamily="34" charset="0"/>
                <a:cs typeface="Arial" pitchFamily="34" charset="0"/>
              </a:rPr>
              <a:t>What was he </a:t>
            </a:r>
            <a:r>
              <a:rPr lang="en-US" sz="3600" dirty="0">
                <a:latin typeface="Arial Black" pitchFamily="34" charset="0"/>
                <a:cs typeface="Arial" pitchFamily="34" charset="0"/>
              </a:rPr>
              <a:t>doing yesterday at </a:t>
            </a:r>
            <a:r>
              <a:rPr lang="en-US" sz="3600" dirty="0" smtClean="0">
                <a:latin typeface="Arial Black" pitchFamily="34" charset="0"/>
                <a:cs typeface="Arial" pitchFamily="34" charset="0"/>
              </a:rPr>
              <a:t>9 </a:t>
            </a:r>
            <a:r>
              <a:rPr lang="en-US" sz="3600" dirty="0">
                <a:latin typeface="Arial Black" pitchFamily="34" charset="0"/>
                <a:cs typeface="Arial" pitchFamily="34" charset="0"/>
              </a:rPr>
              <a:t>p.m.?</a:t>
            </a:r>
            <a:endParaRPr kumimoji="0" lang="es-E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856201" y="5194066"/>
            <a:ext cx="6264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600" dirty="0" smtClean="0">
                <a:latin typeface="Arial Black" pitchFamily="34" charset="0"/>
                <a:cs typeface="Arial" pitchFamily="34" charset="0"/>
              </a:rPr>
              <a:t>He </a:t>
            </a:r>
            <a:r>
              <a:rPr lang="es-ES_tradnl" sz="3600" dirty="0" err="1" smtClean="0">
                <a:latin typeface="Arial Black" pitchFamily="34" charset="0"/>
                <a:cs typeface="Arial" pitchFamily="34" charset="0"/>
              </a:rPr>
              <a:t>was</a:t>
            </a:r>
            <a:r>
              <a:rPr lang="es-ES_tradnl" sz="3600" dirty="0" smtClean="0">
                <a:latin typeface="Arial Black" pitchFamily="34" charset="0"/>
                <a:cs typeface="Arial" pitchFamily="34" charset="0"/>
              </a:rPr>
              <a:t> </a:t>
            </a:r>
            <a:r>
              <a:rPr lang="es-ES_tradnl" sz="3600" dirty="0" err="1" smtClean="0">
                <a:latin typeface="Arial Black" pitchFamily="34" charset="0"/>
                <a:cs typeface="Arial" pitchFamily="34" charset="0"/>
              </a:rPr>
              <a:t>watching</a:t>
            </a:r>
            <a:r>
              <a:rPr lang="es-ES_tradnl" sz="3600" dirty="0" smtClean="0">
                <a:latin typeface="Arial Black" pitchFamily="34" charset="0"/>
                <a:cs typeface="Arial" pitchFamily="34" charset="0"/>
              </a:rPr>
              <a:t> TV</a:t>
            </a:r>
            <a:endParaRPr lang="es-ES" sz="3600" dirty="0">
              <a:latin typeface="Arial Black" pitchFamily="34" charset="0"/>
              <a:cs typeface="Arial" pitchFamily="34" charset="0"/>
            </a:endParaRPr>
          </a:p>
        </p:txBody>
      </p:sp>
      <p:pic>
        <p:nvPicPr>
          <p:cNvPr id="9218" name="Picture 2" descr="http://t3.gstatic.com/images?q=tbn:ANd9GcTInPNW1aFYvcbcsgEfQ7QUVq_LBUS_Ee0kjge-MaLq4W8HJoo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000" b="95273" l="0" r="1000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430" b="15751"/>
          <a:stretch/>
        </p:blipFill>
        <p:spPr bwMode="auto">
          <a:xfrm>
            <a:off x="6372200" y="296211"/>
            <a:ext cx="2299612" cy="241270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7" descr="vertv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310" y="2708920"/>
            <a:ext cx="2684899" cy="1689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24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634</Words>
  <Application>Microsoft Office PowerPoint</Application>
  <PresentationFormat>Presentación en pantalla (4:3)</PresentationFormat>
  <Paragraphs>146</Paragraphs>
  <Slides>33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42" baseType="lpstr">
      <vt:lpstr>Arial</vt:lpstr>
      <vt:lpstr>Arial Black</vt:lpstr>
      <vt:lpstr>Calibri</vt:lpstr>
      <vt:lpstr>Comic Sans MS</vt:lpstr>
      <vt:lpstr>Lucida Calligraphy</vt:lpstr>
      <vt:lpstr>Lucida Handwriting</vt:lpstr>
      <vt:lpstr>Snap ITC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While- When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PACKARD BELL</dc:creator>
  <cp:lastModifiedBy>USETST</cp:lastModifiedBy>
  <cp:revision>27</cp:revision>
  <dcterms:created xsi:type="dcterms:W3CDTF">2013-03-05T19:06:37Z</dcterms:created>
  <dcterms:modified xsi:type="dcterms:W3CDTF">2021-09-28T14:17:01Z</dcterms:modified>
</cp:coreProperties>
</file>