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282" r:id="rId2"/>
    <p:sldId id="295" r:id="rId3"/>
    <p:sldId id="296" r:id="rId4"/>
    <p:sldId id="283" r:id="rId5"/>
    <p:sldId id="258" r:id="rId6"/>
    <p:sldId id="259" r:id="rId7"/>
    <p:sldId id="291" r:id="rId8"/>
    <p:sldId id="261" r:id="rId9"/>
    <p:sldId id="293" r:id="rId10"/>
    <p:sldId id="294" r:id="rId11"/>
    <p:sldId id="263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16FCC-2076-4CB4-91C9-6CA69300F2EC}" type="datetimeFigureOut">
              <a:rPr lang="es-PE" smtClean="0"/>
              <a:t>19/07/2022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C6E5F-68FC-431A-9BE4-F43889C38E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523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DD782F9E-C68F-5092-A2F1-9B5F6F11DE3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2DADB2D-A78D-EADE-A59E-6C30160A6FA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alt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CD362FD-993E-9948-C6A1-122A66FCCE6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13A7A25-F774-991F-6457-B24B6125083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alt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E7E134C1-FD97-0642-A45D-F34544D30F9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5BC1207-96AE-FF3C-D9C4-19B4E428801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alt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38EF0097-ADFF-6881-F093-E846287FA6D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5FA0864-8CAB-65D0-72B0-CA340F76E81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alt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Τίτλος, Clip Art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ClipArt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54E4C1E-A4F3-4628-88D1-731D9245B7B2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46000">
              <a:schemeClr val="accent6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19/7/2022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‹Nº›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FF0000"/>
            </a:gs>
            <a:gs pos="45000">
              <a:srgbClr val="00B0F0"/>
            </a:gs>
            <a:gs pos="83000">
              <a:schemeClr val="accent6"/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b="1" dirty="0">
                <a:latin typeface="Book Antiqua" panose="02040602050305030304" pitchFamily="18" charset="0"/>
              </a:rPr>
              <a:t>Plans and Predictions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Arial Black" panose="020B0A04020102020204" pitchFamily="34" charset="0"/>
              </a:rPr>
              <a:t>“Be going to” FUTURE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57200" y="476672"/>
            <a:ext cx="8229600" cy="7945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Interrogative – Information Questions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57200" y="1700808"/>
            <a:ext cx="8795320" cy="4968552"/>
          </a:xfrm>
        </p:spPr>
        <p:txBody>
          <a:bodyPr numCol="3">
            <a:normAutofit fontScale="92500" lnSpcReduction="2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b="1" dirty="0">
                <a:latin typeface="Book Antiqua" panose="02040602050305030304" pitchFamily="18" charset="0"/>
              </a:rPr>
              <a:t>(</a:t>
            </a:r>
            <a:r>
              <a:rPr lang="en-GB" b="1" dirty="0">
                <a:latin typeface="Book Antiqua" panose="02040602050305030304" pitchFamily="18" charset="0"/>
              </a:rPr>
              <a:t>WH-)</a:t>
            </a:r>
          </a:p>
          <a:p>
            <a:pPr marL="0" indent="0" algn="ctr">
              <a:buNone/>
            </a:pPr>
            <a:r>
              <a:rPr lang="en-GB" dirty="0">
                <a:latin typeface="Book Antiqua" panose="02040602050305030304" pitchFamily="18" charset="0"/>
              </a:rPr>
              <a:t>When</a:t>
            </a:r>
          </a:p>
          <a:p>
            <a:pPr marL="0" indent="0" algn="ctr">
              <a:buNone/>
            </a:pPr>
            <a:endParaRPr lang="en-GB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GB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GB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GB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GB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  <a:latin typeface="Book Antiqua" panose="02040602050305030304" pitchFamily="18" charset="0"/>
              </a:rPr>
              <a:t>am</a:t>
            </a:r>
            <a:r>
              <a:rPr lang="en-GB" dirty="0">
                <a:latin typeface="Book Antiqua" panose="02040602050305030304" pitchFamily="18" charset="0"/>
              </a:rPr>
              <a:t> I</a:t>
            </a:r>
          </a:p>
          <a:p>
            <a:pPr marL="0" indent="0" algn="ctr">
              <a:buNone/>
            </a:pPr>
            <a:endParaRPr lang="en-GB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00B050"/>
                </a:solidFill>
                <a:latin typeface="Book Antiqua" panose="02040602050305030304" pitchFamily="18" charset="0"/>
              </a:rPr>
              <a:t>is</a:t>
            </a:r>
            <a:r>
              <a:rPr lang="en-GB" dirty="0">
                <a:latin typeface="Book Antiqua" panose="02040602050305030304" pitchFamily="18" charset="0"/>
              </a:rPr>
              <a:t> he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B050"/>
                </a:solidFill>
                <a:latin typeface="Book Antiqua" panose="02040602050305030304" pitchFamily="18" charset="0"/>
              </a:rPr>
              <a:t>is</a:t>
            </a:r>
            <a:r>
              <a:rPr lang="en-GB" dirty="0">
                <a:latin typeface="Book Antiqua" panose="02040602050305030304" pitchFamily="18" charset="0"/>
              </a:rPr>
              <a:t> she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B050"/>
                </a:solidFill>
                <a:latin typeface="Book Antiqua" panose="02040602050305030304" pitchFamily="18" charset="0"/>
              </a:rPr>
              <a:t>is</a:t>
            </a:r>
            <a:r>
              <a:rPr lang="en-GB" dirty="0">
                <a:latin typeface="Book Antiqua" panose="02040602050305030304" pitchFamily="18" charset="0"/>
              </a:rPr>
              <a:t> it</a:t>
            </a:r>
          </a:p>
          <a:p>
            <a:pPr marL="0" indent="0" algn="ctr">
              <a:buNone/>
            </a:pPr>
            <a:endParaRPr lang="en-GB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00B0F0"/>
                </a:solidFill>
                <a:latin typeface="Book Antiqua" panose="02040602050305030304" pitchFamily="18" charset="0"/>
              </a:rPr>
              <a:t>are</a:t>
            </a:r>
            <a:r>
              <a:rPr lang="en-GB" dirty="0">
                <a:latin typeface="Book Antiqua" panose="02040602050305030304" pitchFamily="18" charset="0"/>
              </a:rPr>
              <a:t> you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B0F0"/>
                </a:solidFill>
                <a:latin typeface="Book Antiqua" panose="02040602050305030304" pitchFamily="18" charset="0"/>
              </a:rPr>
              <a:t>are</a:t>
            </a:r>
            <a:r>
              <a:rPr lang="en-GB" dirty="0">
                <a:latin typeface="Book Antiqua" panose="02040602050305030304" pitchFamily="18" charset="0"/>
              </a:rPr>
              <a:t> we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B0F0"/>
                </a:solidFill>
                <a:latin typeface="Book Antiqua" panose="02040602050305030304" pitchFamily="18" charset="0"/>
              </a:rPr>
              <a:t>are </a:t>
            </a:r>
            <a:r>
              <a:rPr lang="en-GB" dirty="0">
                <a:latin typeface="Book Antiqua" panose="02040602050305030304" pitchFamily="18" charset="0"/>
              </a:rPr>
              <a:t>they</a:t>
            </a:r>
          </a:p>
          <a:p>
            <a:pPr marL="0" indent="0" algn="ctr">
              <a:buNone/>
            </a:pPr>
            <a:endParaRPr lang="en-GB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GB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GB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GB" sz="5200" b="1" dirty="0">
                <a:solidFill>
                  <a:srgbClr val="7030A0"/>
                </a:solidFill>
                <a:latin typeface="Book Antiqua" panose="02040602050305030304" pitchFamily="18" charset="0"/>
              </a:rPr>
              <a:t> going to</a:t>
            </a:r>
          </a:p>
          <a:p>
            <a:pPr marL="0" indent="0" algn="ctr">
              <a:buNone/>
            </a:pPr>
            <a:r>
              <a:rPr lang="en-GB" sz="5200" dirty="0">
                <a:solidFill>
                  <a:srgbClr val="7030A0"/>
                </a:solidFill>
                <a:latin typeface="Book Antiqua" panose="02040602050305030304" pitchFamily="18" charset="0"/>
              </a:rPr>
              <a:t> </a:t>
            </a:r>
            <a:r>
              <a:rPr lang="en-GB" sz="5200" u="sng" dirty="0">
                <a:solidFill>
                  <a:srgbClr val="7030A0"/>
                </a:solidFill>
                <a:latin typeface="Book Antiqua" panose="02040602050305030304" pitchFamily="18" charset="0"/>
              </a:rPr>
              <a:t>watch </a:t>
            </a:r>
            <a:r>
              <a:rPr lang="en-GB" sz="4800" dirty="0">
                <a:latin typeface="Book Antiqua" panose="02040602050305030304" pitchFamily="18" charset="0"/>
              </a:rPr>
              <a:t>TV</a:t>
            </a:r>
            <a:r>
              <a:rPr lang="en-GB" sz="5200" b="1" dirty="0">
                <a:latin typeface="Book Antiqua" panose="02040602050305030304" pitchFamily="18" charset="0"/>
              </a:rPr>
              <a:t>?</a:t>
            </a:r>
            <a:endParaRPr lang="en-GB" sz="52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</p:txBody>
      </p:sp>
      <p:sp>
        <p:nvSpPr>
          <p:cNvPr id="7" name="Cerrar llave 6"/>
          <p:cNvSpPr/>
          <p:nvPr/>
        </p:nvSpPr>
        <p:spPr>
          <a:xfrm>
            <a:off x="5630563" y="1564086"/>
            <a:ext cx="504056" cy="46012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Abrir llave 7"/>
          <p:cNvSpPr/>
          <p:nvPr/>
        </p:nvSpPr>
        <p:spPr>
          <a:xfrm>
            <a:off x="3309214" y="1554360"/>
            <a:ext cx="576064" cy="4610943"/>
          </a:xfrm>
          <a:prstGeom prst="leftBrace">
            <a:avLst>
              <a:gd name="adj1" fmla="val 8333"/>
              <a:gd name="adj2" fmla="val 49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ás 8"/>
          <p:cNvSpPr/>
          <p:nvPr/>
        </p:nvSpPr>
        <p:spPr>
          <a:xfrm>
            <a:off x="2634533" y="3429000"/>
            <a:ext cx="648072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ás 9"/>
          <p:cNvSpPr/>
          <p:nvPr/>
        </p:nvSpPr>
        <p:spPr>
          <a:xfrm>
            <a:off x="6134619" y="3371732"/>
            <a:ext cx="720080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62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22CE44A8-8928-BD11-1044-AB180FF01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1" y="196200"/>
            <a:ext cx="7444800" cy="78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3628" b="1">
                <a:solidFill>
                  <a:srgbClr val="000066"/>
                </a:solidFill>
                <a:cs typeface="Lucida Sans Unicode" panose="020B0602030504020204" pitchFamily="34" charset="0"/>
              </a:rPr>
              <a:t>Make questions with be going to.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60BB79A-A6BB-68DA-9F55-708AB0DF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41" y="2156041"/>
            <a:ext cx="1552320" cy="16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14D24DC9-D447-3A07-DC11-9097084B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1" y="4964041"/>
            <a:ext cx="1893600" cy="163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A1A9B49-E6C8-95D0-B9DF-88589E26C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1" y="1045801"/>
            <a:ext cx="2204640" cy="15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Text Box 5">
            <a:extLst>
              <a:ext uri="{FF2B5EF4-FFF2-40B4-BE49-F238E27FC236}">
                <a16:creationId xmlns:a16="http://schemas.microsoft.com/office/drawing/2014/main" id="{92C9F5A3-2C40-F8DB-3053-985712AB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361" y="1175401"/>
            <a:ext cx="4245120" cy="79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2721" b="1">
                <a:solidFill>
                  <a:srgbClr val="990066"/>
                </a:solidFill>
                <a:cs typeface="Lucida Sans Unicode" panose="020B0602030504020204" pitchFamily="34" charset="0"/>
              </a:rPr>
              <a:t>they / play / table tennis ?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5BEC7715-67E3-1A64-0848-71B43D876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281" y="1698121"/>
            <a:ext cx="6858720" cy="94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es-PE" sz="3266">
                <a:solidFill>
                  <a:srgbClr val="000066"/>
                </a:solidFill>
                <a:cs typeface="Lucida Sans Unicode" panose="020B0602030504020204" pitchFamily="34" charset="0"/>
              </a:rPr>
              <a:t>Are they going to play table tennis?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E73C0CE3-D1E8-154C-9BDC-28AF7C4CC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41" y="3004201"/>
            <a:ext cx="5942880" cy="79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2721" b="1" dirty="0">
                <a:solidFill>
                  <a:srgbClr val="990066"/>
                </a:solidFill>
                <a:cs typeface="Lucida Sans Unicode" panose="020B0602030504020204" pitchFamily="34" charset="0"/>
              </a:rPr>
              <a:t>Dave and Sue / go / to the cinema</a:t>
            </a:r>
            <a:r>
              <a:rPr lang="es-ES" altLang="es-PE" sz="2721" b="1" dirty="0">
                <a:solidFill>
                  <a:srgbClr val="990066"/>
                </a:solidFill>
                <a:cs typeface="Lucida Sans Unicode" panose="020B0602030504020204" pitchFamily="34" charset="0"/>
              </a:rPr>
              <a:t>/ </a:t>
            </a:r>
            <a:r>
              <a:rPr lang="es-ES" altLang="es-PE" sz="2721" b="1" dirty="0" err="1">
                <a:solidFill>
                  <a:srgbClr val="990066"/>
                </a:solidFill>
                <a:cs typeface="Lucida Sans Unicode" panose="020B0602030504020204" pitchFamily="34" charset="0"/>
              </a:rPr>
              <a:t>when</a:t>
            </a:r>
            <a:r>
              <a:rPr lang="pl-PL" altLang="es-PE" sz="2721" b="1" dirty="0">
                <a:solidFill>
                  <a:srgbClr val="990066"/>
                </a:solidFill>
                <a:cs typeface="Lucida Sans Unicode" panose="020B0602030504020204" pitchFamily="34" charset="0"/>
              </a:rPr>
              <a:t>?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1420D49D-14CA-CACC-F871-11FD12D4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80" y="3823561"/>
            <a:ext cx="8098560" cy="94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s-ES" altLang="es-PE" sz="3084" dirty="0" err="1">
                <a:solidFill>
                  <a:srgbClr val="000066"/>
                </a:solidFill>
                <a:cs typeface="Lucida Sans Unicode" panose="020B0602030504020204" pitchFamily="34" charset="0"/>
              </a:rPr>
              <a:t>When</a:t>
            </a:r>
            <a:r>
              <a:rPr lang="es-ES" altLang="es-PE" sz="3084" dirty="0">
                <a:solidFill>
                  <a:srgbClr val="000066"/>
                </a:solidFill>
                <a:cs typeface="Lucida Sans Unicode" panose="020B0602030504020204" pitchFamily="34" charset="0"/>
              </a:rPr>
              <a:t> are</a:t>
            </a:r>
            <a:r>
              <a:rPr lang="pl-PL" altLang="es-PE" sz="3084" dirty="0">
                <a:solidFill>
                  <a:srgbClr val="000066"/>
                </a:solidFill>
                <a:cs typeface="Lucida Sans Unicode" panose="020B0602030504020204" pitchFamily="34" charset="0"/>
              </a:rPr>
              <a:t> Dave and Sue going to go to the cinema?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C19F5779-B1BB-5DCF-2230-C3495A45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951081"/>
            <a:ext cx="4376160" cy="66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2721" b="1">
                <a:solidFill>
                  <a:srgbClr val="990066"/>
                </a:solidFill>
                <a:cs typeface="Lucida Sans Unicode" panose="020B0602030504020204" pitchFamily="34" charset="0"/>
              </a:rPr>
              <a:t>you / tidy up / today ?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D86E91A1-60C9-11F1-05CB-14FD6502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21" y="5455080"/>
            <a:ext cx="5290560" cy="94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es-PE" sz="3084">
                <a:solidFill>
                  <a:srgbClr val="000066"/>
                </a:solidFill>
                <a:cs typeface="Lucida Sans Unicode" panose="020B0602030504020204" pitchFamily="34" charset="0"/>
              </a:rPr>
              <a:t>Are you going to tidy up?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2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7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562FD-EBF2-EAA5-558A-360C90CAB363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tr-TR" altLang="es-PE" b="1" dirty="0">
                <a:latin typeface="Comic Sans MS" panose="030F0702030302020204" pitchFamily="66" charset="0"/>
              </a:rPr>
              <a:t>WE USE ‘BE GOING TO</a:t>
            </a:r>
            <a:r>
              <a:rPr lang="es-ES" altLang="es-PE" b="1" dirty="0">
                <a:latin typeface="Comic Sans MS" panose="030F0702030302020204" pitchFamily="66" charset="0"/>
              </a:rPr>
              <a:t>’: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tr-TR" altLang="es-PE" dirty="0"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r>
              <a:rPr lang="tr-TR" altLang="es-PE" dirty="0">
                <a:solidFill>
                  <a:srgbClr val="FF3300"/>
                </a:solidFill>
                <a:latin typeface="Comic Sans MS" panose="030F0702030302020204" pitchFamily="66" charset="0"/>
              </a:rPr>
              <a:t>FOR INTENTIONS AND DECISIONS</a:t>
            </a:r>
            <a:endParaRPr lang="es-ES" altLang="es-PE" dirty="0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buNone/>
              <a:defRPr/>
            </a:pPr>
            <a:endParaRPr lang="tr-TR" altLang="es-PE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A55810A-6D5F-786C-4443-DFBC34D2A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4" t="33200" r="46238" b="45551"/>
          <a:stretch/>
        </p:blipFill>
        <p:spPr bwMode="auto">
          <a:xfrm>
            <a:off x="457199" y="2564904"/>
            <a:ext cx="8229601" cy="276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5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7B99-2D57-DC9C-5716-01DB8607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DD670-BAED-E325-E8CE-1ACFBBD5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altLang="es-PE" dirty="0">
                <a:solidFill>
                  <a:srgbClr val="FF3300"/>
                </a:solidFill>
                <a:latin typeface="Comic Sans MS" panose="030F0702030302020204" pitchFamily="66" charset="0"/>
              </a:rPr>
              <a:t>FOR PREDICTIONS</a:t>
            </a:r>
            <a:r>
              <a:rPr lang="es-PE" altLang="es-PE" dirty="0">
                <a:solidFill>
                  <a:srgbClr val="FF3300"/>
                </a:solidFill>
                <a:latin typeface="Comic Sans MS" panose="030F0702030302020204" pitchFamily="66" charset="0"/>
              </a:rPr>
              <a:t> (</a:t>
            </a:r>
            <a:r>
              <a:rPr lang="es-PE" altLang="es-PE" dirty="0" err="1">
                <a:solidFill>
                  <a:srgbClr val="FF3300"/>
                </a:solidFill>
                <a:latin typeface="Comic Sans MS" panose="030F0702030302020204" pitchFamily="66" charset="0"/>
              </a:rPr>
              <a:t>with</a:t>
            </a:r>
            <a:r>
              <a:rPr lang="es-PE" altLang="es-PE" dirty="0">
                <a:solidFill>
                  <a:srgbClr val="FF3300"/>
                </a:solidFill>
                <a:latin typeface="Comic Sans MS" panose="030F0702030302020204" pitchFamily="66" charset="0"/>
              </a:rPr>
              <a:t> </a:t>
            </a:r>
            <a:r>
              <a:rPr lang="es-PE" altLang="es-PE" dirty="0" err="1">
                <a:solidFill>
                  <a:srgbClr val="FF3300"/>
                </a:solidFill>
                <a:latin typeface="Comic Sans MS" panose="030F0702030302020204" pitchFamily="66" charset="0"/>
              </a:rPr>
              <a:t>evidence</a:t>
            </a:r>
            <a:r>
              <a:rPr lang="es-PE" altLang="es-PE" dirty="0">
                <a:solidFill>
                  <a:srgbClr val="FF3300"/>
                </a:solidFill>
                <a:latin typeface="Comic Sans MS" panose="030F0702030302020204" pitchFamily="66" charset="0"/>
              </a:rPr>
              <a:t>)</a:t>
            </a:r>
            <a:endParaRPr lang="tr-TR" altLang="es-PE" dirty="0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7794BAE2-7048-0937-529A-1959D91B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69348" r="33320" b="5177"/>
          <a:stretch/>
        </p:blipFill>
        <p:spPr bwMode="auto">
          <a:xfrm>
            <a:off x="75183" y="2708920"/>
            <a:ext cx="9033321" cy="279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13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63688" y="620688"/>
            <a:ext cx="54006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1544018"/>
            <a:ext cx="9448800" cy="5197350"/>
          </a:xfrm>
        </p:spPr>
        <p:txBody>
          <a:bodyPr numCol="2">
            <a:noAutofit/>
          </a:bodyPr>
          <a:lstStyle/>
          <a:p>
            <a:pPr algn="ctr"/>
            <a:r>
              <a:rPr lang="en-US" sz="3200" dirty="0">
                <a:latin typeface="Book Antiqua" panose="02040602050305030304" pitchFamily="18" charset="0"/>
              </a:rPr>
              <a:t>I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am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3200" dirty="0">
                <a:latin typeface="Book Antiqua" panose="02040602050305030304" pitchFamily="18" charset="0"/>
              </a:rPr>
              <a:t>He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Book Antiqua" panose="02040602050305030304" pitchFamily="18" charset="0"/>
              </a:rPr>
              <a:t>is 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latin typeface="Book Antiqua" panose="02040602050305030304" pitchFamily="18" charset="0"/>
              </a:rPr>
              <a:t>She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Book Antiqua" panose="02040602050305030304" pitchFamily="18" charset="0"/>
              </a:rPr>
              <a:t>is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latin typeface="Book Antiqua" panose="02040602050305030304" pitchFamily="18" charset="0"/>
              </a:rPr>
              <a:t>It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Book Antiqua" panose="02040602050305030304" pitchFamily="18" charset="0"/>
              </a:rPr>
              <a:t>is 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3200" dirty="0">
                <a:latin typeface="Book Antiqua" panose="02040602050305030304" pitchFamily="18" charset="0"/>
              </a:rPr>
              <a:t>you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are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3200" dirty="0">
                <a:latin typeface="Book Antiqua" panose="02040602050305030304" pitchFamily="18" charset="0"/>
              </a:rPr>
              <a:t>We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are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3200" dirty="0">
                <a:latin typeface="Book Antiqua" panose="02040602050305030304" pitchFamily="18" charset="0"/>
              </a:rPr>
              <a:t>They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are </a:t>
            </a:r>
            <a:br>
              <a:rPr lang="en-US" sz="3200" dirty="0">
                <a:solidFill>
                  <a:srgbClr val="000066"/>
                </a:solidFill>
                <a:latin typeface="Comic Sans MS" pitchFamily="66" charset="0"/>
              </a:rPr>
            </a:br>
            <a:br>
              <a:rPr lang="en-US" sz="3600" dirty="0">
                <a:solidFill>
                  <a:srgbClr val="000066"/>
                </a:solidFill>
                <a:latin typeface="Comic Sans MS" pitchFamily="66" charset="0"/>
              </a:rPr>
            </a:br>
            <a:br>
              <a:rPr lang="en-US" sz="3600" dirty="0">
                <a:solidFill>
                  <a:srgbClr val="000066"/>
                </a:solidFill>
                <a:latin typeface="Comic Sans MS" pitchFamily="66" charset="0"/>
              </a:rPr>
            </a:br>
            <a:br>
              <a:rPr lang="en-US" sz="3600" dirty="0">
                <a:solidFill>
                  <a:srgbClr val="000066"/>
                </a:solidFill>
                <a:latin typeface="Comic Sans MS" pitchFamily="66" charset="0"/>
              </a:rPr>
            </a:br>
            <a:r>
              <a:rPr lang="en-US" sz="5400" b="1" dirty="0">
                <a:solidFill>
                  <a:srgbClr val="7030A0"/>
                </a:solidFill>
                <a:latin typeface="Book Antiqua" panose="02040602050305030304" pitchFamily="18" charset="0"/>
              </a:rPr>
              <a:t>going to </a:t>
            </a:r>
            <a:br>
              <a:rPr lang="en-US" sz="5400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r>
              <a:rPr lang="en-US" sz="5400" u="sng" dirty="0">
                <a:solidFill>
                  <a:srgbClr val="7030A0"/>
                </a:solidFill>
                <a:latin typeface="Book Antiqua" panose="02040602050305030304" pitchFamily="18" charset="0"/>
              </a:rPr>
              <a:t>watch</a:t>
            </a:r>
            <a:r>
              <a:rPr lang="en-US" sz="5400" dirty="0">
                <a:solidFill>
                  <a:srgbClr val="7030A0"/>
                </a:solidFill>
                <a:latin typeface="Book Antiqua" panose="02040602050305030304" pitchFamily="18" charset="0"/>
              </a:rPr>
              <a:t> </a:t>
            </a:r>
            <a:r>
              <a:rPr lang="en-US" sz="5400" dirty="0">
                <a:latin typeface="Book Antiqua" panose="02040602050305030304" pitchFamily="18" charset="0"/>
              </a:rPr>
              <a:t>TV.</a:t>
            </a:r>
            <a:endParaRPr lang="en-GB" sz="5400" dirty="0">
              <a:latin typeface="Book Antiqua" panose="02040602050305030304" pitchFamily="18" charset="0"/>
            </a:endParaRPr>
          </a:p>
        </p:txBody>
      </p:sp>
      <p:sp>
        <p:nvSpPr>
          <p:cNvPr id="9" name="8 - Ορθογώνιο"/>
          <p:cNvSpPr/>
          <p:nvPr/>
        </p:nvSpPr>
        <p:spPr>
          <a:xfrm>
            <a:off x="1940832" y="620688"/>
            <a:ext cx="5084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Affirmative Form</a:t>
            </a:r>
            <a:endParaRPr lang="el-G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Más 1"/>
          <p:cNvSpPr/>
          <p:nvPr/>
        </p:nvSpPr>
        <p:spPr>
          <a:xfrm>
            <a:off x="3959869" y="3487516"/>
            <a:ext cx="648072" cy="720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errar llave 2"/>
          <p:cNvSpPr/>
          <p:nvPr/>
        </p:nvSpPr>
        <p:spPr>
          <a:xfrm>
            <a:off x="3167781" y="1667437"/>
            <a:ext cx="792088" cy="46418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85394690-757C-2574-4967-A62E4217C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881" y="1775881"/>
            <a:ext cx="6382080" cy="83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2002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es-PE" sz="3628">
                <a:solidFill>
                  <a:srgbClr val="000066"/>
                </a:solidFill>
                <a:cs typeface="Lucida Sans Unicode" panose="020B0602030504020204" pitchFamily="34" charset="0"/>
              </a:rPr>
              <a:t>She </a:t>
            </a:r>
            <a:r>
              <a:rPr lang="pl-PL" altLang="es-PE" sz="3628" b="1">
                <a:solidFill>
                  <a:srgbClr val="000066"/>
                </a:solidFill>
                <a:cs typeface="Lucida Sans Unicode" panose="020B0602030504020204" pitchFamily="34" charset="0"/>
              </a:rPr>
              <a:t>is</a:t>
            </a:r>
            <a:r>
              <a:rPr lang="pl-PL" altLang="es-PE" sz="3628">
                <a:solidFill>
                  <a:srgbClr val="000066"/>
                </a:solidFill>
                <a:cs typeface="Lucida Sans Unicode" panose="020B0602030504020204" pitchFamily="34" charset="0"/>
              </a:rPr>
              <a:t> </a:t>
            </a:r>
            <a:r>
              <a:rPr lang="pl-PL" altLang="es-PE" sz="3628" b="1">
                <a:solidFill>
                  <a:srgbClr val="000066"/>
                </a:solidFill>
                <a:cs typeface="Lucida Sans Unicode" panose="020B0602030504020204" pitchFamily="34" charset="0"/>
              </a:rPr>
              <a:t>going to</a:t>
            </a:r>
            <a:r>
              <a:rPr lang="pl-PL" altLang="es-PE" sz="3628">
                <a:solidFill>
                  <a:srgbClr val="000066"/>
                </a:solidFill>
                <a:cs typeface="Lucida Sans Unicode" panose="020B0602030504020204" pitchFamily="34" charset="0"/>
              </a:rPr>
              <a:t> go shopping.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336E965-E06D-F133-1D92-BE8A14CDB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1" y="618121"/>
            <a:ext cx="2106720" cy="20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A4FF0A70-B961-BCCF-7590-A822740A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1" y="4637161"/>
            <a:ext cx="2514240" cy="201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F4D1A52-CAFE-5FF6-3269-A5125FE7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41" y="3135241"/>
            <a:ext cx="2318400" cy="143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3FB0591A-E6DE-20AA-E888-C1FD33656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5106601"/>
            <a:ext cx="6707520" cy="10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0369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es-PE" sz="3447">
                <a:solidFill>
                  <a:srgbClr val="000066"/>
                </a:solidFill>
                <a:cs typeface="Lucida Sans Unicode" panose="020B0602030504020204" pitchFamily="34" charset="0"/>
              </a:rPr>
              <a:t>He</a:t>
            </a:r>
            <a:r>
              <a:rPr lang="pl-PL" altLang="es-PE" sz="3447" b="1">
                <a:solidFill>
                  <a:srgbClr val="000066"/>
                </a:solidFill>
                <a:cs typeface="Lucida Sans Unicode" panose="020B0602030504020204" pitchFamily="34" charset="0"/>
              </a:rPr>
              <a:t> is going to </a:t>
            </a:r>
            <a:r>
              <a:rPr lang="pl-PL" altLang="es-PE" sz="3447">
                <a:solidFill>
                  <a:srgbClr val="000066"/>
                </a:solidFill>
                <a:cs typeface="Lucida Sans Unicode" panose="020B0602030504020204" pitchFamily="34" charset="0"/>
              </a:rPr>
              <a:t>do homework. 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02F33463-A85E-6CB8-C577-83E3B7ABA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" y="3277801"/>
            <a:ext cx="6726240" cy="10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2002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es-PE" sz="3628">
                <a:solidFill>
                  <a:srgbClr val="000066"/>
                </a:solidFill>
                <a:cs typeface="Lucida Sans Unicode" panose="020B0602030504020204" pitchFamily="34" charset="0"/>
              </a:rPr>
              <a:t>They </a:t>
            </a:r>
            <a:r>
              <a:rPr lang="pl-PL" altLang="es-PE" sz="3628" b="1">
                <a:solidFill>
                  <a:srgbClr val="000066"/>
                </a:solidFill>
                <a:cs typeface="Lucida Sans Unicode" panose="020B0602030504020204" pitchFamily="34" charset="0"/>
              </a:rPr>
              <a:t>are</a:t>
            </a:r>
            <a:r>
              <a:rPr lang="pl-PL" altLang="es-PE" sz="3628">
                <a:solidFill>
                  <a:srgbClr val="000066"/>
                </a:solidFill>
                <a:cs typeface="Lucida Sans Unicode" panose="020B0602030504020204" pitchFamily="34" charset="0"/>
              </a:rPr>
              <a:t> </a:t>
            </a:r>
            <a:r>
              <a:rPr lang="pl-PL" altLang="es-PE" sz="3628" b="1">
                <a:solidFill>
                  <a:srgbClr val="000066"/>
                </a:solidFill>
                <a:cs typeface="Lucida Sans Unicode" panose="020B0602030504020204" pitchFamily="34" charset="0"/>
              </a:rPr>
              <a:t>going to</a:t>
            </a:r>
            <a:r>
              <a:rPr lang="pl-PL" altLang="es-PE" sz="3628">
                <a:solidFill>
                  <a:srgbClr val="000066"/>
                </a:solidFill>
                <a:cs typeface="Lucida Sans Unicode" panose="020B0602030504020204" pitchFamily="34" charset="0"/>
              </a:rPr>
              <a:t> play football.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A2D2F749-073B-E4EA-BC69-C46F9AD0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1" y="813961"/>
            <a:ext cx="1753920" cy="20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6F042AA-DA06-C8E1-9F08-AD8AA2DB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41" y="4637161"/>
            <a:ext cx="2322720" cy="20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86568ABC-BCC4-D71C-1F54-AB44B381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81" y="2808361"/>
            <a:ext cx="2322720" cy="20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6" name="Text Box 4">
            <a:extLst>
              <a:ext uri="{FF2B5EF4-FFF2-40B4-BE49-F238E27FC236}">
                <a16:creationId xmlns:a16="http://schemas.microsoft.com/office/drawing/2014/main" id="{E9058AC0-7A1E-EFA3-AB0D-256511D8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921" y="3070441"/>
            <a:ext cx="3918240" cy="65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2721" b="1">
                <a:solidFill>
                  <a:srgbClr val="990066"/>
                </a:solidFill>
                <a:cs typeface="Lucida Sans Unicode" panose="020B0602030504020204" pitchFamily="34" charset="0"/>
              </a:rPr>
              <a:t>I / go cycling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5FD7310C-06E3-40BA-969A-69912A661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81" y="1698121"/>
            <a:ext cx="6465600" cy="71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es-PE" sz="3266">
                <a:solidFill>
                  <a:srgbClr val="000066"/>
                </a:solidFill>
                <a:cs typeface="Lucida Sans Unicode" panose="020B0602030504020204" pitchFamily="34" charset="0"/>
              </a:rPr>
              <a:t>Scott's  going to do gymnastics.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95E9DD15-9647-8FA3-BC15-C87A4897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001" y="5456521"/>
            <a:ext cx="6334560" cy="7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3266">
                <a:solidFill>
                  <a:srgbClr val="000066"/>
                </a:solidFill>
                <a:cs typeface="Lucida Sans Unicode" panose="020B0602030504020204" pitchFamily="34" charset="0"/>
              </a:rPr>
              <a:t>Kate's going to eat some soup.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51DC2936-ED62-EA6F-EC5C-AE5E4C1F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281" y="3591721"/>
            <a:ext cx="5355360" cy="63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es-PE" sz="3266">
                <a:solidFill>
                  <a:srgbClr val="000066"/>
                </a:solidFill>
                <a:cs typeface="Lucida Sans Unicode" panose="020B0602030504020204" pitchFamily="34" charset="0"/>
              </a:rPr>
              <a:t>I'm going to go cycling.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D6E95D18-6539-795C-746F-5EF816D6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241" y="4768201"/>
            <a:ext cx="4505760" cy="79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2721" b="1">
                <a:solidFill>
                  <a:srgbClr val="990066"/>
                </a:solidFill>
                <a:cs typeface="Lucida Sans Unicode" panose="020B0602030504020204" pitchFamily="34" charset="0"/>
              </a:rPr>
              <a:t>Kate / eat / some soup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4C4109E2-8121-502F-0B8D-1B665B95D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361" y="1175401"/>
            <a:ext cx="4245120" cy="79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2721" b="1">
                <a:solidFill>
                  <a:srgbClr val="990066"/>
                </a:solidFill>
                <a:cs typeface="Lucida Sans Unicode" panose="020B0602030504020204" pitchFamily="34" charset="0"/>
              </a:rPr>
              <a:t>Scott / do gymnastics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E8A05D1C-1B67-8966-4588-94DCD99AB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761" y="255241"/>
            <a:ext cx="7444800" cy="104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3628" b="1">
                <a:solidFill>
                  <a:srgbClr val="000066"/>
                </a:solidFill>
                <a:cs typeface="Lucida Sans Unicode" panose="020B0602030504020204" pitchFamily="34" charset="0"/>
              </a:rPr>
              <a:t>Make sentences with be going to.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23728" y="620688"/>
            <a:ext cx="468052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324544" y="1412776"/>
            <a:ext cx="9865096" cy="5445224"/>
          </a:xfrm>
        </p:spPr>
        <p:txBody>
          <a:bodyPr numCol="2">
            <a:no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I </a:t>
            </a:r>
            <a:r>
              <a:rPr 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am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u="sng" dirty="0">
                <a:solidFill>
                  <a:srgbClr val="000066"/>
                </a:solidFill>
                <a:latin typeface="Book Antiqua" panose="02040602050305030304" pitchFamily="18" charset="0"/>
              </a:rPr>
              <a:t>not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3200" dirty="0">
                <a:latin typeface="Book Antiqua" panose="02040602050305030304" pitchFamily="18" charset="0"/>
              </a:rPr>
              <a:t>He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Book Antiqua" panose="02040602050305030304" pitchFamily="18" charset="0"/>
              </a:rPr>
              <a:t>is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u="sng" dirty="0">
                <a:solidFill>
                  <a:srgbClr val="000066"/>
                </a:solidFill>
                <a:latin typeface="Book Antiqua" panose="02040602050305030304" pitchFamily="18" charset="0"/>
              </a:rPr>
              <a:t>not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latin typeface="Book Antiqua" panose="02040602050305030304" pitchFamily="18" charset="0"/>
              </a:rPr>
              <a:t>She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Book Antiqua" panose="02040602050305030304" pitchFamily="18" charset="0"/>
              </a:rPr>
              <a:t>is </a:t>
            </a:r>
            <a:r>
              <a:rPr lang="en-US" sz="3200" u="sng" dirty="0">
                <a:solidFill>
                  <a:srgbClr val="000066"/>
                </a:solidFill>
                <a:latin typeface="Book Antiqua" panose="02040602050305030304" pitchFamily="18" charset="0"/>
              </a:rPr>
              <a:t>not 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latin typeface="Book Antiqua" panose="02040602050305030304" pitchFamily="18" charset="0"/>
              </a:rPr>
              <a:t>It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Book Antiqua" panose="02040602050305030304" pitchFamily="18" charset="0"/>
              </a:rPr>
              <a:t>is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r>
              <a:rPr lang="en-US" sz="3200" u="sng" dirty="0">
                <a:solidFill>
                  <a:srgbClr val="000066"/>
                </a:solidFill>
                <a:latin typeface="Book Antiqua" panose="02040602050305030304" pitchFamily="18" charset="0"/>
              </a:rPr>
              <a:t>not</a:t>
            </a:r>
            <a: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  <a:t> 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3200" dirty="0">
                <a:latin typeface="Book Antiqua" panose="02040602050305030304" pitchFamily="18" charset="0"/>
              </a:rPr>
              <a:t>You </a:t>
            </a:r>
            <a:r>
              <a:rPr lang="en-US" sz="3200" dirty="0">
                <a:solidFill>
                  <a:srgbClr val="00B0F0"/>
                </a:solidFill>
                <a:latin typeface="Book Antiqua" panose="02040602050305030304" pitchFamily="18" charset="0"/>
              </a:rPr>
              <a:t>are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u="sng" dirty="0">
                <a:solidFill>
                  <a:schemeClr val="tx2"/>
                </a:solidFill>
                <a:latin typeface="Book Antiqua" panose="02040602050305030304" pitchFamily="18" charset="0"/>
              </a:rPr>
              <a:t>not</a:t>
            </a:r>
            <a:br>
              <a:rPr lang="en-US" sz="3200" dirty="0">
                <a:latin typeface="Book Antiqua" panose="02040602050305030304" pitchFamily="18" charset="0"/>
              </a:rPr>
            </a:br>
            <a:r>
              <a:rPr lang="en-US" sz="3200" dirty="0">
                <a:latin typeface="Book Antiqua" panose="02040602050305030304" pitchFamily="18" charset="0"/>
              </a:rPr>
              <a:t>We </a:t>
            </a:r>
            <a:r>
              <a:rPr lang="en-US" sz="3200" dirty="0">
                <a:solidFill>
                  <a:srgbClr val="00B0F0"/>
                </a:solidFill>
                <a:latin typeface="Book Antiqua" panose="02040602050305030304" pitchFamily="18" charset="0"/>
              </a:rPr>
              <a:t>are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u="sng" dirty="0">
                <a:solidFill>
                  <a:schemeClr val="tx2"/>
                </a:solidFill>
                <a:latin typeface="Book Antiqua" panose="02040602050305030304" pitchFamily="18" charset="0"/>
              </a:rPr>
              <a:t>not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br>
              <a:rPr lang="en-US" sz="3200" dirty="0">
                <a:latin typeface="Book Antiqua" panose="02040602050305030304" pitchFamily="18" charset="0"/>
              </a:rPr>
            </a:br>
            <a:r>
              <a:rPr lang="en-US" sz="3200" dirty="0">
                <a:latin typeface="Book Antiqua" panose="02040602050305030304" pitchFamily="18" charset="0"/>
              </a:rPr>
              <a:t>They </a:t>
            </a:r>
            <a:r>
              <a:rPr lang="en-US" sz="3200" dirty="0">
                <a:solidFill>
                  <a:srgbClr val="00B0F0"/>
                </a:solidFill>
                <a:latin typeface="Book Antiqua" panose="02040602050305030304" pitchFamily="18" charset="0"/>
              </a:rPr>
              <a:t>are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u="sng" dirty="0">
                <a:solidFill>
                  <a:schemeClr val="tx2"/>
                </a:solidFill>
                <a:latin typeface="Book Antiqua" panose="02040602050305030304" pitchFamily="18" charset="0"/>
              </a:rPr>
              <a:t>not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2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5400" b="1" dirty="0">
                <a:solidFill>
                  <a:srgbClr val="7030A0"/>
                </a:solidFill>
                <a:latin typeface="Book Antiqua" panose="02040602050305030304" pitchFamily="18" charset="0"/>
              </a:rPr>
              <a:t>going to</a:t>
            </a:r>
            <a:br>
              <a:rPr lang="en-US" sz="54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r>
              <a:rPr lang="en-US" sz="5400" u="sng" dirty="0">
                <a:solidFill>
                  <a:srgbClr val="7030A0"/>
                </a:solidFill>
                <a:latin typeface="Book Antiqua" panose="02040602050305030304" pitchFamily="18" charset="0"/>
              </a:rPr>
              <a:t>watch </a:t>
            </a:r>
            <a:r>
              <a:rPr lang="en-US" sz="5400" dirty="0">
                <a:latin typeface="Book Antiqua" panose="02040602050305030304" pitchFamily="18" charset="0"/>
              </a:rPr>
              <a:t>TV.</a:t>
            </a:r>
            <a:endParaRPr lang="en-GB" sz="5400" b="1" dirty="0">
              <a:solidFill>
                <a:srgbClr val="7030A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8 - Ορθογώνιο"/>
          <p:cNvSpPr/>
          <p:nvPr/>
        </p:nvSpPr>
        <p:spPr>
          <a:xfrm>
            <a:off x="2299424" y="620688"/>
            <a:ext cx="4367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Negative Form</a:t>
            </a:r>
            <a:endParaRPr lang="el-G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Cerrar llave 1"/>
          <p:cNvSpPr/>
          <p:nvPr/>
        </p:nvSpPr>
        <p:spPr>
          <a:xfrm>
            <a:off x="3763050" y="1674342"/>
            <a:ext cx="720080" cy="45629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ás 2"/>
          <p:cNvSpPr/>
          <p:nvPr/>
        </p:nvSpPr>
        <p:spPr>
          <a:xfrm>
            <a:off x="4483130" y="3501008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3646D048-39F6-A34A-5378-0188529CC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1" y="196200"/>
            <a:ext cx="7444800" cy="78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3628" b="1">
                <a:solidFill>
                  <a:srgbClr val="000066"/>
                </a:solidFill>
                <a:cs typeface="Lucida Sans Unicode" panose="020B0602030504020204" pitchFamily="34" charset="0"/>
              </a:rPr>
              <a:t>Make sentences with be going to.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FF54691-C2C5-04E0-4F7E-3A8AD1644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361" y="2880360"/>
            <a:ext cx="1926720" cy="195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BE180995-7405-7C02-9246-502AEEA0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1" y="4637161"/>
            <a:ext cx="1944000" cy="19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41D0DB1-1CAE-8308-6C10-35EE33534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1" y="1125001"/>
            <a:ext cx="1658880" cy="16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5" name="Text Box 5">
            <a:extLst>
              <a:ext uri="{FF2B5EF4-FFF2-40B4-BE49-F238E27FC236}">
                <a16:creationId xmlns:a16="http://schemas.microsoft.com/office/drawing/2014/main" id="{AB871390-B7A4-61F6-38DE-75691BC1B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361" y="1175401"/>
            <a:ext cx="4245120" cy="79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2721" b="1">
                <a:solidFill>
                  <a:srgbClr val="990066"/>
                </a:solidFill>
                <a:cs typeface="Lucida Sans Unicode" panose="020B0602030504020204" pitchFamily="34" charset="0"/>
              </a:rPr>
              <a:t>I / not /  surf the Internet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22D13670-E770-634A-69D5-CEC989F3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81" y="1698121"/>
            <a:ext cx="6465600" cy="71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es-PE" sz="3266">
                <a:solidFill>
                  <a:srgbClr val="000066"/>
                </a:solidFill>
                <a:cs typeface="Lucida Sans Unicode" panose="020B0602030504020204" pitchFamily="34" charset="0"/>
              </a:rPr>
              <a:t>I'm not  going to surf the Internet.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B9B4E730-82FB-C10C-F2A6-3731C95CE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321" y="3266281"/>
            <a:ext cx="4767840" cy="79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2721" b="1">
                <a:solidFill>
                  <a:srgbClr val="990066"/>
                </a:solidFill>
                <a:cs typeface="Lucida Sans Unicode" panose="020B0602030504020204" pitchFamily="34" charset="0"/>
              </a:rPr>
              <a:t>My dad / not / drink coffee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BC7723E4-0DCA-490E-CDB9-B1D595442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61" y="3722761"/>
            <a:ext cx="6465600" cy="71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es-PE" sz="3266">
                <a:solidFill>
                  <a:srgbClr val="000066"/>
                </a:solidFill>
                <a:cs typeface="Lucida Sans Unicode" panose="020B0602030504020204" pitchFamily="34" charset="0"/>
              </a:rPr>
              <a:t>My dad isn't  going to drink coffee.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08EEEA74-7255-FEE6-0E12-9EA51287E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161" y="4703401"/>
            <a:ext cx="5355360" cy="79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pl-PL" altLang="es-PE" sz="2721" b="1">
                <a:solidFill>
                  <a:srgbClr val="990066"/>
                </a:solidFill>
                <a:cs typeface="Lucida Sans Unicode" panose="020B0602030504020204" pitchFamily="34" charset="0"/>
              </a:rPr>
              <a:t>Harry/ not /go to bed at 10 p.m.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7015A51B-B765-2971-D503-88616057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21" y="5290920"/>
            <a:ext cx="6988320" cy="94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7" rIns="0" bIns="0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es-PE" sz="2993">
                <a:solidFill>
                  <a:srgbClr val="000066"/>
                </a:solidFill>
                <a:cs typeface="Lucida Sans Unicode" panose="020B0602030504020204" pitchFamily="34" charset="0"/>
              </a:rPr>
              <a:t>Harry isn't  going to go to bed at 10 p.m.</a:t>
            </a:r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120F3070-0581-3754-0D10-4E091A19A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881" y="1045801"/>
            <a:ext cx="2089440" cy="1828800"/>
          </a:xfrm>
          <a:prstGeom prst="line">
            <a:avLst/>
          </a:prstGeom>
          <a:noFill/>
          <a:ln w="10800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A96EF587-5A62-B554-99F2-DB1BF937B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3521" y="2743561"/>
            <a:ext cx="2220480" cy="2220480"/>
          </a:xfrm>
          <a:prstGeom prst="line">
            <a:avLst/>
          </a:prstGeom>
          <a:noFill/>
          <a:ln w="14400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DE9E113C-C367-52B9-8BA1-6375E54D4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81" y="4572361"/>
            <a:ext cx="2155680" cy="2089440"/>
          </a:xfrm>
          <a:prstGeom prst="line">
            <a:avLst/>
          </a:prstGeom>
          <a:noFill/>
          <a:ln w="14400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33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7376" y="476672"/>
            <a:ext cx="7439040" cy="10673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449415" y="1340768"/>
            <a:ext cx="9865096" cy="5517232"/>
          </a:xfrm>
        </p:spPr>
        <p:txBody>
          <a:bodyPr numCol="2"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Am </a:t>
            </a:r>
            <a:r>
              <a:rPr lang="en-US" sz="3200" dirty="0">
                <a:latin typeface="Book Antiqua" panose="02040602050305030304" pitchFamily="18" charset="0"/>
              </a:rPr>
              <a:t>I </a:t>
            </a:r>
            <a:br>
              <a:rPr lang="en-US" sz="3200" dirty="0">
                <a:latin typeface="Book Antiqua" panose="02040602050305030304" pitchFamily="18" charset="0"/>
              </a:rPr>
            </a:br>
            <a:br>
              <a:rPr lang="en-US" sz="3200" dirty="0"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rgbClr val="00B050"/>
                </a:solidFill>
                <a:latin typeface="Book Antiqua" panose="02040602050305030304" pitchFamily="18" charset="0"/>
              </a:rPr>
              <a:t>Is</a:t>
            </a:r>
            <a:r>
              <a:rPr lang="en-US" sz="3200" dirty="0">
                <a:latin typeface="Book Antiqua" panose="02040602050305030304" pitchFamily="18" charset="0"/>
              </a:rPr>
              <a:t> he </a:t>
            </a:r>
            <a:br>
              <a:rPr lang="en-US" sz="3200" dirty="0"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rgbClr val="00B050"/>
                </a:solidFill>
                <a:latin typeface="Book Antiqua" panose="02040602050305030304" pitchFamily="18" charset="0"/>
              </a:rPr>
              <a:t>Is</a:t>
            </a:r>
            <a:r>
              <a:rPr lang="en-US" sz="3200" dirty="0">
                <a:latin typeface="Book Antiqua" panose="02040602050305030304" pitchFamily="18" charset="0"/>
              </a:rPr>
              <a:t> she </a:t>
            </a:r>
            <a:br>
              <a:rPr lang="en-US" sz="3200" dirty="0"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rgbClr val="00B050"/>
                </a:solidFill>
                <a:latin typeface="Book Antiqua" panose="02040602050305030304" pitchFamily="18" charset="0"/>
              </a:rPr>
              <a:t>Is</a:t>
            </a:r>
            <a:r>
              <a:rPr lang="en-US" sz="3200" dirty="0">
                <a:latin typeface="Book Antiqua" panose="02040602050305030304" pitchFamily="18" charset="0"/>
              </a:rPr>
              <a:t> it </a:t>
            </a:r>
            <a:br>
              <a:rPr lang="en-US" sz="3200" dirty="0">
                <a:latin typeface="Book Antiqua" panose="02040602050305030304" pitchFamily="18" charset="0"/>
              </a:rPr>
            </a:br>
            <a:br>
              <a:rPr lang="en-US" sz="3200" dirty="0"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rgbClr val="00B0F0"/>
                </a:solidFill>
                <a:latin typeface="Book Antiqua" panose="02040602050305030304" pitchFamily="18" charset="0"/>
              </a:rPr>
              <a:t>Are</a:t>
            </a:r>
            <a:r>
              <a:rPr lang="en-US" sz="3200" dirty="0">
                <a:latin typeface="Book Antiqua" panose="02040602050305030304" pitchFamily="18" charset="0"/>
              </a:rPr>
              <a:t> you</a:t>
            </a:r>
            <a:br>
              <a:rPr lang="en-US" sz="3200" dirty="0"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rgbClr val="00B0F0"/>
                </a:solidFill>
                <a:latin typeface="Book Antiqua" panose="02040602050305030304" pitchFamily="18" charset="0"/>
              </a:rPr>
              <a:t>Are</a:t>
            </a:r>
            <a:r>
              <a:rPr lang="en-US" sz="3200" dirty="0">
                <a:latin typeface="Book Antiqua" panose="02040602050305030304" pitchFamily="18" charset="0"/>
              </a:rPr>
              <a:t> we</a:t>
            </a:r>
            <a:br>
              <a:rPr lang="en-US" sz="3200" dirty="0">
                <a:latin typeface="Book Antiqua" panose="02040602050305030304" pitchFamily="18" charset="0"/>
              </a:rPr>
            </a:br>
            <a:r>
              <a:rPr lang="en-US" sz="3200" dirty="0">
                <a:solidFill>
                  <a:srgbClr val="00B0F0"/>
                </a:solidFill>
                <a:latin typeface="Book Antiqua" panose="02040602050305030304" pitchFamily="18" charset="0"/>
              </a:rPr>
              <a:t>Are</a:t>
            </a:r>
            <a:r>
              <a:rPr lang="en-US" sz="3200" dirty="0">
                <a:latin typeface="Book Antiqua" panose="02040602050305030304" pitchFamily="18" charset="0"/>
              </a:rPr>
              <a:t> they </a:t>
            </a:r>
            <a:br>
              <a:rPr lang="en-US" sz="36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6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6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6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br>
              <a:rPr lang="en-US" sz="3600" dirty="0">
                <a:solidFill>
                  <a:srgbClr val="000066"/>
                </a:solidFill>
                <a:latin typeface="Book Antiqua" panose="02040602050305030304" pitchFamily="18" charset="0"/>
              </a:rPr>
            </a:br>
            <a:r>
              <a:rPr lang="en-US" sz="5400" b="1" dirty="0">
                <a:solidFill>
                  <a:srgbClr val="7030A0"/>
                </a:solidFill>
                <a:latin typeface="Book Antiqua" panose="02040602050305030304" pitchFamily="18" charset="0"/>
              </a:rPr>
              <a:t>going to </a:t>
            </a:r>
            <a:br>
              <a:rPr lang="en-US" sz="54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r>
              <a:rPr lang="en-US" sz="5400" u="sng" dirty="0">
                <a:solidFill>
                  <a:srgbClr val="7030A0"/>
                </a:solidFill>
                <a:latin typeface="Book Antiqua" panose="02040602050305030304" pitchFamily="18" charset="0"/>
              </a:rPr>
              <a:t>watch</a:t>
            </a:r>
            <a:r>
              <a:rPr lang="en-US" sz="5400" dirty="0">
                <a:solidFill>
                  <a:srgbClr val="7030A0"/>
                </a:solidFill>
                <a:latin typeface="Book Antiqua" panose="02040602050305030304" pitchFamily="18" charset="0"/>
              </a:rPr>
              <a:t> </a:t>
            </a:r>
            <a:r>
              <a:rPr lang="en-US" sz="5400" dirty="0">
                <a:latin typeface="Book Antiqua" panose="02040602050305030304" pitchFamily="18" charset="0"/>
              </a:rPr>
              <a:t>TV</a:t>
            </a:r>
            <a:r>
              <a:rPr lang="en-US" sz="5400" b="1" dirty="0">
                <a:latin typeface="Book Antiqua" panose="02040602050305030304" pitchFamily="18" charset="0"/>
              </a:rPr>
              <a:t>?</a:t>
            </a:r>
            <a:endParaRPr lang="en-GB" sz="5400" b="1" dirty="0">
              <a:solidFill>
                <a:srgbClr val="7030A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8 - Ορθογώνιο"/>
          <p:cNvSpPr/>
          <p:nvPr/>
        </p:nvSpPr>
        <p:spPr>
          <a:xfrm>
            <a:off x="877376" y="620688"/>
            <a:ext cx="72115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Interrogative – Yes/No Questions</a:t>
            </a:r>
            <a:endParaRPr lang="el-GR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Cerrar llave 1"/>
          <p:cNvSpPr/>
          <p:nvPr/>
        </p:nvSpPr>
        <p:spPr>
          <a:xfrm>
            <a:off x="2987824" y="1644725"/>
            <a:ext cx="720080" cy="45925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ás 2"/>
          <p:cNvSpPr/>
          <p:nvPr/>
        </p:nvSpPr>
        <p:spPr>
          <a:xfrm>
            <a:off x="4211960" y="3356992"/>
            <a:ext cx="864096" cy="8640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358</Words>
  <Application>Microsoft Office PowerPoint</Application>
  <PresentationFormat>Presentación en pantalla (4:3)</PresentationFormat>
  <Paragraphs>63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Book Antiqua</vt:lpstr>
      <vt:lpstr>Calibri</vt:lpstr>
      <vt:lpstr>Comic Sans MS</vt:lpstr>
      <vt:lpstr>Wingdings</vt:lpstr>
      <vt:lpstr>Θέμα του Office</vt:lpstr>
      <vt:lpstr>Plans and Predictions</vt:lpstr>
      <vt:lpstr>Presentación de PowerPoint</vt:lpstr>
      <vt:lpstr>Presentación de PowerPoint</vt:lpstr>
      <vt:lpstr>I am   He is   She is   It is   you are We are They are     going to  watch TV.</vt:lpstr>
      <vt:lpstr>Presentación de PowerPoint</vt:lpstr>
      <vt:lpstr>Presentación de PowerPoint</vt:lpstr>
      <vt:lpstr>I am not   He is not  She is not   It is not   You are not We are not  They are not      going to watch TV.</vt:lpstr>
      <vt:lpstr>Presentación de PowerPoint</vt:lpstr>
      <vt:lpstr>Am I   Is he  Is she  Is it   Are you Are we Are they      going to  watch TV?</vt:lpstr>
      <vt:lpstr>Interrogative – Information Questions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 is going to fly!</dc:title>
  <dc:creator>navegador</dc:creator>
  <cp:lastModifiedBy>Raquel Noelia Arredondo</cp:lastModifiedBy>
  <cp:revision>51</cp:revision>
  <dcterms:created xsi:type="dcterms:W3CDTF">2009-02-12T02:04:43Z</dcterms:created>
  <dcterms:modified xsi:type="dcterms:W3CDTF">2022-07-19T17:24:53Z</dcterms:modified>
</cp:coreProperties>
</file>