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7" r:id="rId3"/>
    <p:sldId id="290" r:id="rId4"/>
    <p:sldId id="305" r:id="rId5"/>
    <p:sldId id="306" r:id="rId6"/>
    <p:sldId id="295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C7EE"/>
    <a:srgbClr val="C430A4"/>
    <a:srgbClr val="94FAA5"/>
    <a:srgbClr val="0BE52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45C5D-8319-4A1A-A0F3-56EC9FB750B3}" type="datetimeFigureOut">
              <a:rPr lang="de-DE" smtClean="0"/>
              <a:t>18.07.2022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2F4-2682-4845-A749-41891BABAEE4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451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45C5D-8319-4A1A-A0F3-56EC9FB750B3}" type="datetimeFigureOut">
              <a:rPr lang="de-DE" smtClean="0"/>
              <a:t>18.07.2022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2F4-2682-4845-A749-41891BABAEE4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7750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45C5D-8319-4A1A-A0F3-56EC9FB750B3}" type="datetimeFigureOut">
              <a:rPr lang="de-DE" smtClean="0"/>
              <a:t>18.07.2022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2F4-2682-4845-A749-41891BABAEE4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0312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45C5D-8319-4A1A-A0F3-56EC9FB750B3}" type="datetimeFigureOut">
              <a:rPr lang="de-DE" smtClean="0"/>
              <a:t>18.07.2022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2F4-2682-4845-A749-41891BABAEE4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3806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45C5D-8319-4A1A-A0F3-56EC9FB750B3}" type="datetimeFigureOut">
              <a:rPr lang="de-DE" smtClean="0"/>
              <a:t>18.07.2022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2F4-2682-4845-A749-41891BABAEE4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453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45C5D-8319-4A1A-A0F3-56EC9FB750B3}" type="datetimeFigureOut">
              <a:rPr lang="de-DE" smtClean="0"/>
              <a:t>18.07.2022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2F4-2682-4845-A749-41891BABAEE4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4736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45C5D-8319-4A1A-A0F3-56EC9FB750B3}" type="datetimeFigureOut">
              <a:rPr lang="de-DE" smtClean="0"/>
              <a:t>18.07.2022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2F4-2682-4845-A749-41891BABAEE4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3105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45C5D-8319-4A1A-A0F3-56EC9FB750B3}" type="datetimeFigureOut">
              <a:rPr lang="de-DE" smtClean="0"/>
              <a:t>18.07.2022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2F4-2682-4845-A749-41891BABAEE4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1922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45C5D-8319-4A1A-A0F3-56EC9FB750B3}" type="datetimeFigureOut">
              <a:rPr lang="de-DE" smtClean="0"/>
              <a:t>18.07.2022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2F4-2682-4845-A749-41891BABAEE4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297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45C5D-8319-4A1A-A0F3-56EC9FB750B3}" type="datetimeFigureOut">
              <a:rPr lang="de-DE" smtClean="0"/>
              <a:t>18.07.2022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2F4-2682-4845-A749-41891BABAEE4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70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45C5D-8319-4A1A-A0F3-56EC9FB750B3}" type="datetimeFigureOut">
              <a:rPr lang="de-DE" smtClean="0"/>
              <a:t>18.07.2022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2F4-2682-4845-A749-41891BABAEE4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859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45C5D-8319-4A1A-A0F3-56EC9FB750B3}" type="datetimeFigureOut">
              <a:rPr lang="de-DE" smtClean="0"/>
              <a:t>18.07.2022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872F4-2682-4845-A749-41891BABAEE4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8897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8D9D06-850F-4695-A595-033A3B4EB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307767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de-DE"/>
              <a:t>Future Simple</a:t>
            </a:r>
            <a:br>
              <a:rPr lang="de-DE"/>
            </a:br>
            <a:r>
              <a:rPr lang="de-DE"/>
              <a:t>Will-Future</a:t>
            </a:r>
            <a:br>
              <a:rPr lang="de-DE"/>
            </a:br>
            <a:br>
              <a:rPr lang="de-DE"/>
            </a:b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3747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020" t="30654" r="22992" b="20942"/>
          <a:stretch/>
        </p:blipFill>
        <p:spPr>
          <a:xfrm>
            <a:off x="1580433" y="903642"/>
            <a:ext cx="9005093" cy="495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315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775" t="30940" r="30644" b="24643"/>
          <a:stretch/>
        </p:blipFill>
        <p:spPr>
          <a:xfrm>
            <a:off x="2054710" y="1097281"/>
            <a:ext cx="7906872" cy="451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241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055CEA-4698-DDAD-E063-4555DED6D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FCA066-F67F-9063-F85F-0EB8058D2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573CE042-8396-8119-E571-927D87410DCF}"/>
              </a:ext>
            </a:extLst>
          </p:cNvPr>
          <p:cNvSpPr txBox="1">
            <a:spLocks/>
          </p:cNvSpPr>
          <p:nvPr/>
        </p:nvSpPr>
        <p:spPr>
          <a:xfrm>
            <a:off x="397565" y="344557"/>
            <a:ext cx="11476383" cy="63968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de-D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br>
              <a:rPr lang="de-D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br>
              <a:rPr lang="de-D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br>
              <a:rPr lang="de-D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br>
              <a:rPr lang="de-D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de-D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			</a:t>
            </a:r>
            <a:br>
              <a:rPr lang="de-D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br>
              <a:rPr lang="de-D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br>
              <a:rPr lang="de-D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br>
              <a:rPr lang="de-D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br>
              <a:rPr lang="de-D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endParaRPr lang="de-D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443CA056-6123-3C54-9936-28CDEC66E3A9}"/>
              </a:ext>
            </a:extLst>
          </p:cNvPr>
          <p:cNvSpPr txBox="1">
            <a:spLocks/>
          </p:cNvSpPr>
          <p:nvPr/>
        </p:nvSpPr>
        <p:spPr>
          <a:xfrm>
            <a:off x="1496324" y="2780928"/>
            <a:ext cx="8789313" cy="4077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 </a:t>
            </a:r>
            <a:r>
              <a:rPr lang="en-GB" b="1" dirty="0"/>
              <a:t>will</a:t>
            </a:r>
            <a:r>
              <a:rPr lang="en-GB" dirty="0"/>
              <a:t> </a:t>
            </a:r>
            <a:r>
              <a:rPr lang="en-GB" u="sng" dirty="0"/>
              <a:t>have</a:t>
            </a:r>
            <a:r>
              <a:rPr lang="en-GB" dirty="0"/>
              <a:t> a cup of coffee and a cheesecake.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b="1" dirty="0"/>
              <a:t>	FOR INSTANT DECISIONS</a:t>
            </a:r>
          </a:p>
          <a:p>
            <a:r>
              <a:rPr lang="en-GB" dirty="0"/>
              <a:t>I </a:t>
            </a:r>
            <a:r>
              <a:rPr lang="en-GB" b="1" dirty="0"/>
              <a:t>will</a:t>
            </a:r>
            <a:r>
              <a:rPr lang="en-GB" dirty="0"/>
              <a:t> </a:t>
            </a:r>
            <a:r>
              <a:rPr lang="en-GB" u="sng" dirty="0"/>
              <a:t>find</a:t>
            </a:r>
            <a:r>
              <a:rPr lang="en-GB" dirty="0"/>
              <a:t> the right job one day.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b="1" dirty="0"/>
              <a:t>	TO GIVE PREDICTIONS WITHOUT  EVIDENCE</a:t>
            </a:r>
          </a:p>
          <a:p>
            <a:r>
              <a:rPr lang="en-GB" dirty="0"/>
              <a:t>I </a:t>
            </a:r>
            <a:r>
              <a:rPr lang="en-GB" b="1" dirty="0"/>
              <a:t>will</a:t>
            </a:r>
            <a:r>
              <a:rPr lang="en-GB" dirty="0"/>
              <a:t> </a:t>
            </a:r>
            <a:r>
              <a:rPr lang="en-GB" u="sng" dirty="0"/>
              <a:t>call</a:t>
            </a:r>
            <a:r>
              <a:rPr lang="en-GB" dirty="0"/>
              <a:t> you as soon as I arrive.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b="1" dirty="0"/>
              <a:t>	TO MAKE PROMISES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3200" dirty="0"/>
              <a:t>Signal words: </a:t>
            </a:r>
            <a:r>
              <a:rPr lang="de-DE" dirty="0"/>
              <a:t>tomorrow, next week, next weekend, a few days, weeks, years later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E779D2F-0D37-0939-497D-FD7E302707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26" t="21987" r="33462" b="43224"/>
          <a:stretch/>
        </p:blipFill>
        <p:spPr>
          <a:xfrm>
            <a:off x="2298029" y="116632"/>
            <a:ext cx="7595943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53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8D9D06-850F-4695-A595-033A3B4EB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565" y="344557"/>
            <a:ext cx="11476383" cy="617551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br>
              <a:rPr lang="de-D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br>
              <a:rPr lang="de-D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br>
              <a:rPr lang="de-D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br>
              <a:rPr lang="de-D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br>
              <a:rPr lang="de-D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de-D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			Future Simple - affirmative        </a:t>
            </a:r>
            <a:br>
              <a:rPr lang="de-D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br>
              <a:rPr lang="de-D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br>
              <a:rPr lang="de-D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br>
              <a:rPr lang="de-D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br>
              <a:rPr lang="de-D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br>
              <a:rPr lang="de-D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br>
              <a:rPr lang="de-D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endParaRPr lang="de-D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34D607E6-4102-4DBB-B427-2512A18FEF74}"/>
              </a:ext>
            </a:extLst>
          </p:cNvPr>
          <p:cNvSpPr/>
          <p:nvPr/>
        </p:nvSpPr>
        <p:spPr>
          <a:xfrm>
            <a:off x="3869636" y="2120366"/>
            <a:ext cx="1285462" cy="728866"/>
          </a:xfrm>
          <a:prstGeom prst="roundRect">
            <a:avLst/>
          </a:prstGeom>
          <a:solidFill>
            <a:srgbClr val="06C7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/>
              <a:t>will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53463721-C16F-4F01-980D-E2884D44B4FA}"/>
              </a:ext>
            </a:extLst>
          </p:cNvPr>
          <p:cNvSpPr/>
          <p:nvPr/>
        </p:nvSpPr>
        <p:spPr>
          <a:xfrm>
            <a:off x="5377071" y="2663617"/>
            <a:ext cx="1421294" cy="530088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>
                <a:solidFill>
                  <a:srgbClr val="FF0000"/>
                </a:solidFill>
              </a:rPr>
              <a:t>stay</a:t>
            </a:r>
          </a:p>
        </p:txBody>
      </p:sp>
      <p:sp>
        <p:nvSpPr>
          <p:cNvPr id="25" name="Rahmen 24">
            <a:extLst>
              <a:ext uri="{FF2B5EF4-FFF2-40B4-BE49-F238E27FC236}">
                <a16:creationId xmlns:a16="http://schemas.microsoft.com/office/drawing/2014/main" id="{A4BFFF8E-C0AC-40CA-AEA4-AF7887D14F9A}"/>
              </a:ext>
            </a:extLst>
          </p:cNvPr>
          <p:cNvSpPr/>
          <p:nvPr/>
        </p:nvSpPr>
        <p:spPr>
          <a:xfrm>
            <a:off x="3571461" y="4227479"/>
            <a:ext cx="7348330" cy="114627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>
                <a:solidFill>
                  <a:srgbClr val="00B050"/>
                </a:solidFill>
              </a:rPr>
              <a:t>Subject</a:t>
            </a:r>
            <a:r>
              <a:rPr lang="de-DE" sz="3200" b="1">
                <a:solidFill>
                  <a:schemeClr val="tx1"/>
                </a:solidFill>
              </a:rPr>
              <a:t> + </a:t>
            </a:r>
            <a:r>
              <a:rPr lang="de-DE" sz="3200" b="1">
                <a:solidFill>
                  <a:srgbClr val="00B0F0"/>
                </a:solidFill>
              </a:rPr>
              <a:t>´ll/will </a:t>
            </a:r>
            <a:r>
              <a:rPr lang="de-DE" sz="3200" b="1">
                <a:solidFill>
                  <a:schemeClr val="tx1"/>
                </a:solidFill>
              </a:rPr>
              <a:t>+ </a:t>
            </a:r>
            <a:r>
              <a:rPr lang="de-DE" sz="3200" b="1">
                <a:solidFill>
                  <a:srgbClr val="FF0000"/>
                </a:solidFill>
              </a:rPr>
              <a:t>infinitive without to </a:t>
            </a:r>
          </a:p>
        </p:txBody>
      </p:sp>
      <p:sp>
        <p:nvSpPr>
          <p:cNvPr id="3" name="Pfeil: Fünfeck 2">
            <a:extLst>
              <a:ext uri="{FF2B5EF4-FFF2-40B4-BE49-F238E27FC236}">
                <a16:creationId xmlns:a16="http://schemas.microsoft.com/office/drawing/2014/main" id="{2785E91E-E4DF-4220-8CE8-B921F94AE1E5}"/>
              </a:ext>
            </a:extLst>
          </p:cNvPr>
          <p:cNvSpPr/>
          <p:nvPr/>
        </p:nvSpPr>
        <p:spPr>
          <a:xfrm>
            <a:off x="759656" y="1139483"/>
            <a:ext cx="2659406" cy="4943265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/>
              <a:t>I</a:t>
            </a:r>
          </a:p>
          <a:p>
            <a:pPr algn="ctr"/>
            <a:r>
              <a:rPr lang="de-DE" sz="3600"/>
              <a:t>You</a:t>
            </a:r>
          </a:p>
          <a:p>
            <a:pPr algn="ctr"/>
            <a:r>
              <a:rPr lang="de-DE" sz="3600"/>
              <a:t>He/She/It</a:t>
            </a:r>
          </a:p>
          <a:p>
            <a:pPr algn="ctr"/>
            <a:r>
              <a:rPr lang="de-DE" sz="3600"/>
              <a:t>We</a:t>
            </a:r>
          </a:p>
          <a:p>
            <a:pPr algn="ctr"/>
            <a:r>
              <a:rPr lang="de-DE" sz="3600"/>
              <a:t>You </a:t>
            </a:r>
          </a:p>
          <a:p>
            <a:pPr algn="ctr"/>
            <a:r>
              <a:rPr lang="de-DE" sz="3600"/>
              <a:t>They</a:t>
            </a:r>
            <a:endParaRPr lang="en-GB" sz="3600"/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1523F719-85A9-4BB2-A2E6-2E9A4D027AF1}"/>
              </a:ext>
            </a:extLst>
          </p:cNvPr>
          <p:cNvSpPr/>
          <p:nvPr/>
        </p:nvSpPr>
        <p:spPr>
          <a:xfrm>
            <a:off x="3869635" y="3064567"/>
            <a:ext cx="1285463" cy="728866"/>
          </a:xfrm>
          <a:prstGeom prst="roundRect">
            <a:avLst/>
          </a:prstGeom>
          <a:solidFill>
            <a:srgbClr val="06C7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/>
              <a:t>´ll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AB54EB6F-550A-4A21-BAFF-46B2A7EF46B4}"/>
              </a:ext>
            </a:extLst>
          </p:cNvPr>
          <p:cNvSpPr/>
          <p:nvPr/>
        </p:nvSpPr>
        <p:spPr>
          <a:xfrm>
            <a:off x="7113107" y="2663617"/>
            <a:ext cx="2975113" cy="5300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>
                <a:solidFill>
                  <a:schemeClr val="tx1"/>
                </a:solidFill>
              </a:rPr>
              <a:t>at home.</a:t>
            </a:r>
            <a:endParaRPr lang="de-DE" sz="4000"/>
          </a:p>
        </p:txBody>
      </p:sp>
    </p:spTree>
    <p:extLst>
      <p:ext uri="{BB962C8B-B14F-4D97-AF65-F5344CB8AC3E}">
        <p14:creationId xmlns:p14="http://schemas.microsoft.com/office/powerpoint/2010/main" val="346025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25" grpId="0" animBg="1"/>
      <p:bldP spid="3" grpId="0" animBg="1"/>
      <p:bldP spid="26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8D9D06-850F-4695-A595-033A3B4EB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565" y="344557"/>
            <a:ext cx="11476383" cy="617551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br>
              <a:rPr lang="de-DE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br>
              <a:rPr lang="de-DE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br>
              <a:rPr lang="de-DE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br>
              <a:rPr lang="de-DE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br>
              <a:rPr lang="de-DE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de-DE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			Future Simple - negative        </a:t>
            </a:r>
            <a:br>
              <a:rPr lang="de-DE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br>
              <a:rPr lang="de-DE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br>
              <a:rPr lang="de-DE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br>
              <a:rPr lang="de-DE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br>
              <a:rPr lang="de-DE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br>
              <a:rPr lang="de-DE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br>
              <a:rPr lang="de-DE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endParaRPr lang="de-DE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34D607E6-4102-4DBB-B427-2512A18FEF74}"/>
              </a:ext>
            </a:extLst>
          </p:cNvPr>
          <p:cNvSpPr/>
          <p:nvPr/>
        </p:nvSpPr>
        <p:spPr>
          <a:xfrm>
            <a:off x="3781153" y="2120366"/>
            <a:ext cx="2195577" cy="728866"/>
          </a:xfrm>
          <a:prstGeom prst="roundRect">
            <a:avLst/>
          </a:prstGeom>
          <a:solidFill>
            <a:srgbClr val="06C7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/>
              <a:t>will </a:t>
            </a:r>
            <a:r>
              <a:rPr lang="de-DE" sz="4400">
                <a:solidFill>
                  <a:srgbClr val="FF0000"/>
                </a:solidFill>
              </a:rPr>
              <a:t>not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53463721-C16F-4F01-980D-E2884D44B4FA}"/>
              </a:ext>
            </a:extLst>
          </p:cNvPr>
          <p:cNvSpPr/>
          <p:nvPr/>
        </p:nvSpPr>
        <p:spPr>
          <a:xfrm>
            <a:off x="6096000" y="2670209"/>
            <a:ext cx="1550505" cy="530088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>
                <a:solidFill>
                  <a:srgbClr val="FF0000"/>
                </a:solidFill>
              </a:rPr>
              <a:t>travel</a:t>
            </a:r>
          </a:p>
        </p:txBody>
      </p:sp>
      <p:sp>
        <p:nvSpPr>
          <p:cNvPr id="25" name="Rahmen 24">
            <a:extLst>
              <a:ext uri="{FF2B5EF4-FFF2-40B4-BE49-F238E27FC236}">
                <a16:creationId xmlns:a16="http://schemas.microsoft.com/office/drawing/2014/main" id="{A4BFFF8E-C0AC-40CA-AEA4-AF7887D14F9A}"/>
              </a:ext>
            </a:extLst>
          </p:cNvPr>
          <p:cNvSpPr/>
          <p:nvPr/>
        </p:nvSpPr>
        <p:spPr>
          <a:xfrm>
            <a:off x="3571461" y="4227479"/>
            <a:ext cx="7348330" cy="114627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>
                <a:solidFill>
                  <a:srgbClr val="00B050"/>
                </a:solidFill>
              </a:rPr>
              <a:t>Subject</a:t>
            </a:r>
            <a:r>
              <a:rPr lang="de-DE" sz="2800" b="1">
                <a:solidFill>
                  <a:schemeClr val="tx1"/>
                </a:solidFill>
              </a:rPr>
              <a:t> + </a:t>
            </a:r>
            <a:r>
              <a:rPr lang="de-DE" sz="2800" b="1">
                <a:solidFill>
                  <a:srgbClr val="00B0F0"/>
                </a:solidFill>
              </a:rPr>
              <a:t>won‘t/will not </a:t>
            </a:r>
            <a:r>
              <a:rPr lang="de-DE" sz="2800" b="1">
                <a:solidFill>
                  <a:schemeClr val="tx1"/>
                </a:solidFill>
              </a:rPr>
              <a:t>+ </a:t>
            </a:r>
            <a:r>
              <a:rPr lang="de-DE" sz="2800" b="1">
                <a:solidFill>
                  <a:srgbClr val="FF0000"/>
                </a:solidFill>
              </a:rPr>
              <a:t>infinitive without to </a:t>
            </a:r>
          </a:p>
        </p:txBody>
      </p:sp>
      <p:sp>
        <p:nvSpPr>
          <p:cNvPr id="3" name="Pfeil: Fünfeck 2">
            <a:extLst>
              <a:ext uri="{FF2B5EF4-FFF2-40B4-BE49-F238E27FC236}">
                <a16:creationId xmlns:a16="http://schemas.microsoft.com/office/drawing/2014/main" id="{2785E91E-E4DF-4220-8CE8-B921F94AE1E5}"/>
              </a:ext>
            </a:extLst>
          </p:cNvPr>
          <p:cNvSpPr/>
          <p:nvPr/>
        </p:nvSpPr>
        <p:spPr>
          <a:xfrm>
            <a:off x="759656" y="1139483"/>
            <a:ext cx="2659406" cy="4943265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/>
              <a:t>I</a:t>
            </a:r>
          </a:p>
          <a:p>
            <a:pPr algn="ctr"/>
            <a:r>
              <a:rPr lang="de-DE" sz="3600"/>
              <a:t>You</a:t>
            </a:r>
          </a:p>
          <a:p>
            <a:pPr algn="ctr"/>
            <a:r>
              <a:rPr lang="de-DE" sz="3600"/>
              <a:t>He/She/It</a:t>
            </a:r>
          </a:p>
          <a:p>
            <a:pPr algn="ctr"/>
            <a:r>
              <a:rPr lang="de-DE" sz="3600"/>
              <a:t>We</a:t>
            </a:r>
          </a:p>
          <a:p>
            <a:pPr algn="ctr"/>
            <a:r>
              <a:rPr lang="de-DE" sz="3600"/>
              <a:t>You </a:t>
            </a:r>
          </a:p>
          <a:p>
            <a:pPr algn="ctr"/>
            <a:r>
              <a:rPr lang="de-DE" sz="3600"/>
              <a:t>They</a:t>
            </a:r>
            <a:endParaRPr lang="en-GB" sz="3600"/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1523F719-85A9-4BB2-A2E6-2E9A4D027AF1}"/>
              </a:ext>
            </a:extLst>
          </p:cNvPr>
          <p:cNvSpPr/>
          <p:nvPr/>
        </p:nvSpPr>
        <p:spPr>
          <a:xfrm>
            <a:off x="3781153" y="3057955"/>
            <a:ext cx="2195577" cy="728866"/>
          </a:xfrm>
          <a:prstGeom prst="roundRect">
            <a:avLst/>
          </a:prstGeom>
          <a:solidFill>
            <a:srgbClr val="06C7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/>
              <a:t>wo</a:t>
            </a:r>
            <a:r>
              <a:rPr lang="de-DE" sz="5400">
                <a:solidFill>
                  <a:srgbClr val="FF0000"/>
                </a:solidFill>
              </a:rPr>
              <a:t>n‘t</a:t>
            </a:r>
            <a:endParaRPr lang="de-DE" sz="5400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AB54EB6F-550A-4A21-BAFF-46B2A7EF46B4}"/>
              </a:ext>
            </a:extLst>
          </p:cNvPr>
          <p:cNvSpPr/>
          <p:nvPr/>
        </p:nvSpPr>
        <p:spPr>
          <a:xfrm>
            <a:off x="7944678" y="2670209"/>
            <a:ext cx="2975113" cy="5300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>
                <a:solidFill>
                  <a:schemeClr val="tx1"/>
                </a:solidFill>
              </a:rPr>
              <a:t>this summer.</a:t>
            </a:r>
            <a:endParaRPr lang="de-DE" sz="4000"/>
          </a:p>
        </p:txBody>
      </p:sp>
    </p:spTree>
    <p:extLst>
      <p:ext uri="{BB962C8B-B14F-4D97-AF65-F5344CB8AC3E}">
        <p14:creationId xmlns:p14="http://schemas.microsoft.com/office/powerpoint/2010/main" val="47385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25" grpId="0" animBg="1"/>
      <p:bldP spid="26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8D9D06-850F-4695-A595-033A3B4EB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565" y="344557"/>
            <a:ext cx="11476383" cy="617551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br>
              <a:rPr lang="de-DE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br>
              <a:rPr lang="de-DE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br>
              <a:rPr lang="de-DE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br>
              <a:rPr lang="de-DE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br>
              <a:rPr lang="de-DE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de-DE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			Future Simple - Questions        </a:t>
            </a:r>
            <a:br>
              <a:rPr lang="de-DE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br>
              <a:rPr lang="de-DE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br>
              <a:rPr lang="de-DE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br>
              <a:rPr lang="de-DE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br>
              <a:rPr lang="de-DE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br>
              <a:rPr lang="de-DE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br>
              <a:rPr lang="de-DE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endParaRPr lang="de-DE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34D607E6-4102-4DBB-B427-2512A18FEF74}"/>
              </a:ext>
            </a:extLst>
          </p:cNvPr>
          <p:cNvSpPr/>
          <p:nvPr/>
        </p:nvSpPr>
        <p:spPr>
          <a:xfrm>
            <a:off x="2269435" y="1444487"/>
            <a:ext cx="1550505" cy="728866"/>
          </a:xfrm>
          <a:prstGeom prst="roundRect">
            <a:avLst/>
          </a:prstGeom>
          <a:solidFill>
            <a:srgbClr val="06C7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/>
              <a:t>Will </a:t>
            </a:r>
            <a:endParaRPr lang="de-DE" sz="4400">
              <a:solidFill>
                <a:srgbClr val="FF0000"/>
              </a:solidFill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53463721-C16F-4F01-980D-E2884D44B4FA}"/>
              </a:ext>
            </a:extLst>
          </p:cNvPr>
          <p:cNvSpPr/>
          <p:nvPr/>
        </p:nvSpPr>
        <p:spPr>
          <a:xfrm>
            <a:off x="5691810" y="1484243"/>
            <a:ext cx="1209262" cy="689110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>
                <a:solidFill>
                  <a:srgbClr val="FF0000"/>
                </a:solidFill>
              </a:rPr>
              <a:t>go</a:t>
            </a:r>
          </a:p>
        </p:txBody>
      </p:sp>
      <p:sp>
        <p:nvSpPr>
          <p:cNvPr id="25" name="Rahmen 24">
            <a:extLst>
              <a:ext uri="{FF2B5EF4-FFF2-40B4-BE49-F238E27FC236}">
                <a16:creationId xmlns:a16="http://schemas.microsoft.com/office/drawing/2014/main" id="{A4BFFF8E-C0AC-40CA-AEA4-AF7887D14F9A}"/>
              </a:ext>
            </a:extLst>
          </p:cNvPr>
          <p:cNvSpPr/>
          <p:nvPr/>
        </p:nvSpPr>
        <p:spPr>
          <a:xfrm>
            <a:off x="2082249" y="3829871"/>
            <a:ext cx="8428383" cy="114627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>
                <a:solidFill>
                  <a:srgbClr val="00B0F0"/>
                </a:solidFill>
              </a:rPr>
              <a:t>will </a:t>
            </a:r>
            <a:r>
              <a:rPr lang="de-DE" sz="2800" b="1">
                <a:solidFill>
                  <a:schemeClr val="tx1"/>
                </a:solidFill>
              </a:rPr>
              <a:t>+ </a:t>
            </a:r>
            <a:r>
              <a:rPr lang="de-DE" sz="2800" b="1">
                <a:solidFill>
                  <a:srgbClr val="00B050"/>
                </a:solidFill>
              </a:rPr>
              <a:t>subject</a:t>
            </a:r>
            <a:r>
              <a:rPr lang="de-DE" sz="2800" b="1">
                <a:solidFill>
                  <a:schemeClr val="tx1"/>
                </a:solidFill>
              </a:rPr>
              <a:t> + </a:t>
            </a:r>
            <a:r>
              <a:rPr lang="de-DE" sz="2800" b="1">
                <a:solidFill>
                  <a:srgbClr val="FF0000"/>
                </a:solidFill>
              </a:rPr>
              <a:t>infinitive without to 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AB54EB6F-550A-4A21-BAFF-46B2A7EF46B4}"/>
              </a:ext>
            </a:extLst>
          </p:cNvPr>
          <p:cNvSpPr/>
          <p:nvPr/>
        </p:nvSpPr>
        <p:spPr>
          <a:xfrm>
            <a:off x="7205871" y="1484243"/>
            <a:ext cx="3955773" cy="68911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>
                <a:solidFill>
                  <a:schemeClr val="tx1"/>
                </a:solidFill>
              </a:rPr>
              <a:t>to school in June?</a:t>
            </a:r>
            <a:endParaRPr lang="de-DE" sz="400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8FDE04B1-2F3B-4554-A855-C4D2EB234825}"/>
              </a:ext>
            </a:extLst>
          </p:cNvPr>
          <p:cNvSpPr/>
          <p:nvPr/>
        </p:nvSpPr>
        <p:spPr>
          <a:xfrm>
            <a:off x="4015409" y="1444487"/>
            <a:ext cx="1550505" cy="198451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/>
              <a:t>I</a:t>
            </a:r>
          </a:p>
          <a:p>
            <a:pPr algn="ctr"/>
            <a:r>
              <a:rPr lang="de-DE" sz="2000"/>
              <a:t>you</a:t>
            </a:r>
          </a:p>
          <a:p>
            <a:pPr algn="ctr"/>
            <a:r>
              <a:rPr lang="de-DE" sz="2000"/>
              <a:t>he/she/it</a:t>
            </a:r>
          </a:p>
          <a:p>
            <a:pPr algn="ctr"/>
            <a:r>
              <a:rPr lang="de-DE" sz="2000"/>
              <a:t>we</a:t>
            </a:r>
          </a:p>
          <a:p>
            <a:pPr algn="ctr"/>
            <a:r>
              <a:rPr lang="de-DE" sz="2000"/>
              <a:t>you </a:t>
            </a:r>
          </a:p>
          <a:p>
            <a:pPr algn="ctr"/>
            <a:r>
              <a:rPr lang="de-DE" sz="2000"/>
              <a:t>they</a:t>
            </a:r>
            <a:endParaRPr lang="en-GB" sz="2000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4D185C83-86F8-4B98-B633-E882D97D79AA}"/>
              </a:ext>
            </a:extLst>
          </p:cNvPr>
          <p:cNvSpPr/>
          <p:nvPr/>
        </p:nvSpPr>
        <p:spPr>
          <a:xfrm>
            <a:off x="655982" y="2713416"/>
            <a:ext cx="1623392" cy="728866"/>
          </a:xfrm>
          <a:prstGeom prst="roundRect">
            <a:avLst/>
          </a:prstGeom>
          <a:solidFill>
            <a:srgbClr val="C430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/>
              <a:t>When </a:t>
            </a:r>
            <a:endParaRPr lang="de-DE" sz="4400">
              <a:solidFill>
                <a:srgbClr val="FF0000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BC1F2FB1-E8FB-4123-80C4-A1DA9E965CC4}"/>
              </a:ext>
            </a:extLst>
          </p:cNvPr>
          <p:cNvSpPr/>
          <p:nvPr/>
        </p:nvSpPr>
        <p:spPr>
          <a:xfrm>
            <a:off x="5691810" y="2683664"/>
            <a:ext cx="1209262" cy="689110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>
                <a:solidFill>
                  <a:srgbClr val="FF0000"/>
                </a:solidFill>
              </a:rPr>
              <a:t>go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E6A6BFA-A547-47CE-8A53-444AA0F58287}"/>
              </a:ext>
            </a:extLst>
          </p:cNvPr>
          <p:cNvSpPr/>
          <p:nvPr/>
        </p:nvSpPr>
        <p:spPr>
          <a:xfrm>
            <a:off x="7301950" y="2680248"/>
            <a:ext cx="2522882" cy="68911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>
                <a:solidFill>
                  <a:schemeClr val="tx1"/>
                </a:solidFill>
              </a:rPr>
              <a:t>to school ?</a:t>
            </a:r>
            <a:endParaRPr lang="de-DE" sz="4000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AA003356-0020-47A6-93C4-A8CA26935F24}"/>
              </a:ext>
            </a:extLst>
          </p:cNvPr>
          <p:cNvSpPr/>
          <p:nvPr/>
        </p:nvSpPr>
        <p:spPr>
          <a:xfrm>
            <a:off x="2367169" y="2696851"/>
            <a:ext cx="1550505" cy="728866"/>
          </a:xfrm>
          <a:prstGeom prst="roundRect">
            <a:avLst/>
          </a:prstGeom>
          <a:solidFill>
            <a:srgbClr val="06C7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/>
              <a:t>will </a:t>
            </a:r>
            <a:endParaRPr lang="de-DE" sz="4400">
              <a:solidFill>
                <a:srgbClr val="FF0000"/>
              </a:solidFill>
            </a:endParaRPr>
          </a:p>
        </p:txBody>
      </p:sp>
      <p:sp>
        <p:nvSpPr>
          <p:cNvPr id="15" name="Rahmen 14">
            <a:extLst>
              <a:ext uri="{FF2B5EF4-FFF2-40B4-BE49-F238E27FC236}">
                <a16:creationId xmlns:a16="http://schemas.microsoft.com/office/drawing/2014/main" id="{5A4C836C-4BFB-4E21-B035-FDAE3B902A32}"/>
              </a:ext>
            </a:extLst>
          </p:cNvPr>
          <p:cNvSpPr/>
          <p:nvPr/>
        </p:nvSpPr>
        <p:spPr>
          <a:xfrm>
            <a:off x="2082248" y="5055706"/>
            <a:ext cx="8428383" cy="114627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>
                <a:solidFill>
                  <a:srgbClr val="C430A4"/>
                </a:solidFill>
              </a:rPr>
              <a:t>Question word </a:t>
            </a:r>
            <a:r>
              <a:rPr lang="de-DE" sz="2800" b="1">
                <a:solidFill>
                  <a:schemeClr val="tx1"/>
                </a:solidFill>
              </a:rPr>
              <a:t>+ </a:t>
            </a:r>
            <a:r>
              <a:rPr lang="de-DE" sz="2800" b="1">
                <a:solidFill>
                  <a:srgbClr val="00B0F0"/>
                </a:solidFill>
              </a:rPr>
              <a:t>will </a:t>
            </a:r>
            <a:r>
              <a:rPr lang="de-DE" sz="2800" b="1">
                <a:solidFill>
                  <a:schemeClr val="tx1"/>
                </a:solidFill>
              </a:rPr>
              <a:t>+ </a:t>
            </a:r>
            <a:r>
              <a:rPr lang="de-DE" sz="2800" b="1">
                <a:solidFill>
                  <a:srgbClr val="00B050"/>
                </a:solidFill>
              </a:rPr>
              <a:t>subject</a:t>
            </a:r>
            <a:r>
              <a:rPr lang="de-DE" sz="2800" b="1">
                <a:solidFill>
                  <a:schemeClr val="tx1"/>
                </a:solidFill>
              </a:rPr>
              <a:t> + </a:t>
            </a:r>
            <a:r>
              <a:rPr lang="de-DE" sz="2800" b="1">
                <a:solidFill>
                  <a:srgbClr val="FF0000"/>
                </a:solidFill>
              </a:rPr>
              <a:t>infinitive without to </a:t>
            </a:r>
          </a:p>
        </p:txBody>
      </p:sp>
    </p:spTree>
    <p:extLst>
      <p:ext uri="{BB962C8B-B14F-4D97-AF65-F5344CB8AC3E}">
        <p14:creationId xmlns:p14="http://schemas.microsoft.com/office/powerpoint/2010/main" val="385882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25" grpId="0" animBg="1"/>
      <p:bldP spid="27" grpId="0" animBg="1"/>
      <p:bldP spid="10" grpId="0" animBg="1"/>
      <p:bldP spid="11" grpId="0" animBg="1"/>
      <p:bldP spid="12" grpId="0" animBg="1"/>
      <p:bldP spid="13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8D9D06-850F-4695-A595-033A3B4EB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565" y="344557"/>
            <a:ext cx="11476383" cy="617551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br>
              <a:rPr lang="de-DE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br>
              <a:rPr lang="de-DE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br>
              <a:rPr lang="de-DE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br>
              <a:rPr lang="de-DE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br>
              <a:rPr lang="de-DE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de-DE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			</a:t>
            </a:r>
            <a:r>
              <a:rPr lang="de-DE" sz="44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Exercise: Ask for the underlined word(s)           </a:t>
            </a:r>
            <a:br>
              <a:rPr lang="de-DE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br>
              <a:rPr lang="de-DE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br>
              <a:rPr lang="de-DE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br>
              <a:rPr lang="de-DE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br>
              <a:rPr lang="de-DE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br>
              <a:rPr lang="de-DE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br>
              <a:rPr lang="de-DE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endParaRPr lang="de-DE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34D607E6-4102-4DBB-B427-2512A18FEF74}"/>
              </a:ext>
            </a:extLst>
          </p:cNvPr>
          <p:cNvSpPr/>
          <p:nvPr/>
        </p:nvSpPr>
        <p:spPr>
          <a:xfrm>
            <a:off x="1762537" y="1894520"/>
            <a:ext cx="1775791" cy="352825"/>
          </a:xfrm>
          <a:prstGeom prst="roundRect">
            <a:avLst/>
          </a:prstGeom>
          <a:solidFill>
            <a:srgbClr val="C430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When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53463721-C16F-4F01-980D-E2884D44B4FA}"/>
              </a:ext>
            </a:extLst>
          </p:cNvPr>
          <p:cNvSpPr/>
          <p:nvPr/>
        </p:nvSpPr>
        <p:spPr>
          <a:xfrm>
            <a:off x="3710594" y="1916981"/>
            <a:ext cx="1775791" cy="344555"/>
          </a:xfrm>
          <a:prstGeom prst="roundRect">
            <a:avLst/>
          </a:prstGeom>
          <a:solidFill>
            <a:srgbClr val="06C7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>
                <a:solidFill>
                  <a:schemeClr val="tx1"/>
                </a:solidFill>
              </a:rPr>
              <a:t>will</a:t>
            </a:r>
            <a:endParaRPr lang="de-DE" sz="280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EB2886A0-9261-49EE-979D-F53288413A1E}"/>
              </a:ext>
            </a:extLst>
          </p:cNvPr>
          <p:cNvSpPr/>
          <p:nvPr/>
        </p:nvSpPr>
        <p:spPr>
          <a:xfrm>
            <a:off x="7742540" y="1912167"/>
            <a:ext cx="1272220" cy="344555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>
                <a:solidFill>
                  <a:srgbClr val="FF0000"/>
                </a:solidFill>
              </a:rPr>
              <a:t>go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5121409C-C0CC-4F21-A47A-C5F809E2D2DA}"/>
              </a:ext>
            </a:extLst>
          </p:cNvPr>
          <p:cNvSpPr/>
          <p:nvPr/>
        </p:nvSpPr>
        <p:spPr>
          <a:xfrm>
            <a:off x="1762538" y="2664139"/>
            <a:ext cx="9687320" cy="560806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chemeClr val="tx1"/>
                </a:solidFill>
              </a:rPr>
              <a:t>I will </a:t>
            </a:r>
            <a:r>
              <a:rPr lang="de-DE" sz="2400" u="sng">
                <a:solidFill>
                  <a:schemeClr val="tx1"/>
                </a:solidFill>
              </a:rPr>
              <a:t>go shopping </a:t>
            </a:r>
            <a:r>
              <a:rPr lang="de-DE" sz="2400">
                <a:solidFill>
                  <a:schemeClr val="tx1"/>
                </a:solidFill>
              </a:rPr>
              <a:t>next Monday.</a:t>
            </a:r>
            <a:endParaRPr lang="de-DE" sz="2400"/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6057C3B9-1B36-41C4-A45B-16CE8F35DCF2}"/>
              </a:ext>
            </a:extLst>
          </p:cNvPr>
          <p:cNvSpPr/>
          <p:nvPr/>
        </p:nvSpPr>
        <p:spPr>
          <a:xfrm>
            <a:off x="9134044" y="1918898"/>
            <a:ext cx="2279360" cy="35282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shopping?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B9299141-9C3C-4423-98B4-BDF137D895E2}"/>
              </a:ext>
            </a:extLst>
          </p:cNvPr>
          <p:cNvSpPr/>
          <p:nvPr/>
        </p:nvSpPr>
        <p:spPr>
          <a:xfrm>
            <a:off x="5794483" y="1912167"/>
            <a:ext cx="1775791" cy="35282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you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A22755D7-2C6B-4498-AB4F-EFB4D669707C}"/>
              </a:ext>
            </a:extLst>
          </p:cNvPr>
          <p:cNvSpPr/>
          <p:nvPr/>
        </p:nvSpPr>
        <p:spPr>
          <a:xfrm>
            <a:off x="1762537" y="3306025"/>
            <a:ext cx="1775791" cy="352825"/>
          </a:xfrm>
          <a:prstGeom prst="roundRect">
            <a:avLst/>
          </a:prstGeom>
          <a:solidFill>
            <a:srgbClr val="C430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What</a:t>
            </a:r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CA74F687-4558-4837-A8DA-4EB4301534CD}"/>
              </a:ext>
            </a:extLst>
          </p:cNvPr>
          <p:cNvSpPr/>
          <p:nvPr/>
        </p:nvSpPr>
        <p:spPr>
          <a:xfrm>
            <a:off x="3710594" y="3299869"/>
            <a:ext cx="1239077" cy="344555"/>
          </a:xfrm>
          <a:prstGeom prst="roundRect">
            <a:avLst/>
          </a:prstGeom>
          <a:solidFill>
            <a:srgbClr val="06C7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>
                <a:solidFill>
                  <a:schemeClr val="tx1"/>
                </a:solidFill>
              </a:rPr>
              <a:t>will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A6068CA0-5924-4772-84CB-F59EF497122C}"/>
              </a:ext>
            </a:extLst>
          </p:cNvPr>
          <p:cNvSpPr/>
          <p:nvPr/>
        </p:nvSpPr>
        <p:spPr>
          <a:xfrm>
            <a:off x="5188183" y="3295733"/>
            <a:ext cx="1239078" cy="35282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you</a:t>
            </a: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999A4CA0-F76A-4124-AAD8-16732C675908}"/>
              </a:ext>
            </a:extLst>
          </p:cNvPr>
          <p:cNvSpPr/>
          <p:nvPr/>
        </p:nvSpPr>
        <p:spPr>
          <a:xfrm>
            <a:off x="6569720" y="3306025"/>
            <a:ext cx="1000554" cy="344555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>
                <a:solidFill>
                  <a:srgbClr val="FF0000"/>
                </a:solidFill>
              </a:rPr>
              <a:t>do</a:t>
            </a:r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DA644564-260E-4271-868C-4EC766B37852}"/>
              </a:ext>
            </a:extLst>
          </p:cNvPr>
          <p:cNvSpPr/>
          <p:nvPr/>
        </p:nvSpPr>
        <p:spPr>
          <a:xfrm>
            <a:off x="7752513" y="3286617"/>
            <a:ext cx="3697345" cy="35138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next Monday?</a:t>
            </a:r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24103E54-5A0D-4CA7-9B84-9D55CE74F307}"/>
              </a:ext>
            </a:extLst>
          </p:cNvPr>
          <p:cNvSpPr/>
          <p:nvPr/>
        </p:nvSpPr>
        <p:spPr>
          <a:xfrm>
            <a:off x="1762538" y="3935897"/>
            <a:ext cx="9687320" cy="467778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u="sng">
                <a:solidFill>
                  <a:schemeClr val="tx1"/>
                </a:solidFill>
              </a:rPr>
              <a:t>Billie Eilish </a:t>
            </a:r>
            <a:r>
              <a:rPr lang="de-DE" sz="2400">
                <a:solidFill>
                  <a:schemeClr val="tx1"/>
                </a:solidFill>
              </a:rPr>
              <a:t>won‘t play any concerts this summer.</a:t>
            </a:r>
            <a:endParaRPr lang="de-DE" sz="2400"/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445871E9-07BE-4D00-9301-94BC4A552CFB}"/>
              </a:ext>
            </a:extLst>
          </p:cNvPr>
          <p:cNvSpPr/>
          <p:nvPr/>
        </p:nvSpPr>
        <p:spPr>
          <a:xfrm>
            <a:off x="1762537" y="4484779"/>
            <a:ext cx="1775791" cy="352825"/>
          </a:xfrm>
          <a:prstGeom prst="roundRect">
            <a:avLst/>
          </a:prstGeom>
          <a:gradFill>
            <a:gsLst>
              <a:gs pos="27000">
                <a:srgbClr val="C430A4"/>
              </a:gs>
              <a:gs pos="42000">
                <a:schemeClr val="accent6">
                  <a:lumMod val="40000"/>
                  <a:lumOff val="60000"/>
                </a:schemeClr>
              </a:gs>
              <a:gs pos="48000">
                <a:srgbClr val="92D050"/>
              </a:gs>
              <a:gs pos="86000">
                <a:srgbClr val="00B05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Who</a:t>
            </a:r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C64BA45A-7EAB-4EAA-8AEB-E79C9C38FC92}"/>
              </a:ext>
            </a:extLst>
          </p:cNvPr>
          <p:cNvSpPr/>
          <p:nvPr/>
        </p:nvSpPr>
        <p:spPr>
          <a:xfrm>
            <a:off x="3670839" y="4484779"/>
            <a:ext cx="1239077" cy="344555"/>
          </a:xfrm>
          <a:prstGeom prst="roundRect">
            <a:avLst/>
          </a:prstGeom>
          <a:solidFill>
            <a:srgbClr val="06C7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chemeClr val="tx1"/>
                </a:solidFill>
              </a:rPr>
              <a:t>won‘t</a:t>
            </a:r>
            <a:endParaRPr lang="de-DE" sz="2400"/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94747E2-BAB5-435F-B511-F906B5DA672A}"/>
              </a:ext>
            </a:extLst>
          </p:cNvPr>
          <p:cNvSpPr/>
          <p:nvPr/>
        </p:nvSpPr>
        <p:spPr>
          <a:xfrm>
            <a:off x="5092137" y="4493049"/>
            <a:ext cx="1239077" cy="344555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>
                <a:solidFill>
                  <a:srgbClr val="FF0000"/>
                </a:solidFill>
              </a:rPr>
              <a:t>play</a:t>
            </a: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62AA0929-D929-4217-AC4A-D0CF0C5F6AF2}"/>
              </a:ext>
            </a:extLst>
          </p:cNvPr>
          <p:cNvSpPr/>
          <p:nvPr/>
        </p:nvSpPr>
        <p:spPr>
          <a:xfrm>
            <a:off x="6569720" y="4504309"/>
            <a:ext cx="4843684" cy="35282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any concerts this summer?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AA74A7A9-EC28-48F0-A505-22D9AEC236C2}"/>
              </a:ext>
            </a:extLst>
          </p:cNvPr>
          <p:cNvSpPr/>
          <p:nvPr/>
        </p:nvSpPr>
        <p:spPr>
          <a:xfrm>
            <a:off x="1726084" y="1279138"/>
            <a:ext cx="9687320" cy="560806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chemeClr val="tx1"/>
                </a:solidFill>
              </a:rPr>
              <a:t>I will go shopping </a:t>
            </a:r>
            <a:r>
              <a:rPr lang="de-DE" sz="2400" u="sng">
                <a:solidFill>
                  <a:schemeClr val="tx1"/>
                </a:solidFill>
              </a:rPr>
              <a:t>next Monday</a:t>
            </a:r>
            <a:r>
              <a:rPr lang="de-DE" sz="2400">
                <a:solidFill>
                  <a:schemeClr val="tx1"/>
                </a:solidFill>
              </a:rPr>
              <a:t>.</a:t>
            </a:r>
            <a:endParaRPr lang="de-DE" sz="2400"/>
          </a:p>
        </p:txBody>
      </p:sp>
    </p:spTree>
    <p:extLst>
      <p:ext uri="{BB962C8B-B14F-4D97-AF65-F5344CB8AC3E}">
        <p14:creationId xmlns:p14="http://schemas.microsoft.com/office/powerpoint/2010/main" val="114524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23" grpId="0" animBg="1"/>
      <p:bldP spid="26" grpId="0" animBg="1"/>
      <p:bldP spid="21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9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11413" t="23387" r="30313" b="14983"/>
          <a:stretch/>
        </p:blipFill>
        <p:spPr>
          <a:xfrm>
            <a:off x="1598627" y="161366"/>
            <a:ext cx="9856721" cy="632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078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130" t="49862" r="27264" b="27775"/>
          <a:stretch/>
        </p:blipFill>
        <p:spPr>
          <a:xfrm>
            <a:off x="1247045" y="2194560"/>
            <a:ext cx="10132156" cy="274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337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596" t="35156" r="27975" b="20372"/>
          <a:stretch/>
        </p:blipFill>
        <p:spPr>
          <a:xfrm>
            <a:off x="2140772" y="1502622"/>
            <a:ext cx="8347934" cy="451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574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315</Words>
  <Application>Microsoft Office PowerPoint</Application>
  <PresentationFormat>Panorámica</PresentationFormat>
  <Paragraphs>67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Future Simple Will-Future  </vt:lpstr>
      <vt:lpstr>Presentación de PowerPoint</vt:lpstr>
      <vt:lpstr>          Future Simple - affirmative               </vt:lpstr>
      <vt:lpstr>          Future Simple - negative               </vt:lpstr>
      <vt:lpstr>          Future Simple - Questions               </vt:lpstr>
      <vt:lpstr>          Exercise: Ask for the underlined word(s)                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  - to be - numbers -alphabet</dc:title>
  <dc:creator>Claudia VDB</dc:creator>
  <cp:lastModifiedBy>Raquel Noelia Arredondo</cp:lastModifiedBy>
  <cp:revision>55</cp:revision>
  <dcterms:created xsi:type="dcterms:W3CDTF">2019-09-22T14:29:09Z</dcterms:created>
  <dcterms:modified xsi:type="dcterms:W3CDTF">2022-07-18T15:33:24Z</dcterms:modified>
</cp:coreProperties>
</file>