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wav" ContentType="audio/x-wav"/>
  <Override PartName="/ppt/media/media2.wav" ContentType="audio/x-wav"/>
  <Override PartName="/ppt/media/media3.wav" ContentType="audio/x-wav"/>
  <Override PartName="/ppt/media/media4.wav" ContentType="audio/x-wav"/>
  <Override PartName="/ppt/media/media5.wav" ContentType="audio/x-wav"/>
  <Override PartName="/ppt/notesSlides/notesSlide1.xml" ContentType="application/vnd.openxmlformats-officedocument.presentationml.notesSlide+xml"/>
  <Override PartName="/ppt/media/media6.wav" ContentType="audio/x-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80" r:id="rId5"/>
    <p:sldId id="259" r:id="rId6"/>
    <p:sldId id="260" r:id="rId7"/>
    <p:sldId id="281" r:id="rId8"/>
    <p:sldId id="261" r:id="rId9"/>
    <p:sldId id="263" r:id="rId10"/>
    <p:sldId id="264" r:id="rId11"/>
    <p:sldId id="283" r:id="rId12"/>
    <p:sldId id="284" r:id="rId13"/>
    <p:sldId id="265" r:id="rId14"/>
    <p:sldId id="266" r:id="rId15"/>
    <p:sldId id="267" r:id="rId16"/>
    <p:sldId id="285" r:id="rId17"/>
    <p:sldId id="268" r:id="rId18"/>
    <p:sldId id="269" r:id="rId19"/>
    <p:sldId id="272" r:id="rId20"/>
    <p:sldId id="273" r:id="rId21"/>
    <p:sldId id="275" r:id="rId22"/>
    <p:sldId id="276" r:id="rId23"/>
    <p:sldId id="277" r:id="rId24"/>
    <p:sldId id="278" r:id="rId25"/>
  </p:sldIdLst>
  <p:sldSz cx="9144000" cy="6858000" type="screen4x3"/>
  <p:notesSz cx="6881813" cy="96615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53B2C58D-4F51-4113-8369-206BAE23489C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3900"/>
            <a:ext cx="4832350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6AD2548B-BF2A-4191-A01F-2EBA529B00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40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2548B-BF2A-4191-A01F-2EBA529B007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6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9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9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15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0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1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9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3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7D86-2310-4F53-9B6F-6F3ED25B9B9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86E3-AD61-44C1-9067-496A1BC674B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13" name="wind.wav"/>
          </p:stSnd>
        </p:sndAc>
      </p:transition>
    </mc:Choice>
    <mc:Fallback xmlns="">
      <p:transition spd="slow">
        <p:wipe/>
        <p:sndAc>
          <p:stSnd>
            <p:snd r:embed="rId14" name="wind.wav"/>
          </p:stSnd>
        </p:sndAc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audio1.wav"/><Relationship Id="rId5" Type="http://schemas.openxmlformats.org/officeDocument/2006/relationships/slideLayout" Target="../slideLayouts/slideLayout7.xml"/><Relationship Id="rId10" Type="http://schemas.openxmlformats.org/officeDocument/2006/relationships/audio" Target="../media/audio1.wav"/><Relationship Id="rId4" Type="http://schemas.openxmlformats.org/officeDocument/2006/relationships/audio" Target="../media/media2.wav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936968" y="325448"/>
            <a:ext cx="7128792" cy="3312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3456384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4 principal grammar tenses</a:t>
            </a:r>
            <a:b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used to express </a:t>
            </a:r>
            <a:b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GB" sz="8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FUTURE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 simple – present continuous – be going to – will</a:t>
            </a:r>
          </a:p>
          <a:p>
            <a:endParaRPr lang="en-GB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2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323528" y="1412776"/>
            <a:ext cx="8424936" cy="49685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imes New Roman"/>
                <a:cs typeface="Times New Roman"/>
              </a:rPr>
              <a:t> BE  GOING  TO  </a:t>
            </a:r>
            <a:endParaRPr lang="en-GB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We use am/is/are + going to + base form of main verb to express two types of situation:</a:t>
            </a:r>
          </a:p>
          <a:p>
            <a:pPr marL="514350" indent="-514350">
              <a:buFont typeface="+mj-lt"/>
              <a:buAutoNum type="alphaLcParenR"/>
            </a:pP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People’s intentions</a:t>
            </a:r>
          </a:p>
          <a:p>
            <a:pPr marL="0" indent="0">
              <a:buNone/>
            </a:pPr>
            <a:r>
              <a:rPr lang="en-GB" dirty="0"/>
              <a:t>We can only have intentions for the future, so although we often use them, adverbs of future time are not always necessary.</a:t>
            </a:r>
          </a:p>
          <a:p>
            <a:pPr marL="0" indent="0">
              <a:buNone/>
            </a:pP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b) Predictions based on the present time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From what we see around us we believe that something will happen in the very near future.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lphaL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9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  <p:sndAc>
          <p:stSnd>
            <p:snd r:embed="rId2" name="explode.wav"/>
          </p:stSnd>
        </p:sndAc>
      </p:transition>
    </mc:Choice>
    <mc:Fallback xmlns="">
      <p:transition spd="slow">
        <p:fade/>
        <p:sndAc>
          <p:stSnd>
            <p:snd r:embed="rId3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13246"/>
            <a:ext cx="2387129" cy="533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metto 2 1"/>
          <p:cNvSpPr/>
          <p:nvPr/>
        </p:nvSpPr>
        <p:spPr>
          <a:xfrm>
            <a:off x="5580112" y="530096"/>
            <a:ext cx="2304256" cy="2538864"/>
          </a:xfrm>
          <a:prstGeom prst="wedgeRoundRectCallout">
            <a:avLst>
              <a:gd name="adj1" fmla="val -99897"/>
              <a:gd name="adj2" fmla="val -1232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Mom, I’ll be back at 5 o’clock.  I’m going to play tennis with Mary.</a:t>
            </a:r>
          </a:p>
        </p:txBody>
      </p:sp>
      <p:pic>
        <p:nvPicPr>
          <p:cNvPr id="3" name="Segnale acust. regist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76256" y="4869160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607668" y="530096"/>
            <a:ext cx="32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People’s  intentions</a:t>
            </a:r>
          </a:p>
        </p:txBody>
      </p:sp>
    </p:spTree>
    <p:extLst>
      <p:ext uri="{BB962C8B-B14F-4D97-AF65-F5344CB8AC3E}">
        <p14:creationId xmlns:p14="http://schemas.microsoft.com/office/powerpoint/2010/main" val="244953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4" name="wind.wav"/>
          </p:stSnd>
        </p:sndAc>
      </p:transition>
    </mc:Choice>
    <mc:Fallback xmlns="">
      <p:transition spd="slow">
        <p:wipe/>
        <p:sndAc>
          <p:stSnd>
            <p:snd r:embed="rId7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69269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Previsions based on what we can see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1"/>
            <a:ext cx="6840760" cy="24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85" y="3645024"/>
            <a:ext cx="1590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umetto 3 2"/>
          <p:cNvSpPr/>
          <p:nvPr/>
        </p:nvSpPr>
        <p:spPr>
          <a:xfrm>
            <a:off x="1763688" y="3645024"/>
            <a:ext cx="3542692" cy="2448272"/>
          </a:xfrm>
          <a:prstGeom prst="wedgeEllipseCallout">
            <a:avLst>
              <a:gd name="adj1" fmla="val 70216"/>
              <a:gd name="adj2" fmla="val -242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Look at those clouds!  It’s going to rain in a few minutes</a:t>
            </a:r>
            <a:r>
              <a:rPr lang="en-GB" sz="3200" dirty="0"/>
              <a:t>.</a:t>
            </a:r>
          </a:p>
        </p:txBody>
      </p:sp>
      <p:pic>
        <p:nvPicPr>
          <p:cNvPr id="4" name="Segnale acust. regist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55576" y="53012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4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4" name="wind.wav"/>
          </p:stSnd>
        </p:sndAc>
      </p:transition>
    </mc:Choice>
    <mc:Fallback xmlns="">
      <p:transition spd="slow">
        <p:wipe/>
        <p:sndAc>
          <p:stSnd>
            <p:snd r:embed="rId8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GB" b="1" dirty="0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imes New Roman"/>
                <a:cs typeface="Times New Roman"/>
              </a:rPr>
              <a:t>TO  BE  GOING  TO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12568"/>
          </a:xfrm>
          <a:solidFill>
            <a:srgbClr val="FEB89C"/>
          </a:solidFill>
          <a:ln w="76200"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lvl="0">
              <a:buFont typeface="Arial"/>
              <a:buChar char="•"/>
              <a:tabLst>
                <a:tab pos="457200" algn="l"/>
              </a:tabLst>
            </a:pPr>
            <a:endParaRPr lang="en-GB" sz="38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  <a:cs typeface="Times New Roman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I’</a:t>
            </a: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m</a:t>
            </a:r>
            <a:r>
              <a:rPr lang="en-GB" sz="38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  </a:t>
            </a: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going  to  watch  </a:t>
            </a:r>
            <a:r>
              <a:rPr lang="en-GB" sz="3800" b="1" dirty="0">
                <a:latin typeface="+mj-lt"/>
                <a:ea typeface="Times New Roman"/>
                <a:cs typeface="Times New Roman"/>
              </a:rPr>
              <a:t>TV.</a:t>
            </a:r>
          </a:p>
          <a:p>
            <a:pPr>
              <a:buFont typeface="Arial"/>
              <a:buChar char="•"/>
              <a:tabLst>
                <a:tab pos="457200" algn="l"/>
              </a:tabLst>
            </a:pPr>
            <a:r>
              <a:rPr lang="en-GB" sz="3800" b="1" dirty="0">
                <a:latin typeface="+mj-lt"/>
                <a:ea typeface="Times New Roman"/>
                <a:cs typeface="Times New Roman"/>
              </a:rPr>
              <a:t>I’</a:t>
            </a: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m going to watch</a:t>
            </a:r>
            <a:r>
              <a:rPr lang="en-GB" sz="3800" b="1" dirty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 </a:t>
            </a:r>
            <a:r>
              <a:rPr lang="en-GB" sz="3800" b="1" dirty="0">
                <a:latin typeface="+mj-lt"/>
                <a:ea typeface="Times New Roman"/>
                <a:cs typeface="Times New Roman"/>
              </a:rPr>
              <a:t>TV this evening.</a:t>
            </a:r>
            <a:endParaRPr lang="it-IT" sz="3800" b="1" dirty="0">
              <a:latin typeface="+mj-lt"/>
              <a:ea typeface="Times New Roman"/>
              <a:cs typeface="Times New Roman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I’</a:t>
            </a: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m  going  to  visit  </a:t>
            </a:r>
            <a:r>
              <a:rPr lang="en-GB" sz="3800" b="1" dirty="0">
                <a:latin typeface="+mj-lt"/>
                <a:ea typeface="Times New Roman"/>
                <a:cs typeface="Times New Roman"/>
              </a:rPr>
              <a:t>Italy  sooner  or  later.</a:t>
            </a:r>
            <a:endParaRPr lang="it-IT" sz="3800" b="1" dirty="0">
              <a:latin typeface="+mj-lt"/>
              <a:ea typeface="Times New Roman"/>
              <a:cs typeface="Times New Roman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Is  </a:t>
            </a: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she</a:t>
            </a: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  going  to  marry  </a:t>
            </a:r>
            <a:r>
              <a:rPr lang="en-GB" sz="3800" b="1" dirty="0">
                <a:latin typeface="+mj-lt"/>
                <a:ea typeface="Times New Roman"/>
                <a:cs typeface="Times New Roman"/>
              </a:rPr>
              <a:t>him?   Yes,  she  is.</a:t>
            </a:r>
            <a:endParaRPr lang="it-IT" sz="3800" b="1" dirty="0">
              <a:latin typeface="+mj-lt"/>
              <a:ea typeface="Times New Roman"/>
              <a:cs typeface="Times New Roman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Is</a:t>
            </a: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 Mary </a:t>
            </a: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going to have </a:t>
            </a:r>
            <a:r>
              <a:rPr lang="en-GB" sz="3800" b="1" dirty="0">
                <a:latin typeface="+mj-lt"/>
                <a:ea typeface="Times New Roman"/>
                <a:cs typeface="Times New Roman"/>
              </a:rPr>
              <a:t>a baby?  Yes, in June.</a:t>
            </a: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Are you going to learn </a:t>
            </a:r>
            <a:r>
              <a:rPr lang="en-GB" sz="3800" b="1" dirty="0">
                <a:latin typeface="+mj-lt"/>
                <a:ea typeface="Times New Roman"/>
                <a:cs typeface="Times New Roman"/>
              </a:rPr>
              <a:t>German next term?</a:t>
            </a: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800" b="1" dirty="0">
                <a:latin typeface="+mj-lt"/>
                <a:ea typeface="Times New Roman"/>
                <a:cs typeface="Times New Roman"/>
              </a:rPr>
              <a:t>Who</a:t>
            </a:r>
            <a:r>
              <a:rPr lang="en-GB" sz="3800" b="1" dirty="0">
                <a:solidFill>
                  <a:srgbClr val="FF0000"/>
                </a:solidFill>
                <a:latin typeface="+mj-lt"/>
                <a:ea typeface="Times New Roman"/>
                <a:cs typeface="Times New Roman"/>
              </a:rPr>
              <a:t> </a:t>
            </a: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is going to wash </a:t>
            </a:r>
            <a:r>
              <a:rPr lang="en-GB" sz="3800" b="1" dirty="0">
                <a:latin typeface="+mj-lt"/>
                <a:ea typeface="Times New Roman"/>
                <a:cs typeface="Times New Roman"/>
              </a:rPr>
              <a:t>the dishes?  Not me!</a:t>
            </a: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800" b="1" dirty="0">
                <a:latin typeface="+mj-lt"/>
                <a:ea typeface="Times New Roman"/>
                <a:cs typeface="Times New Roman"/>
              </a:rPr>
              <a:t>I think  </a:t>
            </a:r>
            <a:r>
              <a:rPr lang="en-GB" sz="3100" b="1" dirty="0">
                <a:latin typeface="+mj-lt"/>
                <a:ea typeface="Times New Roman"/>
                <a:cs typeface="Times New Roman"/>
              </a:rPr>
              <a:t>(now)  </a:t>
            </a:r>
            <a:r>
              <a:rPr lang="en-GB" sz="3600" b="1" dirty="0">
                <a:latin typeface="+mj-lt"/>
                <a:ea typeface="Times New Roman"/>
                <a:cs typeface="Times New Roman"/>
              </a:rPr>
              <a:t>that John </a:t>
            </a:r>
            <a:r>
              <a:rPr lang="en-GB" sz="3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is </a:t>
            </a:r>
            <a:r>
              <a:rPr lang="en-GB" sz="3800" b="1" u="sng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going to go </a:t>
            </a:r>
            <a:r>
              <a:rPr lang="en-GB" sz="3800" b="1" dirty="0">
                <a:latin typeface="+mj-lt"/>
                <a:ea typeface="Times New Roman"/>
                <a:cs typeface="Times New Roman"/>
              </a:rPr>
              <a:t>to London in a week’s </a:t>
            </a:r>
            <a:r>
              <a:rPr lang="it-IT" sz="3800" b="1" dirty="0">
                <a:latin typeface="+mj-lt"/>
                <a:ea typeface="Times New Roman"/>
                <a:cs typeface="Times New Roman"/>
              </a:rPr>
              <a:t>time.</a:t>
            </a:r>
            <a:r>
              <a:rPr lang="it-IT" sz="3800" b="1" dirty="0">
                <a:latin typeface="+mj-lt"/>
                <a:ea typeface="Times New Roman"/>
              </a:rPr>
              <a:t> 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it-IT" sz="3800" dirty="0">
                <a:solidFill>
                  <a:srgbClr val="FF0000"/>
                </a:solidFill>
                <a:latin typeface="+mj-lt"/>
                <a:ea typeface="Times New Roman"/>
              </a:rPr>
              <a:t>   </a:t>
            </a:r>
            <a:r>
              <a:rPr lang="it-IT" dirty="0">
                <a:latin typeface="+mj-lt"/>
                <a:ea typeface="Times New Roman"/>
              </a:rPr>
              <a:t> ‘</a:t>
            </a:r>
            <a:r>
              <a:rPr lang="en-GB" dirty="0">
                <a:latin typeface="+mj-lt"/>
                <a:ea typeface="Times New Roman"/>
              </a:rPr>
              <a:t>going to go’ is repetitive, so we prefer to say ‘is going’</a:t>
            </a:r>
            <a:endParaRPr lang="it-IT" dirty="0">
              <a:solidFill>
                <a:srgbClr val="FF0000"/>
              </a:solidFill>
              <a:latin typeface="+mj-lt"/>
              <a:ea typeface="Times New Roman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6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Are you going to </a:t>
            </a:r>
            <a:r>
              <a:rPr lang="en-GB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come  </a:t>
            </a:r>
            <a:r>
              <a:rPr lang="en-GB" sz="3800" b="1" dirty="0">
                <a:latin typeface="+mj-lt"/>
                <a:ea typeface="Times New Roman"/>
              </a:rPr>
              <a:t>with us to the cinema?                          </a:t>
            </a:r>
            <a:r>
              <a:rPr lang="en-GB" dirty="0">
                <a:latin typeface="+mj-lt"/>
                <a:ea typeface="Times New Roman"/>
              </a:rPr>
              <a:t>‘going to come’ doesn’t  sound too good so we prefer to say  ‘are you coming’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GB" sz="2800" dirty="0">
              <a:latin typeface="+mj-lt"/>
              <a:ea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94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3" name="wind.wav"/>
          </p:stSnd>
        </p:sndAc>
      </p:transition>
    </mc:Choice>
    <mc:Fallback xmlns="">
      <p:transition spd="slow">
        <p:wipe/>
        <p:sndAc>
          <p:stSnd>
            <p:snd r:embed="rId4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251520" y="1556792"/>
            <a:ext cx="8640960" cy="46085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3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WILL</a:t>
            </a:r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b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</a:br>
            <a:r>
              <a:rPr lang="en-GB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helps other verbs to express FUTURE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Like other modals </a:t>
            </a:r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</a:t>
            </a:r>
            <a:r>
              <a:rPr lang="en-GB" dirty="0"/>
              <a:t> is followed by the base form (bare infinitive) of the main verb.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</a:t>
            </a:r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negative</a:t>
            </a:r>
            <a:r>
              <a:rPr lang="en-GB" dirty="0"/>
              <a:t> form is </a:t>
            </a:r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  <a:ea typeface="Batang" panose="02030600000101010101" pitchFamily="18" charset="-127"/>
              </a:rPr>
              <a:t>won’t</a:t>
            </a:r>
            <a:r>
              <a:rPr lang="en-GB" dirty="0"/>
              <a:t> but if we want to </a:t>
            </a:r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emphasize</a:t>
            </a:r>
            <a:r>
              <a:rPr lang="en-GB" dirty="0"/>
              <a:t> the negative we say ‘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WILL </a:t>
            </a:r>
            <a:r>
              <a:rPr lang="en-GB" b="1" u="sng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NOT</a:t>
            </a:r>
            <a:r>
              <a:rPr lang="en-GB" dirty="0"/>
              <a:t>’.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</a:t>
            </a:r>
            <a:r>
              <a:rPr lang="en-GB" dirty="0"/>
              <a:t> is used in many circumstances to indicate the future, but it is </a:t>
            </a:r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not used </a:t>
            </a:r>
            <a:r>
              <a:rPr lang="en-GB" dirty="0"/>
              <a:t>for our future intentions, plans or programmes because </a:t>
            </a:r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</a:t>
            </a:r>
            <a:r>
              <a:rPr lang="en-GB" dirty="0"/>
              <a:t> is an indicator of </a:t>
            </a:r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certainty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51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231304" y="1772816"/>
            <a:ext cx="7848872" cy="4680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GB" sz="60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</a:t>
            </a:r>
            <a:endParaRPr lang="en-GB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8308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is used: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requests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For promises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For snap decisions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For predictions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To show determination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Volunteering to do something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In sentences with verbs of opinion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In the first conditional</a:t>
            </a:r>
          </a:p>
        </p:txBody>
      </p:sp>
    </p:spTree>
    <p:extLst>
      <p:ext uri="{BB962C8B-B14F-4D97-AF65-F5344CB8AC3E}">
        <p14:creationId xmlns:p14="http://schemas.microsoft.com/office/powerpoint/2010/main" val="10872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2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460851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755576" y="54868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REQUESTS</a:t>
            </a:r>
          </a:p>
        </p:txBody>
      </p:sp>
      <p:sp>
        <p:nvSpPr>
          <p:cNvPr id="5" name="Fumetto 2 4"/>
          <p:cNvSpPr/>
          <p:nvPr/>
        </p:nvSpPr>
        <p:spPr>
          <a:xfrm>
            <a:off x="5833824" y="1475268"/>
            <a:ext cx="2736304" cy="1809716"/>
          </a:xfrm>
          <a:prstGeom prst="wedgeRoundRectCallout">
            <a:avLst>
              <a:gd name="adj1" fmla="val -63719"/>
              <a:gd name="adj2" fmla="val -65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Will  anyone  help  me  to  do  the  ironing?</a:t>
            </a:r>
          </a:p>
        </p:txBody>
      </p:sp>
      <p:pic>
        <p:nvPicPr>
          <p:cNvPr id="7" name="Segnale acust. regist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884368" y="5229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4" name="wind.wav"/>
          </p:stSnd>
        </p:sndAc>
      </p:transition>
    </mc:Choice>
    <mc:Fallback xmlns="">
      <p:transition spd="slow">
        <p:wipe/>
        <p:sndAc>
          <p:stSnd>
            <p:snd r:embed="rId7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8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395536" y="1340768"/>
            <a:ext cx="8352928" cy="4752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REQUESTS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n w="1905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Asking somebody to do something</a:t>
            </a:r>
          </a:p>
          <a:p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Will</a:t>
            </a:r>
            <a:r>
              <a:rPr lang="en-GB" dirty="0"/>
              <a:t> you </a:t>
            </a:r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help</a:t>
            </a:r>
            <a:r>
              <a:rPr lang="en-GB" dirty="0"/>
              <a:t> me (to) cook dinner?</a:t>
            </a:r>
          </a:p>
          <a:p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Will</a:t>
            </a:r>
            <a:r>
              <a:rPr lang="en-GB" dirty="0"/>
              <a:t> you </a:t>
            </a:r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clean</a:t>
            </a:r>
            <a:r>
              <a:rPr lang="en-GB" dirty="0"/>
              <a:t> your bedroom tomorrow, please?</a:t>
            </a:r>
          </a:p>
          <a:p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Will</a:t>
            </a:r>
            <a:r>
              <a:rPr lang="en-GB" dirty="0"/>
              <a:t> you </a:t>
            </a:r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marry</a:t>
            </a:r>
            <a:r>
              <a:rPr lang="en-GB" dirty="0"/>
              <a:t> me?</a:t>
            </a:r>
          </a:p>
          <a:p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Will</a:t>
            </a:r>
            <a:r>
              <a:rPr lang="en-GB" dirty="0"/>
              <a:t> you please </a:t>
            </a:r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turn</a:t>
            </a:r>
            <a:r>
              <a:rPr lang="en-GB" dirty="0"/>
              <a:t> the television </a:t>
            </a:r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off</a:t>
            </a:r>
            <a:r>
              <a:rPr lang="en-GB" dirty="0"/>
              <a:t>?</a:t>
            </a:r>
          </a:p>
          <a:p>
            <a:r>
              <a:rPr lang="en-GB" dirty="0"/>
              <a:t>I’m afraid to go alone.  </a:t>
            </a:r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Will</a:t>
            </a:r>
            <a:r>
              <a:rPr lang="en-GB" dirty="0"/>
              <a:t> you </a:t>
            </a:r>
            <a:r>
              <a:rPr lang="en-GB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come</a:t>
            </a:r>
            <a:r>
              <a:rPr lang="en-GB" dirty="0"/>
              <a:t> with me?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2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323528" y="1196752"/>
            <a:ext cx="8424936" cy="51125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PROMISES</a:t>
            </a:r>
          </a:p>
          <a:p>
            <a:pPr marL="0" indent="0">
              <a:buNone/>
            </a:pPr>
            <a:r>
              <a:rPr lang="en-GB" b="1" dirty="0">
                <a:ln w="1905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anose="020B0A04020102020204" pitchFamily="34" charset="0"/>
              </a:rPr>
              <a:t>Promising to do something </a:t>
            </a:r>
            <a:r>
              <a:rPr lang="en-GB" dirty="0"/>
              <a:t>-</a:t>
            </a:r>
          </a:p>
          <a:p>
            <a:r>
              <a:rPr lang="en-GB" dirty="0"/>
              <a:t>I promise I </a:t>
            </a:r>
            <a:r>
              <a:rPr lang="en-GB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will</a:t>
            </a:r>
            <a:r>
              <a:rPr lang="en-GB" dirty="0"/>
              <a:t> </a:t>
            </a:r>
            <a:r>
              <a:rPr lang="en-GB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pay</a:t>
            </a:r>
            <a:r>
              <a:rPr lang="en-GB" dirty="0"/>
              <a:t> you </a:t>
            </a:r>
            <a:r>
              <a:rPr lang="en-GB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back</a:t>
            </a:r>
            <a:r>
              <a:rPr lang="en-GB" dirty="0"/>
              <a:t> next Monday.</a:t>
            </a:r>
          </a:p>
          <a:p>
            <a:r>
              <a:rPr lang="en-GB" dirty="0"/>
              <a:t>I </a:t>
            </a:r>
            <a:r>
              <a:rPr lang="en-GB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will</a:t>
            </a:r>
            <a:r>
              <a:rPr lang="en-GB" dirty="0"/>
              <a:t> definitely </a:t>
            </a:r>
            <a:r>
              <a:rPr lang="en-GB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pay</a:t>
            </a:r>
            <a:r>
              <a:rPr lang="en-GB" dirty="0"/>
              <a:t> you </a:t>
            </a:r>
            <a:r>
              <a:rPr lang="en-GB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back</a:t>
            </a:r>
            <a:r>
              <a:rPr lang="en-GB" dirty="0"/>
              <a:t>.  I promise.</a:t>
            </a:r>
          </a:p>
          <a:p>
            <a:r>
              <a:rPr lang="en-GB" dirty="0"/>
              <a:t>I can’t help you today, but I promise I</a:t>
            </a:r>
            <a:r>
              <a:rPr lang="en-GB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’ll</a:t>
            </a:r>
            <a:r>
              <a:rPr lang="en-GB" dirty="0"/>
              <a:t> </a:t>
            </a:r>
            <a:r>
              <a:rPr lang="en-GB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help</a:t>
            </a:r>
            <a:r>
              <a:rPr lang="en-GB" dirty="0"/>
              <a:t> you tomorrow.</a:t>
            </a:r>
          </a:p>
          <a:p>
            <a:r>
              <a:rPr lang="en-GB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Will</a:t>
            </a:r>
            <a:r>
              <a:rPr lang="en-GB" dirty="0"/>
              <a:t> you </a:t>
            </a:r>
            <a:r>
              <a:rPr lang="en-GB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promise</a:t>
            </a:r>
            <a:r>
              <a:rPr lang="en-GB" dirty="0"/>
              <a:t> me not to tell anyone what I’ve just told you?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2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251520" y="1412776"/>
            <a:ext cx="8496944" cy="51845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980728"/>
            <a:ext cx="8280920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SNAP DECISIONS</a:t>
            </a:r>
          </a:p>
          <a:p>
            <a:pPr marL="0" indent="0">
              <a:buNone/>
            </a:pPr>
            <a:r>
              <a:rPr lang="en-GB" b="1" dirty="0">
                <a:ln w="1905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Decisions made instantaneously with no planning</a:t>
            </a:r>
          </a:p>
          <a:p>
            <a:r>
              <a:rPr lang="en-GB" dirty="0"/>
              <a:t>I like that dress.  I</a:t>
            </a:r>
            <a:r>
              <a:rPr lang="en-GB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’ll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buy it.</a:t>
            </a:r>
          </a:p>
          <a:p>
            <a:r>
              <a:rPr lang="en-GB" dirty="0"/>
              <a:t>How </a:t>
            </a:r>
            <a:r>
              <a:rPr lang="en-GB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will</a:t>
            </a:r>
            <a:r>
              <a:rPr lang="en-GB" dirty="0"/>
              <a:t> you </a:t>
            </a:r>
            <a:r>
              <a:rPr lang="en-GB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pay</a:t>
            </a:r>
            <a:r>
              <a:rPr lang="en-GB" dirty="0"/>
              <a:t>, madam? -    I</a:t>
            </a:r>
            <a:r>
              <a:rPr lang="en-GB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’ll pay </a:t>
            </a:r>
            <a:r>
              <a:rPr lang="en-GB" dirty="0"/>
              <a:t>cash.</a:t>
            </a:r>
          </a:p>
          <a:p>
            <a:r>
              <a:rPr lang="en-GB" dirty="0"/>
              <a:t>Look!  It’s snowing. -  OK.  I</a:t>
            </a:r>
            <a:r>
              <a:rPr lang="en-GB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’ll stay </a:t>
            </a:r>
            <a:r>
              <a:rPr lang="en-GB" dirty="0"/>
              <a:t>at home then.</a:t>
            </a:r>
          </a:p>
          <a:p>
            <a:r>
              <a:rPr lang="en-GB" dirty="0"/>
              <a:t>I haven’t got any money with me. – Alright, I</a:t>
            </a:r>
            <a:r>
              <a:rPr lang="en-GB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’ll</a:t>
            </a:r>
            <a:r>
              <a:rPr lang="en-GB" dirty="0"/>
              <a:t> </a:t>
            </a:r>
            <a:r>
              <a:rPr lang="en-GB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pay </a:t>
            </a:r>
            <a:r>
              <a:rPr lang="en-GB" dirty="0"/>
              <a:t>this time.</a:t>
            </a:r>
          </a:p>
          <a:p>
            <a:r>
              <a:rPr lang="en-GB" dirty="0"/>
              <a:t>John, what does this word mean?  - I don’t know.  I</a:t>
            </a:r>
            <a:r>
              <a:rPr lang="en-GB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’ll look </a:t>
            </a:r>
            <a:r>
              <a:rPr lang="en-GB" dirty="0"/>
              <a:t>it </a:t>
            </a:r>
            <a:r>
              <a:rPr lang="en-GB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up</a:t>
            </a:r>
            <a:r>
              <a:rPr lang="en-GB" dirty="0"/>
              <a:t> in the dictionary.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3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2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FUTURE </a:t>
            </a:r>
            <a:b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(any moment after NOW)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GB" dirty="0">
                <a:solidFill>
                  <a:prstClr val="black"/>
                </a:solidFill>
              </a:rPr>
              <a:t>Like many other languages, the English language can use a </a:t>
            </a:r>
            <a:r>
              <a:rPr lang="en-GB" sz="3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present tense </a:t>
            </a:r>
            <a:r>
              <a:rPr lang="en-GB" dirty="0">
                <a:solidFill>
                  <a:prstClr val="black"/>
                </a:solidFill>
              </a:rPr>
              <a:t>to talk about the future.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GB" dirty="0">
                <a:solidFill>
                  <a:prstClr val="black"/>
                </a:solidFill>
              </a:rPr>
              <a:t> The English language makes a </a:t>
            </a:r>
            <a:r>
              <a:rPr lang="en-GB" sz="39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distinction</a:t>
            </a:r>
            <a:r>
              <a:rPr lang="en-GB" sz="3600" dirty="0">
                <a:solidFill>
                  <a:prstClr val="black"/>
                </a:solidFill>
              </a:rPr>
              <a:t> </a:t>
            </a:r>
            <a:r>
              <a:rPr lang="en-GB" dirty="0">
                <a:solidFill>
                  <a:prstClr val="black"/>
                </a:solidFill>
              </a:rPr>
              <a:t>between ‘what </a:t>
            </a:r>
            <a:r>
              <a:rPr lang="en-GB" sz="3900" b="1" u="sng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people</a:t>
            </a:r>
            <a:r>
              <a:rPr lang="en-GB" dirty="0">
                <a:solidFill>
                  <a:prstClr val="black"/>
                </a:solidFill>
              </a:rPr>
              <a:t> do’ and ‘events or time-tables’ (</a:t>
            </a:r>
            <a:r>
              <a:rPr lang="en-GB" sz="39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things</a:t>
            </a:r>
            <a:r>
              <a:rPr lang="en-GB" dirty="0">
                <a:solidFill>
                  <a:prstClr val="black"/>
                </a:solidFill>
              </a:rPr>
              <a:t>).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GB" dirty="0">
                <a:solidFill>
                  <a:prstClr val="black"/>
                </a:solidFill>
              </a:rPr>
              <a:t> For events or time-tables the English language uses the ‘</a:t>
            </a:r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present simple</a:t>
            </a:r>
            <a:r>
              <a:rPr lang="en-GB" dirty="0">
                <a:solidFill>
                  <a:prstClr val="black"/>
                </a:solidFill>
              </a:rPr>
              <a:t>’.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GB" dirty="0">
                <a:solidFill>
                  <a:prstClr val="black"/>
                </a:solidFill>
              </a:rPr>
              <a:t>For ‘people’ it uses the ‘</a:t>
            </a:r>
            <a:r>
              <a:rPr lang="en-GB" sz="39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present continuous</a:t>
            </a:r>
            <a:r>
              <a:rPr lang="en-GB" sz="3900" dirty="0">
                <a:solidFill>
                  <a:prstClr val="black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400569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  <p:sndAc>
          <p:stSnd>
            <p:snd r:embed="rId2" name="explode.wav"/>
          </p:stSnd>
        </p:sndAc>
      </p:transition>
    </mc:Choice>
    <mc:Fallback xmlns="">
      <p:transition spd="slow">
        <p:fade/>
        <p:sndAc>
          <p:stSnd>
            <p:snd r:embed="rId3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273616" y="1052736"/>
            <a:ext cx="8568952" cy="55446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n-GB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PREDICTIONS</a:t>
            </a:r>
          </a:p>
          <a:p>
            <a:pPr marL="0" indent="0">
              <a:buNone/>
            </a:pPr>
            <a:r>
              <a:rPr lang="en-GB" b="1" dirty="0">
                <a:ln w="1905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Forecast of a future event</a:t>
            </a:r>
          </a:p>
          <a:p>
            <a:r>
              <a:rPr lang="en-GB" dirty="0"/>
              <a:t>This is the weather forecast.  It </a:t>
            </a:r>
            <a:r>
              <a:rPr lang="en-GB" b="1" dirty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will rain </a:t>
            </a:r>
            <a:r>
              <a:rPr lang="en-GB" dirty="0"/>
              <a:t>in London tomorrow morning,  but it </a:t>
            </a:r>
            <a:r>
              <a:rPr lang="en-GB" b="1" dirty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won’t snow</a:t>
            </a:r>
            <a:r>
              <a:rPr lang="en-GB" dirty="0">
                <a:ln>
                  <a:solidFill>
                    <a:schemeClr val="tx2"/>
                  </a:solidFill>
                </a:ln>
              </a:rPr>
              <a:t>.</a:t>
            </a:r>
          </a:p>
          <a:p>
            <a:r>
              <a:rPr lang="en-GB" b="1" dirty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Will</a:t>
            </a:r>
            <a:r>
              <a:rPr lang="en-GB" dirty="0"/>
              <a:t> robots </a:t>
            </a:r>
            <a:r>
              <a:rPr lang="en-GB" b="1" dirty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dominate</a:t>
            </a:r>
            <a:r>
              <a:rPr lang="en-GB" dirty="0"/>
              <a:t> the world in 2050?</a:t>
            </a:r>
          </a:p>
          <a:p>
            <a:r>
              <a:rPr lang="en-GB" dirty="0"/>
              <a:t>He </a:t>
            </a:r>
            <a:r>
              <a:rPr lang="en-GB" b="1" dirty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will graduate </a:t>
            </a:r>
            <a:r>
              <a:rPr lang="en-GB" dirty="0"/>
              <a:t>in 5 years’ time.</a:t>
            </a:r>
          </a:p>
          <a:p>
            <a:r>
              <a:rPr lang="en-GB" dirty="0"/>
              <a:t>I’m sure the world </a:t>
            </a:r>
            <a:r>
              <a:rPr lang="en-GB" b="1" dirty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will be </a:t>
            </a:r>
            <a:r>
              <a:rPr lang="en-GB" dirty="0"/>
              <a:t>a better place in the near future.</a:t>
            </a:r>
          </a:p>
          <a:p>
            <a:r>
              <a:rPr lang="en-GB" dirty="0"/>
              <a:t>He </a:t>
            </a:r>
            <a:r>
              <a:rPr lang="en-GB" b="1" dirty="0">
                <a:ln w="10541" cmpd="sng">
                  <a:solidFill>
                    <a:schemeClr val="tx2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won’t be </a:t>
            </a:r>
            <a:r>
              <a:rPr lang="en-GB" dirty="0"/>
              <a:t>President for much longer.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8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2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251520" y="1196752"/>
            <a:ext cx="8496944" cy="4896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n w="1905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SHOW DETERMINATION</a:t>
            </a:r>
          </a:p>
          <a:p>
            <a:r>
              <a:rPr lang="en-GB" dirty="0"/>
              <a:t>I don’t want to go to school today, mom!   -  You </a:t>
            </a:r>
            <a:r>
              <a:rPr lang="en-GB" b="1" u="sng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WILL</a:t>
            </a:r>
            <a:r>
              <a:rPr lang="en-GB" dirty="0"/>
              <a:t> go whether you want to or not!</a:t>
            </a:r>
          </a:p>
          <a:p>
            <a:r>
              <a:rPr lang="en-GB" dirty="0"/>
              <a:t>You must tell me what John said.   -  I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WILL </a:t>
            </a:r>
            <a:r>
              <a:rPr lang="en-GB" b="1" u="sng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NOT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GB" dirty="0"/>
              <a:t>tell you!  I won’t break the  promise I made.</a:t>
            </a:r>
          </a:p>
          <a:p>
            <a:r>
              <a:rPr lang="en-GB" dirty="0"/>
              <a:t>You can ask me a thousand times but I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WILL </a:t>
            </a:r>
            <a:r>
              <a:rPr lang="en-GB" b="1" u="sng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NOT</a:t>
            </a:r>
            <a:r>
              <a:rPr lang="en-GB" dirty="0"/>
              <a:t> give you any more money!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4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2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323528" y="1412776"/>
            <a:ext cx="8424936" cy="48245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n w="1905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VOLUNTEERING TO DO SOMETHING</a:t>
            </a:r>
          </a:p>
          <a:p>
            <a:r>
              <a:rPr lang="en-GB" dirty="0"/>
              <a:t>I need some help with this suitcase!  -  OK, John </a:t>
            </a:r>
            <a:r>
              <a:rPr lang="en-GB" b="1" dirty="0">
                <a:ln w="1905">
                  <a:solidFill>
                    <a:schemeClr val="accent2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 help </a:t>
            </a:r>
            <a:r>
              <a:rPr lang="en-GB" dirty="0"/>
              <a:t>you.</a:t>
            </a:r>
          </a:p>
          <a:p>
            <a:r>
              <a:rPr lang="en-GB" dirty="0"/>
              <a:t>It’s very hot in here.  -  I</a:t>
            </a:r>
            <a:r>
              <a:rPr lang="en-GB" b="1" dirty="0">
                <a:ln w="1905">
                  <a:solidFill>
                    <a:schemeClr val="accent6">
                      <a:lumMod val="75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’ll open </a:t>
            </a:r>
            <a:r>
              <a:rPr lang="en-GB" dirty="0"/>
              <a:t>the window if that’s alright with you.</a:t>
            </a:r>
          </a:p>
          <a:p>
            <a:r>
              <a:rPr lang="en-GB" dirty="0"/>
              <a:t>My train leaves at 6.00!  Don’t worry, I</a:t>
            </a:r>
            <a:r>
              <a:rPr lang="en-GB" b="1" dirty="0">
                <a:ln w="1905">
                  <a:solidFill>
                    <a:schemeClr val="accent6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’ll take </a:t>
            </a:r>
            <a:r>
              <a:rPr lang="en-GB" dirty="0"/>
              <a:t>you to the station.</a:t>
            </a:r>
          </a:p>
          <a:p>
            <a:r>
              <a:rPr lang="en-GB" dirty="0"/>
              <a:t>Who’ll help me to prepare dinner?  -  I </a:t>
            </a:r>
            <a:r>
              <a:rPr lang="en-GB" b="1" dirty="0">
                <a:ln w="1905">
                  <a:solidFill>
                    <a:schemeClr val="accent6">
                      <a:lumMod val="75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7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2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251520" y="1196752"/>
            <a:ext cx="8568952" cy="52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>
                <a:ln w="1905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SENTENCES WITH VERBS OF OPINION</a:t>
            </a:r>
          </a:p>
          <a:p>
            <a:r>
              <a:rPr lang="en-GB" dirty="0"/>
              <a:t>Do you </a:t>
            </a:r>
            <a:r>
              <a:rPr lang="en-GB" b="1" dirty="0"/>
              <a:t>think</a:t>
            </a:r>
            <a:r>
              <a:rPr lang="en-GB" dirty="0"/>
              <a:t> John </a:t>
            </a: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will come </a:t>
            </a:r>
            <a:r>
              <a:rPr lang="en-GB" dirty="0"/>
              <a:t>to my party?  -   Yes, I </a:t>
            </a:r>
            <a:r>
              <a:rPr lang="en-GB" b="1" dirty="0"/>
              <a:t>think</a:t>
            </a:r>
            <a:r>
              <a:rPr lang="en-GB" dirty="0"/>
              <a:t> he </a:t>
            </a: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will</a:t>
            </a:r>
            <a:r>
              <a:rPr lang="en-GB" dirty="0"/>
              <a:t>.</a:t>
            </a:r>
          </a:p>
          <a:p>
            <a:r>
              <a:rPr lang="en-GB" dirty="0"/>
              <a:t>I </a:t>
            </a:r>
            <a:r>
              <a:rPr lang="en-GB" b="1" dirty="0"/>
              <a:t>believe</a:t>
            </a:r>
            <a:r>
              <a:rPr lang="en-GB" dirty="0"/>
              <a:t> John </a:t>
            </a: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will be </a:t>
            </a:r>
            <a:r>
              <a:rPr lang="en-GB" dirty="0"/>
              <a:t>very pleased when you tell him the news.</a:t>
            </a:r>
          </a:p>
          <a:p>
            <a:r>
              <a:rPr lang="en-GB" dirty="0"/>
              <a:t>I </a:t>
            </a:r>
            <a:r>
              <a:rPr lang="en-GB" b="1" dirty="0"/>
              <a:t>wonder</a:t>
            </a:r>
            <a:r>
              <a:rPr lang="en-GB" dirty="0"/>
              <a:t> what Mary </a:t>
            </a: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will say </a:t>
            </a:r>
            <a:r>
              <a:rPr lang="en-GB" dirty="0"/>
              <a:t>when you tell her.</a:t>
            </a:r>
          </a:p>
          <a:p>
            <a:r>
              <a:rPr lang="en-GB" dirty="0"/>
              <a:t>I</a:t>
            </a:r>
            <a:r>
              <a:rPr lang="en-GB" b="1" dirty="0"/>
              <a:t>’m sure </a:t>
            </a:r>
            <a:r>
              <a:rPr lang="en-GB" dirty="0"/>
              <a:t>she </a:t>
            </a: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will be </a:t>
            </a:r>
            <a:r>
              <a:rPr lang="en-GB" dirty="0"/>
              <a:t>very happy in her new house.</a:t>
            </a:r>
          </a:p>
          <a:p>
            <a:r>
              <a:rPr lang="en-GB" dirty="0"/>
              <a:t>I </a:t>
            </a:r>
            <a:r>
              <a:rPr lang="en-GB" b="1" dirty="0"/>
              <a:t>know</a:t>
            </a:r>
            <a:r>
              <a:rPr lang="en-GB" dirty="0"/>
              <a:t> he </a:t>
            </a: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will study </a:t>
            </a:r>
            <a:r>
              <a:rPr lang="en-GB" dirty="0"/>
              <a:t>very hard for this exam.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4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2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323528" y="1268760"/>
            <a:ext cx="8352928" cy="49685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Will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ln w="1905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THE FIRST CONDITIONAL</a:t>
            </a:r>
          </a:p>
          <a:p>
            <a:r>
              <a:rPr lang="en-GB" b="1" dirty="0"/>
              <a:t>If</a:t>
            </a:r>
            <a:r>
              <a:rPr lang="en-GB" dirty="0"/>
              <a:t> it rains I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will take </a:t>
            </a:r>
            <a:r>
              <a:rPr lang="en-GB" dirty="0"/>
              <a:t>an umbrella with me.</a:t>
            </a:r>
          </a:p>
          <a:p>
            <a:r>
              <a:rPr lang="en-GB" dirty="0"/>
              <a:t>I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won’t come </a:t>
            </a:r>
            <a:r>
              <a:rPr lang="en-GB" b="1" dirty="0"/>
              <a:t>unless</a:t>
            </a:r>
            <a:r>
              <a:rPr lang="en-GB" dirty="0"/>
              <a:t> you invite John too.</a:t>
            </a:r>
          </a:p>
          <a:p>
            <a:r>
              <a:rPr lang="en-GB" dirty="0"/>
              <a:t>I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’ll phone </a:t>
            </a:r>
            <a:r>
              <a:rPr lang="en-GB" dirty="0"/>
              <a:t>you </a:t>
            </a:r>
            <a:r>
              <a:rPr lang="en-GB" b="1" dirty="0"/>
              <a:t>if</a:t>
            </a:r>
            <a:r>
              <a:rPr lang="en-GB" dirty="0"/>
              <a:t> I leave work later than I usually do.</a:t>
            </a:r>
          </a:p>
          <a:p>
            <a:r>
              <a:rPr lang="en-GB" dirty="0"/>
              <a:t>John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won’t be able to </a:t>
            </a:r>
            <a:r>
              <a:rPr lang="en-GB" dirty="0"/>
              <a:t>help us </a:t>
            </a:r>
            <a:r>
              <a:rPr lang="en-GB" b="1" dirty="0"/>
              <a:t>unless</a:t>
            </a:r>
            <a:r>
              <a:rPr lang="en-GB" dirty="0"/>
              <a:t> we ask him well in advance.</a:t>
            </a:r>
          </a:p>
          <a:p>
            <a:r>
              <a:rPr lang="en-GB" b="1" dirty="0"/>
              <a:t>If</a:t>
            </a:r>
            <a:r>
              <a:rPr lang="en-GB" dirty="0"/>
              <a:t> I go to Italy next year I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’ll ask </a:t>
            </a:r>
            <a:r>
              <a:rPr lang="en-GB" dirty="0"/>
              <a:t>Mary if she would like to come with me.</a:t>
            </a:r>
          </a:p>
        </p:txBody>
      </p:sp>
    </p:spTree>
    <p:extLst>
      <p:ext uri="{BB962C8B-B14F-4D97-AF65-F5344CB8AC3E}">
        <p14:creationId xmlns:p14="http://schemas.microsoft.com/office/powerpoint/2010/main" val="10464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2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GB" sz="49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Times New Roman"/>
                <a:cs typeface="Times New Roman"/>
              </a:rPr>
              <a:t>SIMPLE   PRESENT  -  (for THINGS)</a:t>
            </a:r>
            <a:br>
              <a:rPr lang="it-IT" dirty="0">
                <a:effectLst/>
                <a:latin typeface="Times New Roman"/>
                <a:ea typeface="Times New Roman"/>
              </a:rPr>
            </a:b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3100" dirty="0">
                <a:solidFill>
                  <a:srgbClr val="000000"/>
                </a:solidFill>
                <a:ea typeface="Times New Roman"/>
                <a:cs typeface="Times New Roman"/>
              </a:rPr>
              <a:t>we use it for</a:t>
            </a:r>
            <a:br>
              <a:rPr lang="it-IT" dirty="0">
                <a:effectLst/>
                <a:latin typeface="Times New Roman"/>
                <a:ea typeface="Times New Roman"/>
              </a:rPr>
            </a:br>
            <a:r>
              <a:rPr lang="en-GB" u="sng" dirty="0">
                <a:solidFill>
                  <a:srgbClr val="4F81BD"/>
                </a:solidFill>
                <a:ea typeface="Times New Roman"/>
                <a:cs typeface="Times New Roman"/>
              </a:rPr>
              <a:t>Timetables and fixed future events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3849291"/>
          </a:xfr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ea typeface="Times New Roman"/>
                <a:cs typeface="Times New Roman"/>
              </a:rPr>
              <a:t>We use the verb  in  the  simple  present  form  +  adverb  of future  time  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when  necessary  </a:t>
            </a:r>
            <a:r>
              <a:rPr lang="en-GB" dirty="0">
                <a:solidFill>
                  <a:srgbClr val="000000"/>
                </a:solidFill>
                <a:ea typeface="Times New Roman"/>
                <a:cs typeface="Times New Roman"/>
              </a:rPr>
              <a:t>to  avoid  confusion with  the  present  time.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ea typeface="Times New Roman"/>
                <a:cs typeface="Times New Roman"/>
              </a:rPr>
              <a:t> It is not always necessary because we can deduct that the sentence is about the future because it begins with </a:t>
            </a:r>
            <a:r>
              <a:rPr lang="en-GB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‘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When</a:t>
            </a:r>
            <a:r>
              <a:rPr lang="en-GB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’- ‘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What time</a:t>
            </a:r>
            <a:r>
              <a:rPr lang="en-GB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’.</a:t>
            </a:r>
          </a:p>
          <a:p>
            <a:pPr marL="0" indent="0">
              <a:spcAft>
                <a:spcPts val="0"/>
              </a:spcAft>
              <a:buNone/>
            </a:pPr>
            <a:r>
              <a:rPr lang="it-IT" dirty="0">
                <a:effectLst/>
                <a:latin typeface="+mj-lt"/>
                <a:ea typeface="Times New Roman"/>
              </a:rPr>
              <a:t>Adverbs </a:t>
            </a:r>
            <a:r>
              <a:rPr lang="en-GB" dirty="0">
                <a:effectLst/>
                <a:latin typeface="+mj-lt"/>
                <a:ea typeface="Times New Roman"/>
              </a:rPr>
              <a:t>frequently used:</a:t>
            </a:r>
            <a:endParaRPr lang="en-GB" dirty="0">
              <a:latin typeface="+mj-lt"/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dirty="0">
                <a:effectLst/>
                <a:latin typeface="+mj-lt"/>
                <a:ea typeface="Times New Roman"/>
              </a:rPr>
              <a:t>Tomorrow (morning), next (week), on Monday, on + (future date).</a:t>
            </a:r>
          </a:p>
          <a:p>
            <a:pPr marL="0" indent="0">
              <a:spcAft>
                <a:spcPts val="0"/>
              </a:spcAft>
              <a:buNone/>
            </a:pPr>
            <a:endParaRPr lang="it-IT" dirty="0">
              <a:effectLst/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28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metto 2 3"/>
          <p:cNvSpPr/>
          <p:nvPr/>
        </p:nvSpPr>
        <p:spPr>
          <a:xfrm>
            <a:off x="7009576" y="1739088"/>
            <a:ext cx="1872208" cy="1332728"/>
          </a:xfrm>
          <a:prstGeom prst="wedgeRoundRectCallout">
            <a:avLst>
              <a:gd name="adj1" fmla="val -68226"/>
              <a:gd name="adj2" fmla="val 556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Excuse me, does this train leave for Manchester at 7.30 ?</a:t>
            </a:r>
          </a:p>
        </p:txBody>
      </p:sp>
      <p:sp>
        <p:nvSpPr>
          <p:cNvPr id="5" name="Fumetto 2 4"/>
          <p:cNvSpPr/>
          <p:nvPr/>
        </p:nvSpPr>
        <p:spPr>
          <a:xfrm>
            <a:off x="1043631" y="4077072"/>
            <a:ext cx="2592265" cy="1890364"/>
          </a:xfrm>
          <a:prstGeom prst="wedgeRoundRectCallout">
            <a:avLst>
              <a:gd name="adj1" fmla="val 72388"/>
              <a:gd name="adj2" fmla="val -458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No, this one leaves for London in five minutes’ time.  The train to Manchester leaves from Platform 2 at 7.30.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11560" y="4766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 Present – for timetables</a:t>
            </a:r>
          </a:p>
        </p:txBody>
      </p:sp>
      <p:pic>
        <p:nvPicPr>
          <p:cNvPr id="8" name="Segnale acust. regist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  <p:pic>
        <p:nvPicPr>
          <p:cNvPr id="9" name="Segnale acust. registr.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00392" y="4257092"/>
            <a:ext cx="609600" cy="60960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3329136" cy="34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22204"/>
            <a:ext cx="483827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09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6" name="wind.wav"/>
          </p:stSnd>
        </p:sndAc>
      </p:transition>
    </mc:Choice>
    <mc:Fallback xmlns="">
      <p:transition spd="slow">
        <p:wipe/>
        <p:sndAc>
          <p:stSnd>
            <p:snd r:embed="rId10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2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15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251520" y="1124744"/>
            <a:ext cx="8640840" cy="5112568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Times New Roman"/>
                <a:cs typeface="Times New Roman"/>
              </a:rPr>
              <a:t>SIMPLE   PRESENT  -  (for THINGS)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525963"/>
          </a:xfrm>
        </p:spPr>
        <p:txBody>
          <a:bodyPr>
            <a:normAutofit lnSpcReduction="10000"/>
          </a:bodyPr>
          <a:lstStyle/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b="1" u="sng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What  time 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does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 the  </a:t>
            </a:r>
            <a:r>
              <a:rPr lang="en-GB" b="1" u="sng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next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train for Hull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leave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?</a:t>
            </a:r>
            <a:endParaRPr lang="it-IT" sz="3600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It 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leaves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 at  10.15  a.m.</a:t>
            </a:r>
            <a:endParaRPr lang="it-IT" sz="3600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b="1" u="sng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When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does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  school  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start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?</a:t>
            </a:r>
            <a:endParaRPr lang="it-IT" sz="3600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It 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doesn’t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start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 until  September.</a:t>
            </a:r>
            <a:endParaRPr lang="it-IT" sz="3600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Are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 the  shops  open  </a:t>
            </a:r>
            <a:r>
              <a:rPr lang="en-GB" b="1" u="sng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tomorrow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?</a:t>
            </a: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dirty="0">
                <a:solidFill>
                  <a:srgbClr val="4F81BD"/>
                </a:solidFill>
                <a:effectLst/>
                <a:latin typeface="+mj-lt"/>
                <a:ea typeface="Times New Roman"/>
                <a:cs typeface="Times New Roman"/>
              </a:rPr>
              <a:t>Yes, they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/>
              </a:rPr>
              <a:t>open</a:t>
            </a:r>
            <a:r>
              <a:rPr lang="en-GB" dirty="0">
                <a:solidFill>
                  <a:srgbClr val="4F81BD"/>
                </a:solidFill>
                <a:effectLst/>
                <a:latin typeface="+mj-lt"/>
                <a:ea typeface="Times New Roman"/>
                <a:cs typeface="Times New Roman"/>
              </a:rPr>
              <a:t> at 9 a.m. and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/>
              </a:rPr>
              <a:t>close</a:t>
            </a:r>
            <a:r>
              <a:rPr lang="en-GB" dirty="0">
                <a:solidFill>
                  <a:srgbClr val="4F81BD"/>
                </a:solidFill>
                <a:effectLst/>
                <a:latin typeface="+mj-lt"/>
                <a:ea typeface="Times New Roman"/>
                <a:cs typeface="Times New Roman"/>
              </a:rPr>
              <a:t> at 6 p.m.</a:t>
            </a: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/>
              </a:rPr>
              <a:t>Is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/>
              </a:rPr>
              <a:t> there a meeting </a:t>
            </a:r>
            <a:r>
              <a:rPr lang="en-GB" b="1" u="sng" dirty="0">
                <a:solidFill>
                  <a:srgbClr val="4F81BD"/>
                </a:solidFill>
                <a:latin typeface="+mj-lt"/>
                <a:ea typeface="Times New Roman"/>
                <a:cs typeface="Times New Roman"/>
              </a:rPr>
              <a:t>next Wednesday</a:t>
            </a:r>
            <a:r>
              <a:rPr lang="en-GB" dirty="0">
                <a:solidFill>
                  <a:srgbClr val="4F81BD"/>
                </a:solidFill>
                <a:latin typeface="+mj-lt"/>
                <a:ea typeface="Times New Roman"/>
                <a:cs typeface="Times New Roman"/>
              </a:rPr>
              <a:t>?</a:t>
            </a: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dirty="0">
                <a:solidFill>
                  <a:srgbClr val="4F81BD"/>
                </a:solidFill>
                <a:effectLst/>
                <a:latin typeface="+mj-lt"/>
                <a:ea typeface="Times New Roman"/>
                <a:cs typeface="Times New Roman"/>
              </a:rPr>
              <a:t>Yes, it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/>
              </a:rPr>
              <a:t>starts</a:t>
            </a:r>
            <a:r>
              <a:rPr lang="en-GB" dirty="0">
                <a:solidFill>
                  <a:srgbClr val="4F81BD"/>
                </a:solidFill>
                <a:effectLst/>
                <a:latin typeface="+mj-lt"/>
                <a:ea typeface="Times New Roman"/>
                <a:cs typeface="Times New Roman"/>
              </a:rPr>
              <a:t> at 3 p.m.  </a:t>
            </a:r>
            <a:r>
              <a:rPr lang="en-GB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/>
              </a:rPr>
              <a:t>Don’t be </a:t>
            </a:r>
            <a:r>
              <a:rPr lang="en-GB" dirty="0">
                <a:solidFill>
                  <a:srgbClr val="4F81BD"/>
                </a:solidFill>
                <a:effectLst/>
                <a:latin typeface="+mj-lt"/>
                <a:ea typeface="Times New Roman"/>
                <a:cs typeface="Times New Roman"/>
              </a:rPr>
              <a:t>late!</a:t>
            </a:r>
            <a:endParaRPr lang="it-IT" dirty="0">
              <a:effectLst/>
              <a:latin typeface="+mj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29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wind.wav"/>
          </p:stSnd>
        </p:sndAc>
      </p:transition>
    </mc:Choice>
    <mc:Fallback xmlns="">
      <p:transition spd="slow">
        <p:split orient="vert"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67544" y="1700808"/>
            <a:ext cx="8424936" cy="48245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Times New Roman"/>
                <a:cs typeface="Times New Roman"/>
              </a:rPr>
              <a:t>PRESENT CONTINUOUS </a:t>
            </a:r>
            <a:r>
              <a:rPr lang="en-GB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Times New Roman"/>
                <a:cs typeface="Times New Roman"/>
              </a:rPr>
              <a:t>– ( for PEOPLE)</a:t>
            </a:r>
            <a:br>
              <a:rPr lang="it-IT" sz="4800" dirty="0">
                <a:effectLst/>
                <a:latin typeface="Times New Roman"/>
                <a:ea typeface="Times New Roman"/>
              </a:rPr>
            </a:br>
            <a:r>
              <a:rPr lang="en-GB" sz="4000" u="sng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Future arrangements – Planned actions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We use the verb   -   Am/is/are + verb(ing)  + adverb of future time </a:t>
            </a:r>
            <a:r>
              <a:rPr lang="en-GB" sz="28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when necessary </a:t>
            </a:r>
            <a:r>
              <a:rPr lang="en-GB" sz="2800" dirty="0"/>
              <a:t>to avoid confusion with the present time.</a:t>
            </a:r>
          </a:p>
        </p:txBody>
      </p:sp>
      <p:sp>
        <p:nvSpPr>
          <p:cNvPr id="6" name="Rettangolo 5"/>
          <p:cNvSpPr/>
          <p:nvPr/>
        </p:nvSpPr>
        <p:spPr>
          <a:xfrm>
            <a:off x="467544" y="2996952"/>
            <a:ext cx="8424936" cy="446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rgbClr val="000000"/>
                </a:solidFill>
                <a:ea typeface="Times New Roman"/>
                <a:cs typeface="Times New Roman"/>
              </a:rPr>
              <a:t>It is not always necessary because we can deduct that the sentence is about the future because it begins with ‘</a:t>
            </a:r>
            <a:r>
              <a:rPr lang="en-GB" sz="28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When</a:t>
            </a:r>
            <a:r>
              <a:rPr lang="en-GB" sz="28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’ - ‘</a:t>
            </a:r>
            <a:r>
              <a:rPr lang="en-GB" sz="28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What time</a:t>
            </a:r>
            <a:r>
              <a:rPr lang="en-GB" sz="28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’.</a:t>
            </a: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Times New Roman"/>
                <a:cs typeface="Times New Roman"/>
              </a:rPr>
              <a:t>Sometimes the verb we use helps to indicate arrangements for the future, for example: </a:t>
            </a:r>
            <a:r>
              <a:rPr lang="en-GB" sz="28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Times New Roman"/>
                <a:cs typeface="Times New Roman"/>
              </a:rPr>
              <a:t>leave, come</a:t>
            </a:r>
          </a:p>
          <a:p>
            <a:pPr lvl="0">
              <a:spcBef>
                <a:spcPct val="20000"/>
              </a:spcBef>
            </a:pPr>
            <a:endParaRPr lang="en-GB" sz="9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Times New Roman"/>
              <a:cs typeface="Times New 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Adverbs </a:t>
            </a:r>
            <a:r>
              <a:rPr lang="en-GB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frequently used: tomorrow (morning), next (week), on Monday, on (future date).</a:t>
            </a: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GB" sz="28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Times New Roman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GB" sz="2800" dirty="0">
              <a:ln w="19050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16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2" name="explode.wav"/>
          </p:stSnd>
        </p:sndAc>
      </p:transition>
    </mc:Choice>
    <mc:Fallback xmlns="">
      <p:transition spd="slow">
        <p:fade/>
        <p:sndAc>
          <p:stSnd>
            <p:snd r:embed="rId3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336704" cy="411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930885" y="260648"/>
            <a:ext cx="450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 Continuous for people’s programmes</a:t>
            </a:r>
          </a:p>
        </p:txBody>
      </p:sp>
      <p:sp>
        <p:nvSpPr>
          <p:cNvPr id="5" name="Fumetto 1 4"/>
          <p:cNvSpPr/>
          <p:nvPr/>
        </p:nvSpPr>
        <p:spPr>
          <a:xfrm>
            <a:off x="334380" y="872136"/>
            <a:ext cx="1994520" cy="1332728"/>
          </a:xfrm>
          <a:prstGeom prst="wedgeRectCallout">
            <a:avLst>
              <a:gd name="adj1" fmla="val 38766"/>
              <a:gd name="adj2" fmla="val 871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What are you doing tomorrow evening?</a:t>
            </a:r>
          </a:p>
        </p:txBody>
      </p:sp>
      <p:sp>
        <p:nvSpPr>
          <p:cNvPr id="6" name="Fumetto 1 5"/>
          <p:cNvSpPr/>
          <p:nvPr/>
        </p:nvSpPr>
        <p:spPr>
          <a:xfrm>
            <a:off x="6156176" y="445314"/>
            <a:ext cx="2448272" cy="1759550"/>
          </a:xfrm>
          <a:prstGeom prst="wedgeRectCallout">
            <a:avLst>
              <a:gd name="adj1" fmla="val -41459"/>
              <a:gd name="adj2" fmla="val 742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I’m meeting Mary at 6:30, than we’re going to the cinema to see the new ‘Star Wars’ film.</a:t>
            </a:r>
          </a:p>
        </p:txBody>
      </p:sp>
      <p:pic>
        <p:nvPicPr>
          <p:cNvPr id="7" name="Segnale acust. regist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99648" y="56216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4" name="wind.wav"/>
          </p:stSnd>
        </p:sndAc>
      </p:transition>
    </mc:Choice>
    <mc:Fallback xmlns="">
      <p:transition spd="slow">
        <p:wipe/>
        <p:sndAc>
          <p:stSnd>
            <p:snd r:embed="rId7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9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67544" y="1268760"/>
            <a:ext cx="8136904" cy="52565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37026"/>
            <a:ext cx="8229600" cy="987718"/>
          </a:xfrm>
        </p:spPr>
        <p:txBody>
          <a:bodyPr/>
          <a:lstStyle/>
          <a:p>
            <a:r>
              <a:rPr lang="en-GB" sz="43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Times New Roman"/>
                <a:cs typeface="Times New Roman"/>
              </a:rPr>
              <a:t>PRESENT CONTINUOUS </a:t>
            </a:r>
            <a:r>
              <a:rPr lang="en-GB" sz="32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Times New Roman"/>
                <a:cs typeface="Times New Roman"/>
              </a:rPr>
              <a:t>– ( for PEOPLE)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5256584"/>
          </a:xfrm>
          <a:ln w="76200">
            <a:solidFill>
              <a:srgbClr val="00B050"/>
            </a:solidFill>
          </a:ln>
        </p:spPr>
        <p:txBody>
          <a:bodyPr>
            <a:normAutofit fontScale="85000" lnSpcReduction="10000"/>
          </a:bodyPr>
          <a:lstStyle/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I’m  not  working   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in  London  </a:t>
            </a:r>
            <a:r>
              <a:rPr lang="en-GB" sz="3500" b="1" u="sng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next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 week.</a:t>
            </a:r>
            <a:endParaRPr lang="it-IT" sz="3500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John  </a:t>
            </a:r>
            <a:r>
              <a:rPr lang="en-GB" sz="3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is  leaving   </a:t>
            </a:r>
            <a:r>
              <a:rPr lang="en-GB" sz="3500" b="1" u="sng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on  the  midnight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 train.</a:t>
            </a:r>
            <a:endParaRPr lang="it-IT" sz="3500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We   </a:t>
            </a:r>
            <a:r>
              <a:rPr lang="en-GB" sz="3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are  flying   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to  New  York  </a:t>
            </a:r>
            <a:r>
              <a:rPr lang="en-GB" sz="3500" b="1" u="sng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tomorrow  morning.</a:t>
            </a:r>
            <a:endParaRPr lang="it-IT" sz="3500" b="1" u="sng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500" b="1" u="sng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When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  </a:t>
            </a:r>
            <a:r>
              <a:rPr lang="en-GB" sz="3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are  you  coming   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to  visit  us?</a:t>
            </a:r>
            <a:endParaRPr lang="it-IT" sz="3500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What   </a:t>
            </a:r>
            <a:r>
              <a:rPr lang="en-GB" sz="3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are  you  doing   </a:t>
            </a:r>
            <a:r>
              <a:rPr lang="en-GB" sz="3500" b="1" u="sng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at  the  weekend 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?</a:t>
            </a:r>
            <a:endParaRPr lang="it-IT" sz="3500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lvl="0">
              <a:buFont typeface="Arial"/>
              <a:buChar char="•"/>
              <a:tabLst>
                <a:tab pos="457200" algn="l"/>
              </a:tabLst>
            </a:pPr>
            <a:r>
              <a:rPr lang="en-GB" sz="3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I’m  meeting   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Mary  </a:t>
            </a:r>
            <a:r>
              <a:rPr lang="en-GB" sz="3500" b="1" u="sng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at  6 o’clock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. </a:t>
            </a:r>
            <a:r>
              <a:rPr lang="en-GB" sz="22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(Perhaps I am speaking at      2 p.m.)</a:t>
            </a:r>
            <a:endParaRPr lang="it-IT" sz="2200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lvl="0">
              <a:buFont typeface="Arial"/>
              <a:buChar char="•"/>
              <a:tabLst>
                <a:tab pos="180340" algn="l"/>
              </a:tabLst>
            </a:pP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They   </a:t>
            </a:r>
            <a:r>
              <a:rPr lang="en-GB" sz="3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aren’t  playing   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tennis   </a:t>
            </a:r>
            <a:r>
              <a:rPr lang="en-GB" sz="3500" b="1" u="sng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this  afternoon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. </a:t>
            </a:r>
          </a:p>
          <a:p>
            <a:pPr lvl="0">
              <a:buFont typeface="Arial"/>
              <a:buChar char="•"/>
              <a:tabLst>
                <a:tab pos="180340" algn="l"/>
              </a:tabLst>
            </a:pPr>
            <a:r>
              <a:rPr lang="en-GB" sz="3500" b="1" u="sng" dirty="0">
                <a:solidFill>
                  <a:srgbClr val="00B050"/>
                </a:solidFill>
                <a:effectLst/>
                <a:latin typeface="+mj-lt"/>
                <a:ea typeface="Times New Roman"/>
                <a:cs typeface="Times New Roman" panose="02020603050405020304" pitchFamily="18" charset="0"/>
              </a:rPr>
              <a:t>What time</a:t>
            </a:r>
            <a:r>
              <a:rPr lang="en-GB" sz="3500" dirty="0">
                <a:solidFill>
                  <a:srgbClr val="00B050"/>
                </a:solidFill>
                <a:effectLst/>
                <a:latin typeface="+mj-lt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GB" sz="35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are</a:t>
            </a:r>
            <a:r>
              <a:rPr lang="en-GB" sz="3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 you going  </a:t>
            </a:r>
            <a:r>
              <a:rPr lang="en-GB" sz="3500" dirty="0">
                <a:solidFill>
                  <a:srgbClr val="00B050"/>
                </a:solidFill>
                <a:effectLst/>
                <a:latin typeface="+mj-lt"/>
                <a:ea typeface="Times New Roman"/>
                <a:cs typeface="Times New Roman" panose="02020603050405020304" pitchFamily="18" charset="0"/>
              </a:rPr>
              <a:t>to the gym?</a:t>
            </a:r>
          </a:p>
          <a:p>
            <a:pPr lvl="0">
              <a:buFont typeface="Arial"/>
              <a:buChar char="•"/>
              <a:tabLst>
                <a:tab pos="180340" algn="l"/>
              </a:tabLst>
            </a:pPr>
            <a:r>
              <a:rPr lang="en-GB" sz="3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Times New Roman"/>
                <a:cs typeface="Times New Roman" panose="02020603050405020304" pitchFamily="18" charset="0"/>
              </a:rPr>
              <a:t>I’m going  </a:t>
            </a:r>
            <a:r>
              <a:rPr lang="en-GB" sz="3500" b="1" u="sng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later this afternoon</a:t>
            </a:r>
            <a:r>
              <a:rPr lang="en-GB" sz="3500" dirty="0">
                <a:solidFill>
                  <a:srgbClr val="00B05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.</a:t>
            </a:r>
            <a:endParaRPr lang="it-IT" sz="3500" dirty="0">
              <a:effectLst/>
              <a:latin typeface="+mj-lt"/>
              <a:ea typeface="Times New Roman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endParaRPr lang="it-IT" sz="3600" dirty="0">
              <a:effectLst/>
              <a:latin typeface="Times New Roman"/>
              <a:ea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57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  <p:sndAc>
          <p:stSnd>
            <p:snd r:embed="rId2" name="wind.wav"/>
          </p:stSnd>
        </p:sndAc>
      </p:transition>
    </mc:Choice>
    <mc:Fallback xmlns="">
      <p:transition spd="slow">
        <p:wip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323528" y="1412776"/>
            <a:ext cx="8424936" cy="4824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PRESENT SIMPLE </a:t>
            </a:r>
            <a:r>
              <a:rPr lang="en-GB" sz="3600" dirty="0"/>
              <a:t>– </a:t>
            </a:r>
            <a:r>
              <a:rPr lang="en-GB" sz="3600" dirty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 CONTINUOUS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REMEMBER</a:t>
            </a:r>
            <a:r>
              <a:rPr lang="en-GB" dirty="0"/>
              <a:t>:</a:t>
            </a:r>
          </a:p>
          <a:p>
            <a:r>
              <a:rPr lang="en-GB" dirty="0"/>
              <a:t>Are the shops open? (now)</a:t>
            </a:r>
          </a:p>
          <a:p>
            <a:pPr marL="0" indent="0">
              <a:buNone/>
            </a:pPr>
            <a:r>
              <a:rPr lang="en-GB" dirty="0"/>
              <a:t>    Are the shops open, </a:t>
            </a:r>
            <a:r>
              <a:rPr lang="en-GB" b="1" u="sng" dirty="0"/>
              <a:t>tomorrow</a:t>
            </a:r>
            <a:r>
              <a:rPr lang="en-GB" dirty="0"/>
              <a:t>? (</a:t>
            </a:r>
            <a:r>
              <a:rPr lang="en-GB" b="1" dirty="0">
                <a:solidFill>
                  <a:srgbClr val="FF0000"/>
                </a:solidFill>
              </a:rPr>
              <a:t>future</a:t>
            </a:r>
            <a:r>
              <a:rPr lang="en-GB" dirty="0"/>
              <a:t>)</a:t>
            </a:r>
          </a:p>
          <a:p>
            <a:r>
              <a:rPr lang="en-GB" dirty="0"/>
              <a:t>Hurry!  The bus is leaving. (now)</a:t>
            </a:r>
          </a:p>
          <a:p>
            <a:pPr marL="0" indent="0">
              <a:buNone/>
            </a:pPr>
            <a:r>
              <a:rPr lang="en-GB" dirty="0"/>
              <a:t>    Hurry!  The bus leaves </a:t>
            </a:r>
            <a:r>
              <a:rPr lang="en-GB" b="1" u="sng" dirty="0"/>
              <a:t>in 5 minutes</a:t>
            </a:r>
            <a:r>
              <a:rPr lang="en-GB" dirty="0"/>
              <a:t>. (</a:t>
            </a:r>
            <a:r>
              <a:rPr lang="en-GB" b="1" dirty="0">
                <a:solidFill>
                  <a:srgbClr val="FF0000"/>
                </a:solidFill>
              </a:rPr>
              <a:t>future</a:t>
            </a:r>
            <a:r>
              <a:rPr lang="en-GB" dirty="0"/>
              <a:t>)</a:t>
            </a:r>
          </a:p>
          <a:p>
            <a:r>
              <a:rPr lang="en-GB" dirty="0"/>
              <a:t>I am playing tennis with John. (now)</a:t>
            </a:r>
          </a:p>
          <a:p>
            <a:pPr marL="0" indent="0">
              <a:buNone/>
            </a:pPr>
            <a:r>
              <a:rPr lang="en-GB" dirty="0"/>
              <a:t>    I am playing tennis with John </a:t>
            </a:r>
            <a:r>
              <a:rPr lang="en-GB" b="1" u="sng" dirty="0"/>
              <a:t>at 6 p.m. </a:t>
            </a:r>
            <a:r>
              <a:rPr lang="en-GB" dirty="0"/>
              <a:t>(</a:t>
            </a:r>
            <a:r>
              <a:rPr lang="en-GB" b="1" dirty="0">
                <a:solidFill>
                  <a:srgbClr val="FF0000"/>
                </a:solidFill>
              </a:rPr>
              <a:t>future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52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1530</Words>
  <Application>Microsoft Office PowerPoint</Application>
  <PresentationFormat>Presentación en pantalla (4:3)</PresentationFormat>
  <Paragraphs>147</Paragraphs>
  <Slides>24</Slides>
  <Notes>1</Notes>
  <HiddenSlides>0</HiddenSlides>
  <MMClips>6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Batang</vt:lpstr>
      <vt:lpstr>Arial</vt:lpstr>
      <vt:lpstr>Arial Black</vt:lpstr>
      <vt:lpstr>Calibri</vt:lpstr>
      <vt:lpstr>Times New Roman</vt:lpstr>
      <vt:lpstr>Wingdings</vt:lpstr>
      <vt:lpstr>Tema di Office</vt:lpstr>
      <vt:lpstr>The 4 principal grammar tenses  used to express  FUTURE</vt:lpstr>
      <vt:lpstr>FUTURE  (any moment after NOW)</vt:lpstr>
      <vt:lpstr> SIMPLE   PRESENT  -  (for THINGS)  we use it for Timetables and fixed future events</vt:lpstr>
      <vt:lpstr>Presentación de PowerPoint</vt:lpstr>
      <vt:lpstr>SIMPLE   PRESENT  -  (for THINGS)</vt:lpstr>
      <vt:lpstr>PRESENT CONTINUOUS – ( for PEOPLE) Future arrangements – Planned actions</vt:lpstr>
      <vt:lpstr>Presentación de PowerPoint</vt:lpstr>
      <vt:lpstr>PRESENT CONTINUOUS – ( for PEOPLE)</vt:lpstr>
      <vt:lpstr>PRESENT SIMPLE – PRESENT CONTINUOUS</vt:lpstr>
      <vt:lpstr> BE  GOING  TO  </vt:lpstr>
      <vt:lpstr>Presentación de PowerPoint</vt:lpstr>
      <vt:lpstr>Presentación de PowerPoint</vt:lpstr>
      <vt:lpstr>TO  BE  GOING  TO</vt:lpstr>
      <vt:lpstr>WILL  helps other verbs to express FUTURE</vt:lpstr>
      <vt:lpstr>WILL</vt:lpstr>
      <vt:lpstr>Presentación de PowerPoint</vt:lpstr>
      <vt:lpstr>Will </vt:lpstr>
      <vt:lpstr>Will </vt:lpstr>
      <vt:lpstr>Will </vt:lpstr>
      <vt:lpstr>Will </vt:lpstr>
      <vt:lpstr>Will </vt:lpstr>
      <vt:lpstr>Will </vt:lpstr>
      <vt:lpstr>Will </vt:lpstr>
      <vt:lpstr>Will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4 principal verbs  used to express  FUTURE</dc:title>
  <dc:creator>lesley</dc:creator>
  <cp:lastModifiedBy>Miguel Angel</cp:lastModifiedBy>
  <cp:revision>103</cp:revision>
  <cp:lastPrinted>2016-01-09T13:53:16Z</cp:lastPrinted>
  <dcterms:created xsi:type="dcterms:W3CDTF">2016-01-08T08:46:10Z</dcterms:created>
  <dcterms:modified xsi:type="dcterms:W3CDTF">2022-08-01T11:56:56Z</dcterms:modified>
</cp:coreProperties>
</file>