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6" r:id="rId7"/>
    <p:sldId id="262" r:id="rId8"/>
    <p:sldId id="263" r:id="rId9"/>
    <p:sldId id="264" r:id="rId10"/>
    <p:sldId id="265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EFED"/>
    <a:srgbClr val="00234C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-1080" y="-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4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07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8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2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3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5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6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0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72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381750"/>
            <a:ext cx="9144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800000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800000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800000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800000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800000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rgbClr val="80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rgbClr val="80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rgbClr val="80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234C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234C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234C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234C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234C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234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234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234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234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533400" y="762000"/>
            <a:ext cx="7772400" cy="9906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Click to Add Title</a:t>
            </a:r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auto">
          <a:xfrm rot="10800000">
            <a:off x="0" y="4800600"/>
            <a:ext cx="9144000" cy="2066925"/>
          </a:xfrm>
          <a:prstGeom prst="rect">
            <a:avLst/>
          </a:prstGeom>
          <a:gradFill rotWithShape="1">
            <a:gsLst>
              <a:gs pos="0">
                <a:srgbClr val="003263"/>
              </a:gs>
              <a:gs pos="100000">
                <a:srgbClr val="3366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gradFill rotWithShape="1">
            <a:gsLst>
              <a:gs pos="0">
                <a:srgbClr val="003263"/>
              </a:gs>
              <a:gs pos="100000">
                <a:srgbClr val="3366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pic>
        <p:nvPicPr>
          <p:cNvPr id="13316" name="Picture 12" descr="CA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029200"/>
            <a:ext cx="1981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0" y="2667000"/>
            <a:ext cx="9144000" cy="17526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solidFill>
                  <a:schemeClr val="tx1"/>
                </a:solidFill>
                <a:latin typeface="Perpetua"/>
                <a:cs typeface="Perpetua"/>
              </a:rPr>
              <a:t>A</a:t>
            </a:r>
            <a:r>
              <a:rPr lang="zh-CN" altLang="en-US" sz="4000" dirty="0" smtClean="0">
                <a:solidFill>
                  <a:schemeClr val="tx1"/>
                </a:solidFill>
                <a:latin typeface="Perpetua"/>
                <a:cs typeface="Perpetua"/>
              </a:rPr>
              <a:t> </a:t>
            </a:r>
            <a:r>
              <a:rPr lang="en-US" sz="4000" dirty="0" smtClean="0">
                <a:solidFill>
                  <a:schemeClr val="tx1"/>
                </a:solidFill>
                <a:latin typeface="Perpetua"/>
                <a:cs typeface="Perpetua"/>
              </a:rPr>
              <a:t>Systematic</a:t>
            </a:r>
            <a:r>
              <a:rPr lang="zh-CN" altLang="en-US" sz="4000" dirty="0" smtClean="0">
                <a:solidFill>
                  <a:schemeClr val="tx1"/>
                </a:solidFill>
                <a:latin typeface="Perpetua"/>
                <a:cs typeface="Perpetua"/>
              </a:rPr>
              <a:t> </a:t>
            </a:r>
            <a:r>
              <a:rPr lang="en-US" altLang="zh-CN" sz="4000" dirty="0" smtClean="0">
                <a:solidFill>
                  <a:schemeClr val="tx1"/>
                </a:solidFill>
                <a:latin typeface="Perpetua"/>
                <a:cs typeface="Perpetua"/>
              </a:rPr>
              <a:t>Framework</a:t>
            </a:r>
            <a:r>
              <a:rPr lang="zh-CN" altLang="en-US" sz="4000" dirty="0" smtClean="0">
                <a:solidFill>
                  <a:schemeClr val="tx1"/>
                </a:solidFill>
                <a:latin typeface="Perpetua"/>
                <a:cs typeface="Perpetua"/>
              </a:rPr>
              <a:t> </a:t>
            </a:r>
            <a:r>
              <a:rPr lang="en-US" altLang="zh-CN" sz="4000" dirty="0" smtClean="0">
                <a:solidFill>
                  <a:schemeClr val="tx1"/>
                </a:solidFill>
                <a:latin typeface="Perpetua"/>
                <a:cs typeface="Perpetua"/>
              </a:rPr>
              <a:t>for</a:t>
            </a:r>
            <a:r>
              <a:rPr lang="zh-CN" altLang="en-US" sz="4000" dirty="0" smtClean="0">
                <a:solidFill>
                  <a:schemeClr val="tx1"/>
                </a:solidFill>
                <a:latin typeface="Perpetua"/>
                <a:cs typeface="Perpetua"/>
              </a:rPr>
              <a:t> </a:t>
            </a:r>
            <a:r>
              <a:rPr lang="en-US" altLang="zh-CN" sz="4000" dirty="0" smtClean="0">
                <a:solidFill>
                  <a:schemeClr val="tx1"/>
                </a:solidFill>
                <a:latin typeface="Perpetua"/>
                <a:cs typeface="Perpetua"/>
              </a:rPr>
              <a:t>Sentiment</a:t>
            </a:r>
            <a:r>
              <a:rPr lang="zh-CN" altLang="en-US" sz="4000" dirty="0" smtClean="0">
                <a:solidFill>
                  <a:schemeClr val="tx1"/>
                </a:solidFill>
                <a:latin typeface="Perpetua"/>
                <a:cs typeface="Perpetua"/>
              </a:rPr>
              <a:t> </a:t>
            </a:r>
            <a:r>
              <a:rPr lang="en-US" altLang="zh-CN" sz="4000" dirty="0" smtClean="0">
                <a:solidFill>
                  <a:schemeClr val="tx1"/>
                </a:solidFill>
                <a:latin typeface="Perpetua"/>
                <a:cs typeface="Perpetua"/>
              </a:rPr>
              <a:t>Identification</a:t>
            </a:r>
            <a:r>
              <a:rPr lang="zh-CN" altLang="en-US" sz="4000" dirty="0" smtClean="0">
                <a:solidFill>
                  <a:schemeClr val="tx1"/>
                </a:solidFill>
                <a:latin typeface="Perpetua"/>
                <a:cs typeface="Perpetua"/>
              </a:rPr>
              <a:t> </a:t>
            </a:r>
            <a:r>
              <a:rPr lang="en-US" altLang="zh-CN" sz="4000" dirty="0" smtClean="0">
                <a:solidFill>
                  <a:schemeClr val="tx1"/>
                </a:solidFill>
                <a:latin typeface="Perpetua"/>
                <a:cs typeface="Perpetua"/>
              </a:rPr>
              <a:t>by</a:t>
            </a:r>
            <a:r>
              <a:rPr lang="zh-CN" altLang="en-US" sz="4000" dirty="0" smtClean="0">
                <a:solidFill>
                  <a:schemeClr val="tx1"/>
                </a:solidFill>
                <a:latin typeface="Perpetua"/>
                <a:cs typeface="Perpetua"/>
              </a:rPr>
              <a:t> </a:t>
            </a:r>
            <a:r>
              <a:rPr lang="en-US" altLang="zh-CN" sz="4000" dirty="0" smtClean="0">
                <a:solidFill>
                  <a:schemeClr val="tx1"/>
                </a:solidFill>
                <a:latin typeface="Perpetua"/>
                <a:cs typeface="Perpetua"/>
              </a:rPr>
              <a:t>Modeling</a:t>
            </a:r>
            <a:r>
              <a:rPr lang="zh-CN" altLang="en-US" sz="4000" dirty="0" smtClean="0">
                <a:solidFill>
                  <a:schemeClr val="tx1"/>
                </a:solidFill>
                <a:latin typeface="Perpetua"/>
                <a:cs typeface="Perpetua"/>
              </a:rPr>
              <a:t> </a:t>
            </a:r>
            <a:r>
              <a:rPr lang="en-US" altLang="zh-CN" sz="4000" dirty="0" smtClean="0">
                <a:solidFill>
                  <a:schemeClr val="tx1"/>
                </a:solidFill>
                <a:latin typeface="Perpetua"/>
                <a:cs typeface="Perpetua"/>
              </a:rPr>
              <a:t>User</a:t>
            </a:r>
            <a:r>
              <a:rPr lang="zh-CN" altLang="en-US" sz="4000" dirty="0" smtClean="0">
                <a:solidFill>
                  <a:schemeClr val="tx1"/>
                </a:solidFill>
                <a:latin typeface="Perpetua"/>
                <a:cs typeface="Perpetua"/>
              </a:rPr>
              <a:t> </a:t>
            </a:r>
            <a:r>
              <a:rPr lang="en-US" altLang="zh-CN" sz="4000" dirty="0" smtClean="0">
                <a:solidFill>
                  <a:schemeClr val="tx1"/>
                </a:solidFill>
                <a:latin typeface="Perpetua"/>
                <a:cs typeface="Perpetua"/>
              </a:rPr>
              <a:t>Social</a:t>
            </a:r>
            <a:r>
              <a:rPr lang="zh-CN" altLang="en-US" sz="4000" dirty="0" smtClean="0">
                <a:solidFill>
                  <a:schemeClr val="tx1"/>
                </a:solidFill>
                <a:latin typeface="Perpetua"/>
                <a:cs typeface="Perpetua"/>
              </a:rPr>
              <a:t> </a:t>
            </a:r>
            <a:r>
              <a:rPr lang="en-US" altLang="zh-CN" sz="4000" dirty="0" smtClean="0">
                <a:solidFill>
                  <a:schemeClr val="tx1"/>
                </a:solidFill>
                <a:latin typeface="Perpetua"/>
                <a:cs typeface="Perpetua"/>
              </a:rPr>
              <a:t>Effects</a:t>
            </a:r>
            <a:endParaRPr lang="en-US" sz="4000" dirty="0">
              <a:solidFill>
                <a:schemeClr val="tx1"/>
              </a:solidFill>
              <a:latin typeface="Perpetua"/>
              <a:cs typeface="Perpetua"/>
            </a:endParaRPr>
          </a:p>
        </p:txBody>
      </p:sp>
      <p:sp>
        <p:nvSpPr>
          <p:cNvPr id="13318" name="TextBox 1"/>
          <p:cNvSpPr txBox="1">
            <a:spLocks noChangeArrowheads="1"/>
          </p:cNvSpPr>
          <p:nvPr/>
        </p:nvSpPr>
        <p:spPr bwMode="auto">
          <a:xfrm>
            <a:off x="3124200" y="4919663"/>
            <a:ext cx="5995988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altLang="zh-CN">
                <a:solidFill>
                  <a:schemeClr val="bg1"/>
                </a:solidFill>
                <a:latin typeface="Perpetua" charset="0"/>
                <a:cs typeface="Perpetua" charset="0"/>
              </a:rPr>
              <a:t>Kunpeng</a:t>
            </a:r>
            <a:r>
              <a:rPr lang="zh-CN" altLang="en-US">
                <a:solidFill>
                  <a:schemeClr val="bg1"/>
                </a:solidFill>
                <a:latin typeface="Perpetua" charset="0"/>
                <a:cs typeface="Perpetua" charset="0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erpetua" charset="0"/>
                <a:cs typeface="Perpetua" charset="0"/>
              </a:rPr>
              <a:t>Zhang</a:t>
            </a:r>
          </a:p>
          <a:p>
            <a:pPr algn="r" eaLnBrk="1" hangingPunct="1"/>
            <a:r>
              <a:rPr lang="en-US" altLang="zh-CN">
                <a:solidFill>
                  <a:schemeClr val="bg1"/>
                </a:solidFill>
                <a:latin typeface="Perpetua" charset="0"/>
                <a:cs typeface="Perpetua" charset="0"/>
              </a:rPr>
              <a:t>Assistant</a:t>
            </a:r>
            <a:r>
              <a:rPr lang="zh-CN" altLang="en-US">
                <a:solidFill>
                  <a:schemeClr val="bg1"/>
                </a:solidFill>
                <a:latin typeface="Perpetua" charset="0"/>
                <a:cs typeface="Perpetua" charset="0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erpetua" charset="0"/>
                <a:cs typeface="Perpetua" charset="0"/>
              </a:rPr>
              <a:t>Professor</a:t>
            </a:r>
          </a:p>
          <a:p>
            <a:pPr algn="r" eaLnBrk="1" hangingPunct="1"/>
            <a:r>
              <a:rPr lang="en-US" altLang="zh-CN">
                <a:solidFill>
                  <a:schemeClr val="bg1"/>
                </a:solidFill>
                <a:latin typeface="Perpetua" charset="0"/>
                <a:cs typeface="Perpetua" charset="0"/>
              </a:rPr>
              <a:t>Department</a:t>
            </a:r>
            <a:r>
              <a:rPr lang="zh-CN" altLang="en-US">
                <a:solidFill>
                  <a:schemeClr val="bg1"/>
                </a:solidFill>
                <a:latin typeface="Perpetua" charset="0"/>
                <a:cs typeface="Perpetua" charset="0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erpetua" charset="0"/>
                <a:cs typeface="Perpetua" charset="0"/>
              </a:rPr>
              <a:t>of</a:t>
            </a:r>
            <a:r>
              <a:rPr lang="zh-CN" altLang="en-US">
                <a:solidFill>
                  <a:schemeClr val="bg1"/>
                </a:solidFill>
                <a:latin typeface="Perpetua" charset="0"/>
                <a:cs typeface="Perpetua" charset="0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erpetua" charset="0"/>
                <a:cs typeface="Perpetua" charset="0"/>
              </a:rPr>
              <a:t>Information</a:t>
            </a:r>
            <a:r>
              <a:rPr lang="zh-CN" altLang="en-US">
                <a:solidFill>
                  <a:schemeClr val="bg1"/>
                </a:solidFill>
                <a:latin typeface="Perpetua" charset="0"/>
                <a:cs typeface="Perpetua" charset="0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erpetua" charset="0"/>
                <a:cs typeface="Perpetua" charset="0"/>
              </a:rPr>
              <a:t>and</a:t>
            </a:r>
            <a:r>
              <a:rPr lang="zh-CN" altLang="en-US">
                <a:solidFill>
                  <a:schemeClr val="bg1"/>
                </a:solidFill>
                <a:latin typeface="Perpetua" charset="0"/>
                <a:cs typeface="Perpetua" charset="0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erpetua" charset="0"/>
                <a:cs typeface="Perpetua" charset="0"/>
              </a:rPr>
              <a:t>Decision</a:t>
            </a:r>
            <a:r>
              <a:rPr lang="zh-CN" altLang="en-US">
                <a:solidFill>
                  <a:schemeClr val="bg1"/>
                </a:solidFill>
                <a:latin typeface="Perpetua" charset="0"/>
                <a:cs typeface="Perpetua" charset="0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erpetua" charset="0"/>
                <a:cs typeface="Perpetua" charset="0"/>
              </a:rPr>
              <a:t>Sciences</a:t>
            </a:r>
          </a:p>
          <a:p>
            <a:pPr algn="r" eaLnBrk="1" hangingPunct="1"/>
            <a:r>
              <a:rPr lang="en-US" altLang="zh-CN">
                <a:solidFill>
                  <a:schemeClr val="bg1"/>
                </a:solidFill>
                <a:latin typeface="Perpetua" charset="0"/>
                <a:cs typeface="Perpetua" charset="0"/>
              </a:rPr>
              <a:t>University</a:t>
            </a:r>
            <a:r>
              <a:rPr lang="zh-CN" altLang="en-US">
                <a:solidFill>
                  <a:schemeClr val="bg1"/>
                </a:solidFill>
                <a:latin typeface="Perpetua" charset="0"/>
                <a:cs typeface="Perpetua" charset="0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erpetua" charset="0"/>
                <a:cs typeface="Perpetua" charset="0"/>
              </a:rPr>
              <a:t>of</a:t>
            </a:r>
            <a:r>
              <a:rPr lang="zh-CN" altLang="en-US">
                <a:solidFill>
                  <a:schemeClr val="bg1"/>
                </a:solidFill>
                <a:latin typeface="Perpetua" charset="0"/>
                <a:cs typeface="Perpetua" charset="0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erpetua" charset="0"/>
                <a:cs typeface="Perpetua" charset="0"/>
              </a:rPr>
              <a:t>Illinois</a:t>
            </a:r>
            <a:r>
              <a:rPr lang="zh-CN" altLang="en-US">
                <a:solidFill>
                  <a:schemeClr val="bg1"/>
                </a:solidFill>
                <a:latin typeface="Perpetua" charset="0"/>
                <a:cs typeface="Perpetua" charset="0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erpetua" charset="0"/>
                <a:cs typeface="Perpetua" charset="0"/>
              </a:rPr>
              <a:t>at</a:t>
            </a:r>
            <a:r>
              <a:rPr lang="zh-CN" altLang="en-US">
                <a:solidFill>
                  <a:schemeClr val="bg1"/>
                </a:solidFill>
                <a:latin typeface="Perpetua" charset="0"/>
                <a:cs typeface="Perpetua" charset="0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erpetua" charset="0"/>
                <a:cs typeface="Perpetua" charset="0"/>
              </a:rPr>
              <a:t>Chicago</a:t>
            </a:r>
          </a:p>
          <a:p>
            <a:pPr algn="r" eaLnBrk="1" hangingPunct="1"/>
            <a:r>
              <a:rPr lang="en-US" altLang="zh-CN">
                <a:solidFill>
                  <a:schemeClr val="bg1"/>
                </a:solidFill>
                <a:latin typeface="Perpetua" charset="0"/>
                <a:cs typeface="Perpetua" charset="0"/>
              </a:rPr>
              <a:t>kzhang6@uic.edu</a:t>
            </a:r>
            <a:endParaRPr lang="en-US">
              <a:solidFill>
                <a:schemeClr val="bg1"/>
              </a:solidFill>
              <a:latin typeface="Perpetua" charset="0"/>
              <a:cs typeface="Perpetua" charset="0"/>
            </a:endParaRPr>
          </a:p>
        </p:txBody>
      </p:sp>
      <p:pic>
        <p:nvPicPr>
          <p:cNvPr id="1331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2235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29" name="Group 19"/>
          <p:cNvGrpSpPr>
            <a:grpSpLocks/>
          </p:cNvGrpSpPr>
          <p:nvPr/>
        </p:nvGrpSpPr>
        <p:grpSpPr bwMode="auto">
          <a:xfrm>
            <a:off x="-9525" y="0"/>
            <a:ext cx="9153525" cy="6553200"/>
            <a:chOff x="-6" y="0"/>
            <a:chExt cx="5766" cy="4128"/>
          </a:xfrm>
        </p:grpSpPr>
        <p:grpSp>
          <p:nvGrpSpPr>
            <p:cNvPr id="22535" name="Group 10"/>
            <p:cNvGrpSpPr>
              <a:grpSpLocks/>
            </p:cNvGrpSpPr>
            <p:nvPr/>
          </p:nvGrpSpPr>
          <p:grpSpPr bwMode="auto">
            <a:xfrm>
              <a:off x="-6" y="0"/>
              <a:ext cx="5766" cy="4128"/>
              <a:chOff x="-6" y="0"/>
              <a:chExt cx="5766" cy="4128"/>
            </a:xfrm>
          </p:grpSpPr>
          <p:pic>
            <p:nvPicPr>
              <p:cNvPr id="22537" name="Picture 4" descr="photobar2a_revise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6" y="3456"/>
                <a:ext cx="5766" cy="6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538" name="Picture 5" descr="CAMP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" y="3696"/>
                <a:ext cx="1248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09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760" cy="192"/>
              </a:xfrm>
              <a:prstGeom prst="rect">
                <a:avLst/>
              </a:prstGeom>
              <a:gradFill rotWithShape="1">
                <a:gsLst>
                  <a:gs pos="0">
                    <a:srgbClr val="003263"/>
                  </a:gs>
                  <a:gs pos="100000">
                    <a:srgbClr val="336699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4106" name="Rectangle 11"/>
            <p:cNvSpPr>
              <a:spLocks noChangeArrowheads="1"/>
            </p:cNvSpPr>
            <p:nvPr/>
          </p:nvSpPr>
          <p:spPr bwMode="auto">
            <a:xfrm>
              <a:off x="0" y="192"/>
              <a:ext cx="5760" cy="3264"/>
            </a:xfrm>
            <a:prstGeom prst="rect">
              <a:avLst/>
            </a:prstGeom>
            <a:gradFill rotWithShape="1">
              <a:gsLst>
                <a:gs pos="0">
                  <a:srgbClr val="D9ECFF">
                    <a:alpha val="78998"/>
                  </a:srgbClr>
                </a:gs>
                <a:gs pos="100000">
                  <a:srgbClr val="F1F8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100" name="Rectangle 12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r>
              <a:rPr lang="en-US" sz="1400" b="1">
                <a:solidFill>
                  <a:schemeClr val="bg1"/>
                </a:solidFill>
                <a:latin typeface="Helvetica CondensedLight" charset="0"/>
                <a:cs typeface="+mn-cs"/>
              </a:rPr>
              <a:t>A World-Class Education, A World-Class City</a:t>
            </a:r>
          </a:p>
        </p:txBody>
      </p:sp>
      <p:sp>
        <p:nvSpPr>
          <p:cNvPr id="4103" name="Rectangle 17"/>
          <p:cNvSpPr>
            <a:spLocks noChangeArrowheads="1"/>
          </p:cNvSpPr>
          <p:nvPr/>
        </p:nvSpPr>
        <p:spPr bwMode="auto">
          <a:xfrm rot="10800000">
            <a:off x="0" y="6553200"/>
            <a:ext cx="9144000" cy="304800"/>
          </a:xfrm>
          <a:prstGeom prst="rect">
            <a:avLst/>
          </a:prstGeom>
          <a:gradFill rotWithShape="1">
            <a:gsLst>
              <a:gs pos="0">
                <a:srgbClr val="003263"/>
              </a:gs>
              <a:gs pos="100000">
                <a:srgbClr val="3366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4104" name="Rectangle 18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endParaRPr lang="en-US" sz="1400" b="1" dirty="0">
              <a:solidFill>
                <a:schemeClr val="bg1"/>
              </a:solidFill>
              <a:latin typeface="Helvetica CondensedLight" charset="0"/>
              <a:cs typeface="+mn-cs"/>
            </a:endParaRPr>
          </a:p>
        </p:txBody>
      </p:sp>
      <p:sp>
        <p:nvSpPr>
          <p:cNvPr id="22533" name="Rectangle 2"/>
          <p:cNvSpPr>
            <a:spLocks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>
                <a:latin typeface="Perpetua" charset="0"/>
                <a:cs typeface="Perpetua" charset="0"/>
              </a:rPr>
              <a:t>Methodology 2 – Peer Influence (PeerInf)</a:t>
            </a:r>
          </a:p>
        </p:txBody>
      </p:sp>
      <p:sp>
        <p:nvSpPr>
          <p:cNvPr id="22534" name="Content Placeholder 2"/>
          <p:cNvSpPr>
            <a:spLocks noGrp="1"/>
          </p:cNvSpPr>
          <p:nvPr>
            <p:ph idx="1"/>
          </p:nvPr>
        </p:nvSpPr>
        <p:spPr bwMode="auto">
          <a:xfrm>
            <a:off x="0" y="914400"/>
            <a:ext cx="9144000" cy="449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Perpetua" charset="0"/>
                <a:cs typeface="Perpetua" charset="0"/>
              </a:rPr>
              <a:t>Herding behavior in social psychology.</a:t>
            </a:r>
          </a:p>
          <a:p>
            <a:pPr lvl="1"/>
            <a:r>
              <a:rPr lang="en-US">
                <a:latin typeface="Perpetua" charset="0"/>
                <a:cs typeface="Perpetua" charset="0"/>
              </a:rPr>
              <a:t>We assume that if most of previous comments in one discussion are positive, it is likely to give a positive comment, and similarly for the negative case.</a:t>
            </a:r>
          </a:p>
          <a:p>
            <a:pPr lvl="1"/>
            <a:r>
              <a:rPr lang="en-US">
                <a:latin typeface="Perpetua" charset="0"/>
                <a:cs typeface="Perpetua" charset="0"/>
              </a:rPr>
              <a:t>We randomly pick 1, 000 posts from 5 different Facebook pages and 1, 000 discussion threads from 5 different airlines on the Flyertalk.com forum. The average number of comments per post and per thread is 794 and 32, respectively. </a:t>
            </a:r>
          </a:p>
          <a:p>
            <a:pPr lvl="1"/>
            <a:r>
              <a:rPr lang="en-US">
                <a:latin typeface="Perpetua" charset="0"/>
                <a:cs typeface="Perpetua" charset="0"/>
              </a:rPr>
              <a:t>The sentiments are identified by the state-of-the-art textual algorithm. </a:t>
            </a:r>
          </a:p>
          <a:p>
            <a:endParaRPr lang="en-US">
              <a:latin typeface="Perpetua" charset="0"/>
              <a:cs typeface="Perpetua" charset="0"/>
            </a:endParaRPr>
          </a:p>
          <a:p>
            <a:endParaRPr lang="en-US">
              <a:latin typeface="Perpetua" charset="0"/>
              <a:cs typeface="Perpetua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Group 19"/>
          <p:cNvGrpSpPr>
            <a:grpSpLocks/>
          </p:cNvGrpSpPr>
          <p:nvPr/>
        </p:nvGrpSpPr>
        <p:grpSpPr bwMode="auto">
          <a:xfrm>
            <a:off x="-9525" y="0"/>
            <a:ext cx="9153525" cy="6553200"/>
            <a:chOff x="-6" y="0"/>
            <a:chExt cx="5766" cy="4128"/>
          </a:xfrm>
        </p:grpSpPr>
        <p:grpSp>
          <p:nvGrpSpPr>
            <p:cNvPr id="23559" name="Group 10"/>
            <p:cNvGrpSpPr>
              <a:grpSpLocks/>
            </p:cNvGrpSpPr>
            <p:nvPr/>
          </p:nvGrpSpPr>
          <p:grpSpPr bwMode="auto">
            <a:xfrm>
              <a:off x="-6" y="0"/>
              <a:ext cx="5766" cy="4128"/>
              <a:chOff x="-6" y="0"/>
              <a:chExt cx="5766" cy="4128"/>
            </a:xfrm>
          </p:grpSpPr>
          <p:pic>
            <p:nvPicPr>
              <p:cNvPr id="23561" name="Picture 4" descr="photobar2a_revise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6" y="3456"/>
                <a:ext cx="5766" cy="6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562" name="Picture 5" descr="CAMP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" y="3696"/>
                <a:ext cx="1248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09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760" cy="192"/>
              </a:xfrm>
              <a:prstGeom prst="rect">
                <a:avLst/>
              </a:prstGeom>
              <a:gradFill rotWithShape="1">
                <a:gsLst>
                  <a:gs pos="0">
                    <a:srgbClr val="003263"/>
                  </a:gs>
                  <a:gs pos="100000">
                    <a:srgbClr val="336699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4106" name="Rectangle 11"/>
            <p:cNvSpPr>
              <a:spLocks noChangeArrowheads="1"/>
            </p:cNvSpPr>
            <p:nvPr/>
          </p:nvSpPr>
          <p:spPr bwMode="auto">
            <a:xfrm>
              <a:off x="0" y="192"/>
              <a:ext cx="5760" cy="3264"/>
            </a:xfrm>
            <a:prstGeom prst="rect">
              <a:avLst/>
            </a:prstGeom>
            <a:gradFill rotWithShape="1">
              <a:gsLst>
                <a:gs pos="0">
                  <a:srgbClr val="D9ECFF">
                    <a:alpha val="78998"/>
                  </a:srgbClr>
                </a:gs>
                <a:gs pos="100000">
                  <a:srgbClr val="F1F8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100" name="Rectangle 12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r>
              <a:rPr lang="en-US" sz="1400" b="1">
                <a:solidFill>
                  <a:schemeClr val="bg1"/>
                </a:solidFill>
                <a:latin typeface="Helvetica CondensedLight" charset="0"/>
                <a:cs typeface="+mn-cs"/>
              </a:rPr>
              <a:t>A World-Class Education, A World-Class City</a:t>
            </a:r>
          </a:p>
        </p:txBody>
      </p:sp>
      <p:sp>
        <p:nvSpPr>
          <p:cNvPr id="4103" name="Rectangle 17"/>
          <p:cNvSpPr>
            <a:spLocks noChangeArrowheads="1"/>
          </p:cNvSpPr>
          <p:nvPr/>
        </p:nvSpPr>
        <p:spPr bwMode="auto">
          <a:xfrm rot="10800000">
            <a:off x="0" y="6553200"/>
            <a:ext cx="9144000" cy="304800"/>
          </a:xfrm>
          <a:prstGeom prst="rect">
            <a:avLst/>
          </a:prstGeom>
          <a:gradFill rotWithShape="1">
            <a:gsLst>
              <a:gs pos="0">
                <a:srgbClr val="003263"/>
              </a:gs>
              <a:gs pos="100000">
                <a:srgbClr val="3366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4104" name="Rectangle 18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endParaRPr lang="en-US" sz="1400" b="1" dirty="0">
              <a:solidFill>
                <a:schemeClr val="bg1"/>
              </a:solidFill>
              <a:latin typeface="Helvetica CondensedLight" charset="0"/>
              <a:cs typeface="+mn-cs"/>
            </a:endParaRPr>
          </a:p>
        </p:txBody>
      </p:sp>
      <p:sp>
        <p:nvSpPr>
          <p:cNvPr id="23557" name="Rectangle 2"/>
          <p:cNvSpPr>
            <a:spLocks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>
                <a:latin typeface="Perpetua" charset="0"/>
                <a:cs typeface="Perpetua" charset="0"/>
              </a:rPr>
              <a:t>Methodology 2 – Peer Influence</a:t>
            </a:r>
          </a:p>
        </p:txBody>
      </p:sp>
      <p:pic>
        <p:nvPicPr>
          <p:cNvPr id="23558" name="Picture 3" descr="Screen Shot 2014-08-06 at 12.43.2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9500"/>
            <a:ext cx="91440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7" name="Group 19"/>
          <p:cNvGrpSpPr>
            <a:grpSpLocks/>
          </p:cNvGrpSpPr>
          <p:nvPr/>
        </p:nvGrpSpPr>
        <p:grpSpPr bwMode="auto">
          <a:xfrm>
            <a:off x="-9525" y="0"/>
            <a:ext cx="9153525" cy="6553200"/>
            <a:chOff x="-6" y="0"/>
            <a:chExt cx="5766" cy="4128"/>
          </a:xfrm>
        </p:grpSpPr>
        <p:grpSp>
          <p:nvGrpSpPr>
            <p:cNvPr id="24583" name="Group 10"/>
            <p:cNvGrpSpPr>
              <a:grpSpLocks/>
            </p:cNvGrpSpPr>
            <p:nvPr/>
          </p:nvGrpSpPr>
          <p:grpSpPr bwMode="auto">
            <a:xfrm>
              <a:off x="-6" y="0"/>
              <a:ext cx="5766" cy="4128"/>
              <a:chOff x="-6" y="0"/>
              <a:chExt cx="5766" cy="4128"/>
            </a:xfrm>
          </p:grpSpPr>
          <p:pic>
            <p:nvPicPr>
              <p:cNvPr id="24585" name="Picture 4" descr="photobar2a_revise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6" y="3456"/>
                <a:ext cx="5766" cy="6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586" name="Picture 5" descr="CAMP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" y="3696"/>
                <a:ext cx="1248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09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760" cy="192"/>
              </a:xfrm>
              <a:prstGeom prst="rect">
                <a:avLst/>
              </a:prstGeom>
              <a:gradFill rotWithShape="1">
                <a:gsLst>
                  <a:gs pos="0">
                    <a:srgbClr val="003263"/>
                  </a:gs>
                  <a:gs pos="100000">
                    <a:srgbClr val="336699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4106" name="Rectangle 11"/>
            <p:cNvSpPr>
              <a:spLocks noChangeArrowheads="1"/>
            </p:cNvSpPr>
            <p:nvPr/>
          </p:nvSpPr>
          <p:spPr bwMode="auto">
            <a:xfrm>
              <a:off x="0" y="192"/>
              <a:ext cx="5760" cy="3264"/>
            </a:xfrm>
            <a:prstGeom prst="rect">
              <a:avLst/>
            </a:prstGeom>
            <a:gradFill rotWithShape="1">
              <a:gsLst>
                <a:gs pos="0">
                  <a:srgbClr val="D9ECFF">
                    <a:alpha val="78998"/>
                  </a:srgbClr>
                </a:gs>
                <a:gs pos="100000">
                  <a:srgbClr val="F1F8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100" name="Rectangle 12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r>
              <a:rPr lang="en-US" sz="1400" b="1">
                <a:solidFill>
                  <a:schemeClr val="bg1"/>
                </a:solidFill>
                <a:latin typeface="Helvetica CondensedLight" charset="0"/>
                <a:cs typeface="+mn-cs"/>
              </a:rPr>
              <a:t>A World-Class Education, A World-Class City</a:t>
            </a:r>
          </a:p>
        </p:txBody>
      </p:sp>
      <p:sp>
        <p:nvSpPr>
          <p:cNvPr id="4103" name="Rectangle 17"/>
          <p:cNvSpPr>
            <a:spLocks noChangeArrowheads="1"/>
          </p:cNvSpPr>
          <p:nvPr/>
        </p:nvSpPr>
        <p:spPr bwMode="auto">
          <a:xfrm rot="10800000">
            <a:off x="0" y="6553200"/>
            <a:ext cx="9144000" cy="304800"/>
          </a:xfrm>
          <a:prstGeom prst="rect">
            <a:avLst/>
          </a:prstGeom>
          <a:gradFill rotWithShape="1">
            <a:gsLst>
              <a:gs pos="0">
                <a:srgbClr val="003263"/>
              </a:gs>
              <a:gs pos="100000">
                <a:srgbClr val="3366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4104" name="Rectangle 18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endParaRPr lang="en-US" sz="1400" b="1" dirty="0">
              <a:solidFill>
                <a:schemeClr val="bg1"/>
              </a:solidFill>
              <a:latin typeface="Helvetica CondensedLight" charset="0"/>
              <a:cs typeface="+mn-cs"/>
            </a:endParaRPr>
          </a:p>
        </p:txBody>
      </p:sp>
      <p:sp>
        <p:nvSpPr>
          <p:cNvPr id="24581" name="Rectangle 2"/>
          <p:cNvSpPr>
            <a:spLocks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>
                <a:latin typeface="Perpetua" charset="0"/>
                <a:cs typeface="Perpetua" charset="0"/>
              </a:rPr>
              <a:t>Methodology 2 – Peer Influence Modeling</a:t>
            </a:r>
          </a:p>
        </p:txBody>
      </p:sp>
      <p:pic>
        <p:nvPicPr>
          <p:cNvPr id="24582" name="Picture 1" descr="Screen Shot 2014-08-06 at 12.45.2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1371600"/>
            <a:ext cx="8078788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1" name="Group 19"/>
          <p:cNvGrpSpPr>
            <a:grpSpLocks/>
          </p:cNvGrpSpPr>
          <p:nvPr/>
        </p:nvGrpSpPr>
        <p:grpSpPr bwMode="auto">
          <a:xfrm>
            <a:off x="-9525" y="0"/>
            <a:ext cx="9153525" cy="6553200"/>
            <a:chOff x="-6" y="0"/>
            <a:chExt cx="5766" cy="4128"/>
          </a:xfrm>
        </p:grpSpPr>
        <p:grpSp>
          <p:nvGrpSpPr>
            <p:cNvPr id="25630" name="Group 10"/>
            <p:cNvGrpSpPr>
              <a:grpSpLocks/>
            </p:cNvGrpSpPr>
            <p:nvPr/>
          </p:nvGrpSpPr>
          <p:grpSpPr bwMode="auto">
            <a:xfrm>
              <a:off x="-6" y="0"/>
              <a:ext cx="5766" cy="4128"/>
              <a:chOff x="-6" y="0"/>
              <a:chExt cx="5766" cy="4128"/>
            </a:xfrm>
          </p:grpSpPr>
          <p:pic>
            <p:nvPicPr>
              <p:cNvPr id="25632" name="Picture 4" descr="photobar2a_revise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6" y="3456"/>
                <a:ext cx="5766" cy="6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633" name="Picture 5" descr="CAMP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" y="3696"/>
                <a:ext cx="1248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09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760" cy="192"/>
              </a:xfrm>
              <a:prstGeom prst="rect">
                <a:avLst/>
              </a:prstGeom>
              <a:gradFill rotWithShape="1">
                <a:gsLst>
                  <a:gs pos="0">
                    <a:srgbClr val="003263"/>
                  </a:gs>
                  <a:gs pos="100000">
                    <a:srgbClr val="336699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4106" name="Rectangle 11"/>
            <p:cNvSpPr>
              <a:spLocks noChangeArrowheads="1"/>
            </p:cNvSpPr>
            <p:nvPr/>
          </p:nvSpPr>
          <p:spPr bwMode="auto">
            <a:xfrm>
              <a:off x="0" y="192"/>
              <a:ext cx="5760" cy="3264"/>
            </a:xfrm>
            <a:prstGeom prst="rect">
              <a:avLst/>
            </a:prstGeom>
            <a:gradFill rotWithShape="1">
              <a:gsLst>
                <a:gs pos="0">
                  <a:srgbClr val="D9ECFF">
                    <a:alpha val="78998"/>
                  </a:srgbClr>
                </a:gs>
                <a:gs pos="100000">
                  <a:srgbClr val="F1F8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100" name="Rectangle 12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r>
              <a:rPr lang="en-US" sz="1400" b="1">
                <a:solidFill>
                  <a:schemeClr val="bg1"/>
                </a:solidFill>
                <a:latin typeface="Helvetica CondensedLight" charset="0"/>
                <a:cs typeface="+mn-cs"/>
              </a:rPr>
              <a:t>A World-Class Education, A World-Class City</a:t>
            </a:r>
          </a:p>
        </p:txBody>
      </p:sp>
      <p:sp>
        <p:nvSpPr>
          <p:cNvPr id="4103" name="Rectangle 17"/>
          <p:cNvSpPr>
            <a:spLocks noChangeArrowheads="1"/>
          </p:cNvSpPr>
          <p:nvPr/>
        </p:nvSpPr>
        <p:spPr bwMode="auto">
          <a:xfrm rot="10800000">
            <a:off x="0" y="6553200"/>
            <a:ext cx="9144000" cy="304800"/>
          </a:xfrm>
          <a:prstGeom prst="rect">
            <a:avLst/>
          </a:prstGeom>
          <a:gradFill rotWithShape="1">
            <a:gsLst>
              <a:gs pos="0">
                <a:srgbClr val="003263"/>
              </a:gs>
              <a:gs pos="100000">
                <a:srgbClr val="3366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4104" name="Rectangle 18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endParaRPr lang="en-US" sz="1400" b="1" dirty="0">
              <a:solidFill>
                <a:schemeClr val="bg1"/>
              </a:solidFill>
              <a:latin typeface="Helvetica CondensedLight" charset="0"/>
              <a:cs typeface="+mn-cs"/>
            </a:endParaRPr>
          </a:p>
        </p:txBody>
      </p:sp>
      <p:sp>
        <p:nvSpPr>
          <p:cNvPr id="25605" name="Rectangle 2"/>
          <p:cNvSpPr>
            <a:spLocks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>
                <a:latin typeface="Perpetua" charset="0"/>
                <a:cs typeface="Perpetua" charset="0"/>
              </a:rPr>
              <a:t>Methodology 3 – User Profile (GenCat)</a:t>
            </a:r>
          </a:p>
        </p:txBody>
      </p:sp>
      <p:sp>
        <p:nvSpPr>
          <p:cNvPr id="25606" name="Content Placeholder 2"/>
          <p:cNvSpPr>
            <a:spLocks noGrp="1"/>
          </p:cNvSpPr>
          <p:nvPr>
            <p:ph idx="1"/>
          </p:nvPr>
        </p:nvSpPr>
        <p:spPr bwMode="auto">
          <a:xfrm>
            <a:off x="0" y="914400"/>
            <a:ext cx="91440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Perpetua" charset="0"/>
                <a:cs typeface="Perpetua" charset="0"/>
              </a:rPr>
              <a:t>Female are more positive than male and fashion page has a higher percentage of positive sentiments than politician page on Facebook and Twitter.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2587625"/>
          <a:ext cx="8229600" cy="282279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057400"/>
                <a:gridCol w="990600"/>
                <a:gridCol w="1676400"/>
                <a:gridCol w="3505200"/>
              </a:tblGrid>
              <a:tr h="62842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Name (Topic)</a:t>
                      </a:r>
                      <a:endParaRPr lang="en-US" sz="18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Gender</a:t>
                      </a:r>
                      <a:endParaRPr lang="en-US" sz="18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Positive</a:t>
                      </a:r>
                      <a:r>
                        <a:rPr lang="en-US" sz="1800" baseline="0" dirty="0" smtClean="0"/>
                        <a:t> ratio</a:t>
                      </a:r>
                      <a:endParaRPr lang="en-US" sz="18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Number of</a:t>
                      </a:r>
                      <a:r>
                        <a:rPr lang="en-US" sz="1800" baseline="0" dirty="0" smtClean="0"/>
                        <a:t> comments + tweets</a:t>
                      </a:r>
                      <a:endParaRPr lang="en-US" sz="1800" dirty="0"/>
                    </a:p>
                  </a:txBody>
                  <a:tcPr marT="45704" marB="45704"/>
                </a:tc>
              </a:tr>
              <a:tr h="365692">
                <a:tc rowSpan="2">
                  <a:txBody>
                    <a:bodyPr/>
                    <a:lstStyle/>
                    <a:p>
                      <a:r>
                        <a:rPr lang="en-US" sz="1800" dirty="0" smtClean="0"/>
                        <a:t>Barack Obama (Politician)</a:t>
                      </a:r>
                      <a:endParaRPr lang="en-US" sz="18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0.61</a:t>
                      </a:r>
                      <a:endParaRPr lang="en-US" sz="1800" dirty="0"/>
                    </a:p>
                  </a:txBody>
                  <a:tcPr marT="45704" marB="45704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6,837,096</a:t>
                      </a:r>
                      <a:endParaRPr lang="en-US" sz="1800" dirty="0"/>
                    </a:p>
                  </a:txBody>
                  <a:tcPr marT="45704" marB="45704"/>
                </a:tc>
              </a:tr>
              <a:tr h="3656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0.69</a:t>
                      </a:r>
                      <a:endParaRPr lang="en-US" sz="1800" dirty="0"/>
                    </a:p>
                  </a:txBody>
                  <a:tcPr marT="45704" marB="45704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692">
                <a:tc rowSpan="2">
                  <a:txBody>
                    <a:bodyPr/>
                    <a:lstStyle/>
                    <a:p>
                      <a:r>
                        <a:rPr lang="en-US" sz="1800" dirty="0" smtClean="0"/>
                        <a:t>Chicago Bulls</a:t>
                      </a:r>
                      <a:r>
                        <a:rPr lang="en-US" sz="1800" baseline="0" dirty="0" smtClean="0"/>
                        <a:t> (Sports)</a:t>
                      </a:r>
                      <a:endParaRPr lang="en-US" sz="18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0.68</a:t>
                      </a:r>
                      <a:endParaRPr lang="en-US" sz="1800" dirty="0"/>
                    </a:p>
                  </a:txBody>
                  <a:tcPr marT="45704" marB="45704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462,092</a:t>
                      </a:r>
                      <a:endParaRPr lang="en-US" sz="1800" dirty="0"/>
                    </a:p>
                  </a:txBody>
                  <a:tcPr marT="45704" marB="45704"/>
                </a:tc>
              </a:tr>
              <a:tr h="3656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0.79</a:t>
                      </a:r>
                      <a:endParaRPr lang="en-US" sz="1800" dirty="0"/>
                    </a:p>
                  </a:txBody>
                  <a:tcPr marT="45704" marB="45704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692">
                <a:tc rowSpan="2">
                  <a:txBody>
                    <a:bodyPr/>
                    <a:lstStyle/>
                    <a:p>
                      <a:r>
                        <a:rPr lang="en-US" sz="1800" dirty="0" smtClean="0"/>
                        <a:t>DKNY (Fashion)</a:t>
                      </a:r>
                      <a:endParaRPr lang="en-US" sz="18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0.94</a:t>
                      </a:r>
                      <a:endParaRPr lang="en-US" sz="1800" dirty="0"/>
                    </a:p>
                  </a:txBody>
                  <a:tcPr marT="45704" marB="45704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14,284</a:t>
                      </a:r>
                      <a:endParaRPr lang="en-US" sz="1800" dirty="0"/>
                    </a:p>
                  </a:txBody>
                  <a:tcPr marT="45704" marB="45704"/>
                </a:tc>
              </a:tr>
              <a:tr h="3656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0.96</a:t>
                      </a:r>
                      <a:endParaRPr lang="en-US" sz="1800" dirty="0"/>
                    </a:p>
                  </a:txBody>
                  <a:tcPr marT="45704" marB="45704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5" name="Group 19"/>
          <p:cNvGrpSpPr>
            <a:grpSpLocks/>
          </p:cNvGrpSpPr>
          <p:nvPr/>
        </p:nvGrpSpPr>
        <p:grpSpPr bwMode="auto">
          <a:xfrm>
            <a:off x="-9525" y="0"/>
            <a:ext cx="9153525" cy="6553200"/>
            <a:chOff x="-6" y="0"/>
            <a:chExt cx="5766" cy="4128"/>
          </a:xfrm>
        </p:grpSpPr>
        <p:grpSp>
          <p:nvGrpSpPr>
            <p:cNvPr id="26631" name="Group 10"/>
            <p:cNvGrpSpPr>
              <a:grpSpLocks/>
            </p:cNvGrpSpPr>
            <p:nvPr/>
          </p:nvGrpSpPr>
          <p:grpSpPr bwMode="auto">
            <a:xfrm>
              <a:off x="-6" y="0"/>
              <a:ext cx="5766" cy="4128"/>
              <a:chOff x="-6" y="0"/>
              <a:chExt cx="5766" cy="4128"/>
            </a:xfrm>
          </p:grpSpPr>
          <p:pic>
            <p:nvPicPr>
              <p:cNvPr id="26633" name="Picture 4" descr="photobar2a_revise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6" y="3456"/>
                <a:ext cx="5766" cy="6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634" name="Picture 5" descr="CAMP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" y="3696"/>
                <a:ext cx="1248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09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760" cy="192"/>
              </a:xfrm>
              <a:prstGeom prst="rect">
                <a:avLst/>
              </a:prstGeom>
              <a:gradFill rotWithShape="1">
                <a:gsLst>
                  <a:gs pos="0">
                    <a:srgbClr val="003263"/>
                  </a:gs>
                  <a:gs pos="100000">
                    <a:srgbClr val="336699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4106" name="Rectangle 11"/>
            <p:cNvSpPr>
              <a:spLocks noChangeArrowheads="1"/>
            </p:cNvSpPr>
            <p:nvPr/>
          </p:nvSpPr>
          <p:spPr bwMode="auto">
            <a:xfrm>
              <a:off x="0" y="192"/>
              <a:ext cx="5760" cy="3264"/>
            </a:xfrm>
            <a:prstGeom prst="rect">
              <a:avLst/>
            </a:prstGeom>
            <a:gradFill rotWithShape="1">
              <a:gsLst>
                <a:gs pos="0">
                  <a:srgbClr val="D9ECFF">
                    <a:alpha val="78998"/>
                  </a:srgbClr>
                </a:gs>
                <a:gs pos="100000">
                  <a:srgbClr val="F1F8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100" name="Rectangle 12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r>
              <a:rPr lang="en-US" sz="1400" b="1">
                <a:solidFill>
                  <a:schemeClr val="bg1"/>
                </a:solidFill>
                <a:latin typeface="Helvetica CondensedLight" charset="0"/>
                <a:cs typeface="+mn-cs"/>
              </a:rPr>
              <a:t>A World-Class Education, A World-Class City</a:t>
            </a:r>
          </a:p>
        </p:txBody>
      </p:sp>
      <p:sp>
        <p:nvSpPr>
          <p:cNvPr id="4103" name="Rectangle 17"/>
          <p:cNvSpPr>
            <a:spLocks noChangeArrowheads="1"/>
          </p:cNvSpPr>
          <p:nvPr/>
        </p:nvSpPr>
        <p:spPr bwMode="auto">
          <a:xfrm rot="10800000">
            <a:off x="0" y="6553200"/>
            <a:ext cx="9144000" cy="304800"/>
          </a:xfrm>
          <a:prstGeom prst="rect">
            <a:avLst/>
          </a:prstGeom>
          <a:gradFill rotWithShape="1">
            <a:gsLst>
              <a:gs pos="0">
                <a:srgbClr val="003263"/>
              </a:gs>
              <a:gs pos="100000">
                <a:srgbClr val="3366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4104" name="Rectangle 18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endParaRPr lang="en-US" sz="1400" b="1" dirty="0">
              <a:solidFill>
                <a:schemeClr val="bg1"/>
              </a:solidFill>
              <a:latin typeface="Helvetica CondensedLight" charset="0"/>
              <a:cs typeface="+mn-cs"/>
            </a:endParaRPr>
          </a:p>
        </p:txBody>
      </p:sp>
      <p:sp>
        <p:nvSpPr>
          <p:cNvPr id="26629" name="Rectangle 2"/>
          <p:cNvSpPr>
            <a:spLocks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>
                <a:latin typeface="Perpetua" charset="0"/>
                <a:cs typeface="Perpetua" charset="0"/>
              </a:rPr>
              <a:t>Methodology 4 – Textual Sentiment (TextSent)</a:t>
            </a:r>
          </a:p>
        </p:txBody>
      </p:sp>
      <p:sp>
        <p:nvSpPr>
          <p:cNvPr id="26630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9144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Perpetua" charset="0"/>
                <a:cs typeface="Perpetua" charset="0"/>
              </a:rPr>
              <a:t>State-of-the-art textual sentiment identification algorithm</a:t>
            </a:r>
          </a:p>
          <a:p>
            <a:r>
              <a:rPr lang="en-US">
                <a:latin typeface="Perpetua" charset="0"/>
                <a:cs typeface="Perpetua" charset="0"/>
              </a:rPr>
              <a:t>Ensemble method integrating three individual algorithms</a:t>
            </a:r>
          </a:p>
          <a:p>
            <a:pPr lvl="1"/>
            <a:r>
              <a:rPr lang="en-US">
                <a:latin typeface="Perpetua" charset="0"/>
                <a:cs typeface="Perpetua" charset="0"/>
              </a:rPr>
              <a:t>Semantic rules based on language characteristics</a:t>
            </a:r>
          </a:p>
          <a:p>
            <a:pPr lvl="1"/>
            <a:r>
              <a:rPr lang="en-US">
                <a:latin typeface="Perpetua" charset="0"/>
                <a:cs typeface="Perpetua" charset="0"/>
              </a:rPr>
              <a:t>Numeric strength computing</a:t>
            </a:r>
          </a:p>
          <a:p>
            <a:pPr lvl="1"/>
            <a:r>
              <a:rPr lang="en-US">
                <a:latin typeface="Perpetua" charset="0"/>
                <a:cs typeface="Perpetua" charset="0"/>
              </a:rPr>
              <a:t>Bag-of-word</a:t>
            </a:r>
          </a:p>
          <a:p>
            <a:r>
              <a:rPr lang="en-US">
                <a:latin typeface="Perpetua" charset="0"/>
                <a:cs typeface="Perpetua" charset="0"/>
              </a:rPr>
              <a:t>Accuracy: ~86%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49" name="Group 19"/>
          <p:cNvGrpSpPr>
            <a:grpSpLocks/>
          </p:cNvGrpSpPr>
          <p:nvPr/>
        </p:nvGrpSpPr>
        <p:grpSpPr bwMode="auto">
          <a:xfrm>
            <a:off x="-9525" y="0"/>
            <a:ext cx="9153525" cy="6553200"/>
            <a:chOff x="-6" y="0"/>
            <a:chExt cx="5766" cy="4128"/>
          </a:xfrm>
        </p:grpSpPr>
        <p:grpSp>
          <p:nvGrpSpPr>
            <p:cNvPr id="27655" name="Group 10"/>
            <p:cNvGrpSpPr>
              <a:grpSpLocks/>
            </p:cNvGrpSpPr>
            <p:nvPr/>
          </p:nvGrpSpPr>
          <p:grpSpPr bwMode="auto">
            <a:xfrm>
              <a:off x="-6" y="0"/>
              <a:ext cx="5766" cy="4128"/>
              <a:chOff x="-6" y="0"/>
              <a:chExt cx="5766" cy="4128"/>
            </a:xfrm>
          </p:grpSpPr>
          <p:pic>
            <p:nvPicPr>
              <p:cNvPr id="27657" name="Picture 4" descr="photobar2a_revise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6" y="3456"/>
                <a:ext cx="5766" cy="6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658" name="Picture 5" descr="CAMP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" y="3696"/>
                <a:ext cx="1248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09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760" cy="192"/>
              </a:xfrm>
              <a:prstGeom prst="rect">
                <a:avLst/>
              </a:prstGeom>
              <a:gradFill rotWithShape="1">
                <a:gsLst>
                  <a:gs pos="0">
                    <a:srgbClr val="003263"/>
                  </a:gs>
                  <a:gs pos="100000">
                    <a:srgbClr val="336699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4106" name="Rectangle 11"/>
            <p:cNvSpPr>
              <a:spLocks noChangeArrowheads="1"/>
            </p:cNvSpPr>
            <p:nvPr/>
          </p:nvSpPr>
          <p:spPr bwMode="auto">
            <a:xfrm>
              <a:off x="0" y="192"/>
              <a:ext cx="5760" cy="3264"/>
            </a:xfrm>
            <a:prstGeom prst="rect">
              <a:avLst/>
            </a:prstGeom>
            <a:gradFill rotWithShape="1">
              <a:gsLst>
                <a:gs pos="0">
                  <a:srgbClr val="D9ECFF">
                    <a:alpha val="78998"/>
                  </a:srgbClr>
                </a:gs>
                <a:gs pos="100000">
                  <a:srgbClr val="F1F8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100" name="Rectangle 12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r>
              <a:rPr lang="en-US" sz="1400" b="1">
                <a:solidFill>
                  <a:schemeClr val="bg1"/>
                </a:solidFill>
                <a:latin typeface="Helvetica CondensedLight" charset="0"/>
                <a:cs typeface="+mn-cs"/>
              </a:rPr>
              <a:t>A World-Class Education, A World-Class City</a:t>
            </a:r>
          </a:p>
        </p:txBody>
      </p:sp>
      <p:sp>
        <p:nvSpPr>
          <p:cNvPr id="4103" name="Rectangle 17"/>
          <p:cNvSpPr>
            <a:spLocks noChangeArrowheads="1"/>
          </p:cNvSpPr>
          <p:nvPr/>
        </p:nvSpPr>
        <p:spPr bwMode="auto">
          <a:xfrm rot="10800000">
            <a:off x="0" y="6553200"/>
            <a:ext cx="9144000" cy="304800"/>
          </a:xfrm>
          <a:prstGeom prst="rect">
            <a:avLst/>
          </a:prstGeom>
          <a:gradFill rotWithShape="1">
            <a:gsLst>
              <a:gs pos="0">
                <a:srgbClr val="003263"/>
              </a:gs>
              <a:gs pos="100000">
                <a:srgbClr val="3366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4104" name="Rectangle 18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endParaRPr lang="en-US" sz="1400" b="1" dirty="0">
              <a:solidFill>
                <a:schemeClr val="bg1"/>
              </a:solidFill>
              <a:latin typeface="Helvetica CondensedLight" charset="0"/>
              <a:cs typeface="+mn-cs"/>
            </a:endParaRPr>
          </a:p>
        </p:txBody>
      </p:sp>
      <p:sp>
        <p:nvSpPr>
          <p:cNvPr id="27653" name="Rectangle 2"/>
          <p:cNvSpPr>
            <a:spLocks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>
                <a:latin typeface="Perpetua" charset="0"/>
                <a:cs typeface="Perpetua" charset="0"/>
              </a:rPr>
              <a:t>Experiments and Results</a:t>
            </a:r>
          </a:p>
        </p:txBody>
      </p:sp>
      <p:sp>
        <p:nvSpPr>
          <p:cNvPr id="27654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9144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Perpetua" charset="0"/>
                <a:cs typeface="Perpetua" charset="0"/>
              </a:rPr>
              <a:t>Data collection</a:t>
            </a:r>
          </a:p>
          <a:p>
            <a:pPr lvl="1"/>
            <a:r>
              <a:rPr lang="en-US">
                <a:latin typeface="Perpetua" charset="0"/>
                <a:cs typeface="Perpetua" charset="0"/>
              </a:rPr>
              <a:t>Facebook: posts, comments, likes, user profile</a:t>
            </a:r>
          </a:p>
          <a:p>
            <a:pPr lvl="1"/>
            <a:r>
              <a:rPr lang="en-US">
                <a:latin typeface="Perpetua" charset="0"/>
                <a:cs typeface="Perpetua" charset="0"/>
              </a:rPr>
              <a:t>Twitter: tweets, follower, user profile</a:t>
            </a:r>
          </a:p>
          <a:p>
            <a:pPr lvl="1"/>
            <a:r>
              <a:rPr lang="en-US">
                <a:latin typeface="Perpetua" charset="0"/>
                <a:cs typeface="Perpetua" charset="0"/>
              </a:rPr>
              <a:t>Amazon: product and reviews </a:t>
            </a:r>
          </a:p>
          <a:p>
            <a:pPr lvl="1"/>
            <a:r>
              <a:rPr lang="en-US">
                <a:latin typeface="Perpetua" charset="0"/>
                <a:cs typeface="Perpetua" charset="0"/>
              </a:rPr>
              <a:t>Flyertalk (airline discussion forum): discussions</a:t>
            </a:r>
          </a:p>
          <a:p>
            <a:r>
              <a:rPr lang="en-US">
                <a:latin typeface="Perpetua" charset="0"/>
                <a:cs typeface="Perpetua" charset="0"/>
              </a:rPr>
              <a:t>Data cleaning</a:t>
            </a:r>
          </a:p>
          <a:p>
            <a:pPr lvl="1"/>
            <a:r>
              <a:rPr lang="en-US">
                <a:latin typeface="Perpetua" charset="0"/>
                <a:cs typeface="Perpetua" charset="0"/>
              </a:rPr>
              <a:t>Remove spam users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3" name="Group 19"/>
          <p:cNvGrpSpPr>
            <a:grpSpLocks/>
          </p:cNvGrpSpPr>
          <p:nvPr/>
        </p:nvGrpSpPr>
        <p:grpSpPr bwMode="auto">
          <a:xfrm>
            <a:off x="-9525" y="0"/>
            <a:ext cx="9153525" cy="6553200"/>
            <a:chOff x="-6" y="0"/>
            <a:chExt cx="5766" cy="4128"/>
          </a:xfrm>
        </p:grpSpPr>
        <p:grpSp>
          <p:nvGrpSpPr>
            <p:cNvPr id="28722" name="Group 10"/>
            <p:cNvGrpSpPr>
              <a:grpSpLocks/>
            </p:cNvGrpSpPr>
            <p:nvPr/>
          </p:nvGrpSpPr>
          <p:grpSpPr bwMode="auto">
            <a:xfrm>
              <a:off x="-6" y="0"/>
              <a:ext cx="5766" cy="4128"/>
              <a:chOff x="-6" y="0"/>
              <a:chExt cx="5766" cy="4128"/>
            </a:xfrm>
          </p:grpSpPr>
          <p:pic>
            <p:nvPicPr>
              <p:cNvPr id="28724" name="Picture 4" descr="photobar2a_revise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6" y="3456"/>
                <a:ext cx="5766" cy="6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725" name="Picture 5" descr="CAMP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" y="3696"/>
                <a:ext cx="1248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09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760" cy="192"/>
              </a:xfrm>
              <a:prstGeom prst="rect">
                <a:avLst/>
              </a:prstGeom>
              <a:gradFill rotWithShape="1">
                <a:gsLst>
                  <a:gs pos="0">
                    <a:srgbClr val="003263"/>
                  </a:gs>
                  <a:gs pos="100000">
                    <a:srgbClr val="336699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4106" name="Rectangle 11"/>
            <p:cNvSpPr>
              <a:spLocks noChangeArrowheads="1"/>
            </p:cNvSpPr>
            <p:nvPr/>
          </p:nvSpPr>
          <p:spPr bwMode="auto">
            <a:xfrm>
              <a:off x="0" y="192"/>
              <a:ext cx="5760" cy="3264"/>
            </a:xfrm>
            <a:prstGeom prst="rect">
              <a:avLst/>
            </a:prstGeom>
            <a:gradFill rotWithShape="1">
              <a:gsLst>
                <a:gs pos="0">
                  <a:srgbClr val="D9ECFF">
                    <a:alpha val="78998"/>
                  </a:srgbClr>
                </a:gs>
                <a:gs pos="100000">
                  <a:srgbClr val="F1F8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100" name="Rectangle 12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r>
              <a:rPr lang="en-US" sz="1400" b="1">
                <a:solidFill>
                  <a:schemeClr val="bg1"/>
                </a:solidFill>
                <a:latin typeface="Helvetica CondensedLight" charset="0"/>
                <a:cs typeface="+mn-cs"/>
              </a:rPr>
              <a:t>A World-Class Education, A World-Class City</a:t>
            </a:r>
          </a:p>
        </p:txBody>
      </p:sp>
      <p:sp>
        <p:nvSpPr>
          <p:cNvPr id="4103" name="Rectangle 17"/>
          <p:cNvSpPr>
            <a:spLocks noChangeArrowheads="1"/>
          </p:cNvSpPr>
          <p:nvPr/>
        </p:nvSpPr>
        <p:spPr bwMode="auto">
          <a:xfrm rot="10800000">
            <a:off x="0" y="6553200"/>
            <a:ext cx="9144000" cy="304800"/>
          </a:xfrm>
          <a:prstGeom prst="rect">
            <a:avLst/>
          </a:prstGeom>
          <a:gradFill rotWithShape="1">
            <a:gsLst>
              <a:gs pos="0">
                <a:srgbClr val="003263"/>
              </a:gs>
              <a:gs pos="100000">
                <a:srgbClr val="3366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4104" name="Rectangle 18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endParaRPr lang="en-US" sz="1400" b="1" dirty="0">
              <a:solidFill>
                <a:schemeClr val="bg1"/>
              </a:solidFill>
              <a:latin typeface="Helvetica CondensedLight" charset="0"/>
              <a:cs typeface="+mn-cs"/>
            </a:endParaRPr>
          </a:p>
        </p:txBody>
      </p:sp>
      <p:sp>
        <p:nvSpPr>
          <p:cNvPr id="28677" name="Rectangle 2"/>
          <p:cNvSpPr>
            <a:spLocks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>
                <a:latin typeface="Perpetua" charset="0"/>
                <a:cs typeface="Perpetua" charset="0"/>
              </a:rPr>
              <a:t>Experiments and Results</a:t>
            </a:r>
          </a:p>
        </p:txBody>
      </p:sp>
      <p:sp>
        <p:nvSpPr>
          <p:cNvPr id="28678" name="Content Placeholder 2"/>
          <p:cNvSpPr>
            <a:spLocks noGrp="1"/>
          </p:cNvSpPr>
          <p:nvPr>
            <p:ph idx="1"/>
          </p:nvPr>
        </p:nvSpPr>
        <p:spPr bwMode="auto">
          <a:xfrm>
            <a:off x="0" y="914400"/>
            <a:ext cx="91440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Perpetua" charset="0"/>
                <a:cs typeface="Perpetua" charset="0"/>
              </a:rPr>
              <a:t>The features of learning model for 4 datasets and their differences. Topic is modified based on the raw Facebook category.  “</a:t>
            </a:r>
            <a:r>
              <a:rPr lang="en-US" altLang="ja-JP">
                <a:latin typeface="Perpetua" charset="0"/>
                <a:cs typeface="Perpetua" charset="0"/>
              </a:rPr>
              <a:t>×</a:t>
            </a:r>
            <a:r>
              <a:rPr lang="en-US">
                <a:latin typeface="Perpetua" charset="0"/>
                <a:cs typeface="Perpetua" charset="0"/>
              </a:rPr>
              <a:t>”</a:t>
            </a:r>
            <a:r>
              <a:rPr lang="en-US" altLang="ja-JP">
                <a:latin typeface="Perpetua" charset="0"/>
                <a:cs typeface="Perpetua" charset="0"/>
              </a:rPr>
              <a:t>: missed; </a:t>
            </a:r>
            <a:r>
              <a:rPr lang="en-US">
                <a:latin typeface="Perpetua" charset="0"/>
                <a:cs typeface="Perpetua" charset="0"/>
              </a:rPr>
              <a:t>“</a:t>
            </a:r>
            <a:r>
              <a:rPr lang="en-US" altLang="ja-JP">
                <a:latin typeface="Perpetua" charset="0"/>
                <a:cs typeface="Perpetua" charset="0"/>
              </a:rPr>
              <a:t>√</a:t>
            </a:r>
            <a:r>
              <a:rPr lang="en-US">
                <a:latin typeface="Perpetua" charset="0"/>
                <a:cs typeface="Perpetua" charset="0"/>
              </a:rPr>
              <a:t>”</a:t>
            </a:r>
            <a:r>
              <a:rPr lang="en-US" altLang="ja-JP">
                <a:latin typeface="Perpetua" charset="0"/>
                <a:cs typeface="Perpetua" charset="0"/>
              </a:rPr>
              <a:t>: existing.</a:t>
            </a:r>
            <a:endParaRPr lang="en-US">
              <a:latin typeface="Perpetua" charset="0"/>
              <a:cs typeface="Perpetua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200" y="2743200"/>
          <a:ext cx="8991600" cy="2590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1600"/>
                <a:gridCol w="1752600"/>
                <a:gridCol w="2438400"/>
                <a:gridCol w="990600"/>
                <a:gridCol w="533400"/>
                <a:gridCol w="1905000"/>
              </a:tblGrid>
              <a:tr h="4876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erpetua"/>
                          <a:cs typeface="Perpetua"/>
                        </a:rPr>
                        <a:t>Data source</a:t>
                      </a:r>
                      <a:endParaRPr lang="en-US" dirty="0">
                        <a:latin typeface="Perpetua"/>
                        <a:cs typeface="Perpetu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Perpetua"/>
                          <a:cs typeface="Perpetua"/>
                        </a:rPr>
                        <a:t>TextSent</a:t>
                      </a:r>
                      <a:endParaRPr lang="en-US" dirty="0">
                        <a:latin typeface="Perpetua"/>
                        <a:cs typeface="Perpetu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Perpetua"/>
                          <a:cs typeface="Perpetua"/>
                        </a:rPr>
                        <a:t>UserPref</a:t>
                      </a:r>
                      <a:endParaRPr lang="en-US" dirty="0">
                        <a:latin typeface="Perpetua"/>
                        <a:cs typeface="Perpetu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Perpetua"/>
                          <a:cs typeface="Perpetua"/>
                        </a:rPr>
                        <a:t>PeerInf</a:t>
                      </a:r>
                      <a:endParaRPr lang="en-US" dirty="0">
                        <a:latin typeface="Perpetua"/>
                        <a:cs typeface="Perpetua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Perpetua"/>
                          <a:cs typeface="Perpetua"/>
                        </a:rPr>
                        <a:t>GenCat</a:t>
                      </a:r>
                      <a:endParaRPr lang="en-US" dirty="0" smtClean="0">
                        <a:latin typeface="Perpetua"/>
                        <a:cs typeface="Perpetua"/>
                      </a:endParaRPr>
                    </a:p>
                    <a:p>
                      <a:r>
                        <a:rPr lang="en-US" dirty="0" smtClean="0">
                          <a:latin typeface="Perpetua"/>
                          <a:cs typeface="Perpetua"/>
                        </a:rPr>
                        <a:t>Gender          Topic</a:t>
                      </a:r>
                      <a:endParaRPr lang="en-US" dirty="0">
                        <a:latin typeface="Perpetua"/>
                        <a:cs typeface="Perpetu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erpetua"/>
                          <a:cs typeface="Perpetua"/>
                        </a:rPr>
                        <a:t>Facebook</a:t>
                      </a:r>
                      <a:endParaRPr lang="en-US" dirty="0">
                        <a:latin typeface="Perpetua"/>
                        <a:cs typeface="Perpetu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erpetua"/>
                          <a:cs typeface="Perpetua"/>
                        </a:rPr>
                        <a:t>Comments</a:t>
                      </a:r>
                      <a:endParaRPr lang="en-US" dirty="0">
                        <a:latin typeface="Perpetua"/>
                        <a:cs typeface="Perpetu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erpetua"/>
                          <a:cs typeface="Perpetua"/>
                        </a:rPr>
                        <a:t>User-post</a:t>
                      </a:r>
                      <a:r>
                        <a:rPr lang="en-US" baseline="0" dirty="0" smtClean="0">
                          <a:latin typeface="Perpetua"/>
                          <a:cs typeface="Perpetua"/>
                        </a:rPr>
                        <a:t> likes on category</a:t>
                      </a:r>
                      <a:endParaRPr lang="en-US" dirty="0">
                        <a:latin typeface="Perpetua"/>
                        <a:cs typeface="Perpetu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erpetua" charset="0"/>
                          <a:cs typeface="Perpetua" charset="0"/>
                        </a:rPr>
                        <a:t>√</a:t>
                      </a:r>
                      <a:endParaRPr lang="en-US" dirty="0">
                        <a:latin typeface="Perpetua"/>
                        <a:cs typeface="Perpetu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Perpetua" charset="0"/>
                          <a:cs typeface="Perpetua" charset="0"/>
                        </a:rPr>
                        <a:t>√</a:t>
                      </a:r>
                      <a:endParaRPr lang="en-US" dirty="0" smtClean="0">
                        <a:latin typeface="Perpetua"/>
                        <a:cs typeface="Perpetu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erpetua"/>
                          <a:cs typeface="Perpetua"/>
                        </a:rPr>
                        <a:t>Predefined category</a:t>
                      </a:r>
                      <a:endParaRPr lang="en-US" dirty="0">
                        <a:latin typeface="Perpetua"/>
                        <a:cs typeface="Perpetua"/>
                      </a:endParaRPr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erpetua"/>
                          <a:cs typeface="Perpetua"/>
                        </a:rPr>
                        <a:t>Twitter</a:t>
                      </a:r>
                      <a:endParaRPr lang="en-US" dirty="0">
                        <a:latin typeface="Perpetua"/>
                        <a:cs typeface="Perpetu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erpetua"/>
                          <a:cs typeface="Perpetua"/>
                        </a:rPr>
                        <a:t>Tweets</a:t>
                      </a:r>
                      <a:endParaRPr lang="en-US" dirty="0">
                        <a:latin typeface="Perpetua"/>
                        <a:cs typeface="Perpetu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erpetua"/>
                          <a:cs typeface="Perpetua"/>
                        </a:rPr>
                        <a:t>User-category following</a:t>
                      </a:r>
                      <a:endParaRPr lang="en-US" dirty="0">
                        <a:latin typeface="Perpetua"/>
                        <a:cs typeface="Perpetu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erpetua" charset="0"/>
                          <a:cs typeface="Perpetua" charset="0"/>
                        </a:rPr>
                        <a:t>√</a:t>
                      </a:r>
                      <a:endParaRPr lang="en-US" dirty="0">
                        <a:latin typeface="Perpetua"/>
                        <a:cs typeface="Perpetu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Perpetua" charset="0"/>
                          <a:cs typeface="Perpetua" charset="0"/>
                        </a:rPr>
                        <a:t>√</a:t>
                      </a:r>
                      <a:endParaRPr lang="en-US" dirty="0" smtClean="0">
                        <a:latin typeface="Perpetua"/>
                        <a:cs typeface="Perpetu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erpetua"/>
                          <a:cs typeface="Perpetua"/>
                        </a:rPr>
                        <a:t>Predefined category</a:t>
                      </a:r>
                      <a:endParaRPr lang="en-US" dirty="0">
                        <a:latin typeface="Perpetua"/>
                        <a:cs typeface="Perpetua"/>
                      </a:endParaRPr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erpetua"/>
                          <a:cs typeface="Perpetua"/>
                        </a:rPr>
                        <a:t>Amazon</a:t>
                      </a:r>
                      <a:endParaRPr lang="en-US" dirty="0">
                        <a:latin typeface="Perpetua"/>
                        <a:cs typeface="Perpetu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erpetua"/>
                          <a:cs typeface="Perpetua"/>
                        </a:rPr>
                        <a:t>Product reviews</a:t>
                      </a:r>
                      <a:endParaRPr lang="en-US" dirty="0">
                        <a:latin typeface="Perpetua"/>
                        <a:cs typeface="Perpetu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erpetua"/>
                          <a:cs typeface="Perpetua"/>
                        </a:rPr>
                        <a:t>User-product rating</a:t>
                      </a:r>
                      <a:endParaRPr lang="en-US" dirty="0">
                        <a:latin typeface="Perpetua"/>
                        <a:cs typeface="Perpetu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erpetua" charset="0"/>
                          <a:cs typeface="Perpetua" charset="0"/>
                        </a:rPr>
                        <a:t>√</a:t>
                      </a:r>
                      <a:endParaRPr lang="en-US" dirty="0">
                        <a:latin typeface="Perpetua"/>
                        <a:cs typeface="Perpetu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erpetua" charset="0"/>
                          <a:cs typeface="Perpetua" charset="0"/>
                        </a:rPr>
                        <a:t>×</a:t>
                      </a:r>
                      <a:endParaRPr lang="en-US" dirty="0">
                        <a:latin typeface="Perpetua"/>
                        <a:cs typeface="Perpetu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erpetua"/>
                          <a:cs typeface="Perpetua"/>
                        </a:rPr>
                        <a:t>Product category</a:t>
                      </a:r>
                      <a:endParaRPr lang="en-US" dirty="0">
                        <a:latin typeface="Perpetua"/>
                        <a:cs typeface="Perpetua"/>
                      </a:endParaRPr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Perpetua"/>
                          <a:cs typeface="Perpetua"/>
                        </a:rPr>
                        <a:t>Flyertalk</a:t>
                      </a:r>
                      <a:endParaRPr lang="en-US" dirty="0">
                        <a:latin typeface="Perpetua"/>
                        <a:cs typeface="Perpetu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erpetua"/>
                          <a:cs typeface="Perpetua"/>
                        </a:rPr>
                        <a:t>Airline</a:t>
                      </a:r>
                      <a:r>
                        <a:rPr lang="en-US" baseline="0" dirty="0" smtClean="0">
                          <a:latin typeface="Perpetua"/>
                          <a:cs typeface="Perpetua"/>
                        </a:rPr>
                        <a:t> discussions</a:t>
                      </a:r>
                      <a:endParaRPr lang="en-US" dirty="0">
                        <a:latin typeface="Perpetua"/>
                        <a:cs typeface="Perpetu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erpetua" charset="0"/>
                          <a:cs typeface="Perpetua" charset="0"/>
                        </a:rPr>
                        <a:t>×</a:t>
                      </a:r>
                      <a:endParaRPr lang="en-US" dirty="0">
                        <a:latin typeface="Perpetua"/>
                        <a:cs typeface="Perpetu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erpetua" charset="0"/>
                          <a:cs typeface="Perpetua" charset="0"/>
                        </a:rPr>
                        <a:t>√</a:t>
                      </a:r>
                      <a:endParaRPr lang="en-US" dirty="0">
                        <a:latin typeface="Perpetua"/>
                        <a:cs typeface="Perpetu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erpetua" charset="0"/>
                          <a:cs typeface="Perpetua" charset="0"/>
                        </a:rPr>
                        <a:t>×</a:t>
                      </a:r>
                      <a:endParaRPr lang="en-US" dirty="0">
                        <a:latin typeface="Perpetua"/>
                        <a:cs typeface="Perpetu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erpetua"/>
                          <a:cs typeface="Perpetua"/>
                        </a:rPr>
                        <a:t>Airline types</a:t>
                      </a:r>
                      <a:endParaRPr lang="en-US" dirty="0">
                        <a:latin typeface="Perpetua"/>
                        <a:cs typeface="Perpetu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7" name="Group 19"/>
          <p:cNvGrpSpPr>
            <a:grpSpLocks/>
          </p:cNvGrpSpPr>
          <p:nvPr/>
        </p:nvGrpSpPr>
        <p:grpSpPr bwMode="auto">
          <a:xfrm>
            <a:off x="-9525" y="0"/>
            <a:ext cx="9153525" cy="6553200"/>
            <a:chOff x="-6" y="0"/>
            <a:chExt cx="5766" cy="4128"/>
          </a:xfrm>
        </p:grpSpPr>
        <p:grpSp>
          <p:nvGrpSpPr>
            <p:cNvPr id="29703" name="Group 10"/>
            <p:cNvGrpSpPr>
              <a:grpSpLocks/>
            </p:cNvGrpSpPr>
            <p:nvPr/>
          </p:nvGrpSpPr>
          <p:grpSpPr bwMode="auto">
            <a:xfrm>
              <a:off x="-6" y="0"/>
              <a:ext cx="5766" cy="4128"/>
              <a:chOff x="-6" y="0"/>
              <a:chExt cx="5766" cy="4128"/>
            </a:xfrm>
          </p:grpSpPr>
          <p:pic>
            <p:nvPicPr>
              <p:cNvPr id="29705" name="Picture 4" descr="photobar2a_revise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6" y="3456"/>
                <a:ext cx="5766" cy="6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706" name="Picture 5" descr="CAMP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" y="3696"/>
                <a:ext cx="1248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09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760" cy="192"/>
              </a:xfrm>
              <a:prstGeom prst="rect">
                <a:avLst/>
              </a:prstGeom>
              <a:gradFill rotWithShape="1">
                <a:gsLst>
                  <a:gs pos="0">
                    <a:srgbClr val="003263"/>
                  </a:gs>
                  <a:gs pos="100000">
                    <a:srgbClr val="336699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4106" name="Rectangle 11"/>
            <p:cNvSpPr>
              <a:spLocks noChangeArrowheads="1"/>
            </p:cNvSpPr>
            <p:nvPr/>
          </p:nvSpPr>
          <p:spPr bwMode="auto">
            <a:xfrm>
              <a:off x="0" y="192"/>
              <a:ext cx="5760" cy="3264"/>
            </a:xfrm>
            <a:prstGeom prst="rect">
              <a:avLst/>
            </a:prstGeom>
            <a:gradFill rotWithShape="1">
              <a:gsLst>
                <a:gs pos="0">
                  <a:srgbClr val="D9ECFF">
                    <a:alpha val="78998"/>
                  </a:srgbClr>
                </a:gs>
                <a:gs pos="100000">
                  <a:srgbClr val="F1F8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100" name="Rectangle 12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r>
              <a:rPr lang="en-US" sz="1400" b="1">
                <a:solidFill>
                  <a:schemeClr val="bg1"/>
                </a:solidFill>
                <a:latin typeface="Helvetica CondensedLight" charset="0"/>
                <a:cs typeface="+mn-cs"/>
              </a:rPr>
              <a:t>A World-Class Education, A World-Class City</a:t>
            </a:r>
          </a:p>
        </p:txBody>
      </p:sp>
      <p:sp>
        <p:nvSpPr>
          <p:cNvPr id="4103" name="Rectangle 17"/>
          <p:cNvSpPr>
            <a:spLocks noChangeArrowheads="1"/>
          </p:cNvSpPr>
          <p:nvPr/>
        </p:nvSpPr>
        <p:spPr bwMode="auto">
          <a:xfrm rot="10800000">
            <a:off x="0" y="6553200"/>
            <a:ext cx="9144000" cy="304800"/>
          </a:xfrm>
          <a:prstGeom prst="rect">
            <a:avLst/>
          </a:prstGeom>
          <a:gradFill rotWithShape="1">
            <a:gsLst>
              <a:gs pos="0">
                <a:srgbClr val="003263"/>
              </a:gs>
              <a:gs pos="100000">
                <a:srgbClr val="3366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4104" name="Rectangle 18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endParaRPr lang="en-US" sz="1400" b="1" dirty="0">
              <a:solidFill>
                <a:schemeClr val="bg1"/>
              </a:solidFill>
              <a:latin typeface="Helvetica CondensedLight" charset="0"/>
              <a:cs typeface="+mn-cs"/>
            </a:endParaRPr>
          </a:p>
        </p:txBody>
      </p:sp>
      <p:sp>
        <p:nvSpPr>
          <p:cNvPr id="29701" name="Rectangle 2"/>
          <p:cNvSpPr>
            <a:spLocks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>
                <a:latin typeface="Perpetua" charset="0"/>
                <a:cs typeface="Perpetua" charset="0"/>
              </a:rPr>
              <a:t>Experiments and Results</a:t>
            </a:r>
          </a:p>
        </p:txBody>
      </p:sp>
      <p:sp>
        <p:nvSpPr>
          <p:cNvPr id="29702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9144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Perpetua" charset="0"/>
                <a:cs typeface="Perpetua" charset="0"/>
              </a:rPr>
              <a:t>Similarity measure check.</a:t>
            </a:r>
          </a:p>
          <a:p>
            <a:pPr lvl="1"/>
            <a:r>
              <a:rPr lang="en-US">
                <a:latin typeface="Perpetua" charset="0"/>
                <a:cs typeface="Perpetua" charset="0"/>
              </a:rPr>
              <a:t>MAE and RMSE to compare the average estimated error between real preference and predicted preference</a:t>
            </a:r>
          </a:p>
          <a:p>
            <a:r>
              <a:rPr lang="en-US">
                <a:latin typeface="Perpetua" charset="0"/>
                <a:cs typeface="Perpetua" charset="0"/>
              </a:rPr>
              <a:t>Hadoop-based collaborative filtering implemented by Mahout.</a:t>
            </a:r>
          </a:p>
          <a:p>
            <a:pPr lvl="1"/>
            <a:r>
              <a:rPr lang="en-US">
                <a:latin typeface="Perpetua" charset="0"/>
                <a:cs typeface="Perpetua" charset="0"/>
              </a:rPr>
              <a:t>Takes </a:t>
            </a:r>
            <a:r>
              <a:rPr lang="en-US">
                <a:solidFill>
                  <a:srgbClr val="0000FF"/>
                </a:solidFill>
                <a:latin typeface="Perpetua" charset="0"/>
                <a:cs typeface="Perpetua" charset="0"/>
              </a:rPr>
              <a:t>34 and 21 minutes </a:t>
            </a:r>
            <a:r>
              <a:rPr lang="en-US">
                <a:latin typeface="Perpetua" charset="0"/>
                <a:cs typeface="Perpetua" charset="0"/>
              </a:rPr>
              <a:t>to approximate user preferences for Facebook and Twitter</a:t>
            </a:r>
          </a:p>
          <a:p>
            <a:pPr lvl="1"/>
            <a:r>
              <a:rPr lang="en-US">
                <a:latin typeface="Perpetua" charset="0"/>
                <a:cs typeface="Perpetua" charset="0"/>
              </a:rPr>
              <a:t>Can NOT complete in </a:t>
            </a:r>
            <a:r>
              <a:rPr lang="en-US">
                <a:solidFill>
                  <a:srgbClr val="FF0000"/>
                </a:solidFill>
                <a:latin typeface="Perpetua" charset="0"/>
                <a:cs typeface="Perpetua" charset="0"/>
              </a:rPr>
              <a:t>10 hours </a:t>
            </a:r>
            <a:r>
              <a:rPr lang="en-US">
                <a:latin typeface="Perpetua" charset="0"/>
                <a:cs typeface="Perpetua" charset="0"/>
              </a:rPr>
              <a:t>for single CPU.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1" name="Group 19"/>
          <p:cNvGrpSpPr>
            <a:grpSpLocks/>
          </p:cNvGrpSpPr>
          <p:nvPr/>
        </p:nvGrpSpPr>
        <p:grpSpPr bwMode="auto">
          <a:xfrm>
            <a:off x="-9525" y="0"/>
            <a:ext cx="9153525" cy="6553200"/>
            <a:chOff x="-6" y="0"/>
            <a:chExt cx="5766" cy="4128"/>
          </a:xfrm>
        </p:grpSpPr>
        <p:grpSp>
          <p:nvGrpSpPr>
            <p:cNvPr id="30730" name="Group 10"/>
            <p:cNvGrpSpPr>
              <a:grpSpLocks/>
            </p:cNvGrpSpPr>
            <p:nvPr/>
          </p:nvGrpSpPr>
          <p:grpSpPr bwMode="auto">
            <a:xfrm>
              <a:off x="-6" y="0"/>
              <a:ext cx="5766" cy="4128"/>
              <a:chOff x="-6" y="0"/>
              <a:chExt cx="5766" cy="4128"/>
            </a:xfrm>
          </p:grpSpPr>
          <p:pic>
            <p:nvPicPr>
              <p:cNvPr id="30732" name="Picture 4" descr="photobar2a_revise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6" y="3456"/>
                <a:ext cx="5766" cy="6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733" name="Picture 5" descr="CAMP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" y="3696"/>
                <a:ext cx="1248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09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760" cy="192"/>
              </a:xfrm>
              <a:prstGeom prst="rect">
                <a:avLst/>
              </a:prstGeom>
              <a:gradFill rotWithShape="1">
                <a:gsLst>
                  <a:gs pos="0">
                    <a:srgbClr val="003263"/>
                  </a:gs>
                  <a:gs pos="100000">
                    <a:srgbClr val="336699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4106" name="Rectangle 11"/>
            <p:cNvSpPr>
              <a:spLocks noChangeArrowheads="1"/>
            </p:cNvSpPr>
            <p:nvPr/>
          </p:nvSpPr>
          <p:spPr bwMode="auto">
            <a:xfrm>
              <a:off x="0" y="192"/>
              <a:ext cx="5760" cy="3264"/>
            </a:xfrm>
            <a:prstGeom prst="rect">
              <a:avLst/>
            </a:prstGeom>
            <a:gradFill rotWithShape="1">
              <a:gsLst>
                <a:gs pos="0">
                  <a:srgbClr val="D9ECFF">
                    <a:alpha val="78998"/>
                  </a:srgbClr>
                </a:gs>
                <a:gs pos="100000">
                  <a:srgbClr val="F1F8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100" name="Rectangle 12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r>
              <a:rPr lang="en-US" sz="1400" b="1">
                <a:solidFill>
                  <a:schemeClr val="bg1"/>
                </a:solidFill>
                <a:latin typeface="Helvetica CondensedLight" charset="0"/>
                <a:cs typeface="+mn-cs"/>
              </a:rPr>
              <a:t>A World-Class Education, A World-Class City</a:t>
            </a:r>
          </a:p>
        </p:txBody>
      </p:sp>
      <p:sp>
        <p:nvSpPr>
          <p:cNvPr id="4103" name="Rectangle 17"/>
          <p:cNvSpPr>
            <a:spLocks noChangeArrowheads="1"/>
          </p:cNvSpPr>
          <p:nvPr/>
        </p:nvSpPr>
        <p:spPr bwMode="auto">
          <a:xfrm rot="10800000">
            <a:off x="0" y="6553200"/>
            <a:ext cx="9144000" cy="304800"/>
          </a:xfrm>
          <a:prstGeom prst="rect">
            <a:avLst/>
          </a:prstGeom>
          <a:gradFill rotWithShape="1">
            <a:gsLst>
              <a:gs pos="0">
                <a:srgbClr val="003263"/>
              </a:gs>
              <a:gs pos="100000">
                <a:srgbClr val="3366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4104" name="Rectangle 18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endParaRPr lang="en-US" sz="1400" b="1" dirty="0">
              <a:solidFill>
                <a:schemeClr val="bg1"/>
              </a:solidFill>
              <a:latin typeface="Helvetica CondensedLight" charset="0"/>
              <a:cs typeface="+mn-cs"/>
            </a:endParaRPr>
          </a:p>
        </p:txBody>
      </p:sp>
      <p:sp>
        <p:nvSpPr>
          <p:cNvPr id="30725" name="Rectangle 2"/>
          <p:cNvSpPr>
            <a:spLocks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>
                <a:latin typeface="Perpetua" charset="0"/>
                <a:cs typeface="Perpetua" charset="0"/>
              </a:rPr>
              <a:t>Experiments and Results</a:t>
            </a:r>
          </a:p>
        </p:txBody>
      </p:sp>
      <p:sp>
        <p:nvSpPr>
          <p:cNvPr id="30726" name="Content Placeholder 2"/>
          <p:cNvSpPr>
            <a:spLocks noGrp="1"/>
          </p:cNvSpPr>
          <p:nvPr>
            <p:ph idx="1"/>
          </p:nvPr>
        </p:nvSpPr>
        <p:spPr bwMode="auto">
          <a:xfrm>
            <a:off x="0" y="914400"/>
            <a:ext cx="3276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Perpetua" charset="0"/>
                <a:cs typeface="Perpetua" charset="0"/>
              </a:rPr>
              <a:t>Facebook data</a:t>
            </a:r>
          </a:p>
          <a:p>
            <a:r>
              <a:rPr lang="en-US">
                <a:latin typeface="Perpetua" charset="0"/>
                <a:cs typeface="Perpetua" charset="0"/>
              </a:rPr>
              <a:t>Twitter data</a:t>
            </a:r>
          </a:p>
          <a:p>
            <a:r>
              <a:rPr lang="en-US">
                <a:latin typeface="Perpetua" charset="0"/>
                <a:cs typeface="Perpetua" charset="0"/>
              </a:rPr>
              <a:t>Amazon.com data</a:t>
            </a:r>
          </a:p>
        </p:txBody>
      </p:sp>
      <p:pic>
        <p:nvPicPr>
          <p:cNvPr id="2" name="Picture 1" descr="Screen Shot 2014-08-06 at 4.16.2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700" y="1524000"/>
            <a:ext cx="6083300" cy="379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Screen Shot 2014-08-06 at 4.24.2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638" y="1447800"/>
            <a:ext cx="60769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Screen Shot 2014-08-06 at 4.24.36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700" y="1447800"/>
            <a:ext cx="60833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30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30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0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5" name="Group 19"/>
          <p:cNvGrpSpPr>
            <a:grpSpLocks/>
          </p:cNvGrpSpPr>
          <p:nvPr/>
        </p:nvGrpSpPr>
        <p:grpSpPr bwMode="auto">
          <a:xfrm>
            <a:off x="-9525" y="0"/>
            <a:ext cx="9153525" cy="6553200"/>
            <a:chOff x="-6" y="0"/>
            <a:chExt cx="5766" cy="4128"/>
          </a:xfrm>
        </p:grpSpPr>
        <p:grpSp>
          <p:nvGrpSpPr>
            <p:cNvPr id="31752" name="Group 10"/>
            <p:cNvGrpSpPr>
              <a:grpSpLocks/>
            </p:cNvGrpSpPr>
            <p:nvPr/>
          </p:nvGrpSpPr>
          <p:grpSpPr bwMode="auto">
            <a:xfrm>
              <a:off x="-6" y="0"/>
              <a:ext cx="5766" cy="4128"/>
              <a:chOff x="-6" y="0"/>
              <a:chExt cx="5766" cy="4128"/>
            </a:xfrm>
          </p:grpSpPr>
          <p:pic>
            <p:nvPicPr>
              <p:cNvPr id="31754" name="Picture 4" descr="photobar2a_revise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6" y="3456"/>
                <a:ext cx="5766" cy="6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755" name="Picture 5" descr="CAMP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" y="3696"/>
                <a:ext cx="1248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09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760" cy="192"/>
              </a:xfrm>
              <a:prstGeom prst="rect">
                <a:avLst/>
              </a:prstGeom>
              <a:gradFill rotWithShape="1">
                <a:gsLst>
                  <a:gs pos="0">
                    <a:srgbClr val="003263"/>
                  </a:gs>
                  <a:gs pos="100000">
                    <a:srgbClr val="336699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4106" name="Rectangle 11"/>
            <p:cNvSpPr>
              <a:spLocks noChangeArrowheads="1"/>
            </p:cNvSpPr>
            <p:nvPr/>
          </p:nvSpPr>
          <p:spPr bwMode="auto">
            <a:xfrm>
              <a:off x="0" y="192"/>
              <a:ext cx="5760" cy="3264"/>
            </a:xfrm>
            <a:prstGeom prst="rect">
              <a:avLst/>
            </a:prstGeom>
            <a:gradFill rotWithShape="1">
              <a:gsLst>
                <a:gs pos="0">
                  <a:srgbClr val="D9ECFF">
                    <a:alpha val="78998"/>
                  </a:srgbClr>
                </a:gs>
                <a:gs pos="100000">
                  <a:srgbClr val="F1F8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100" name="Rectangle 12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r>
              <a:rPr lang="en-US" sz="1400" b="1">
                <a:solidFill>
                  <a:schemeClr val="bg1"/>
                </a:solidFill>
                <a:latin typeface="Helvetica CondensedLight" charset="0"/>
                <a:cs typeface="+mn-cs"/>
              </a:rPr>
              <a:t>A World-Class Education, A World-Class City</a:t>
            </a:r>
          </a:p>
        </p:txBody>
      </p:sp>
      <p:sp>
        <p:nvSpPr>
          <p:cNvPr id="4103" name="Rectangle 17"/>
          <p:cNvSpPr>
            <a:spLocks noChangeArrowheads="1"/>
          </p:cNvSpPr>
          <p:nvPr/>
        </p:nvSpPr>
        <p:spPr bwMode="auto">
          <a:xfrm rot="10800000">
            <a:off x="0" y="6553200"/>
            <a:ext cx="9144000" cy="304800"/>
          </a:xfrm>
          <a:prstGeom prst="rect">
            <a:avLst/>
          </a:prstGeom>
          <a:gradFill rotWithShape="1">
            <a:gsLst>
              <a:gs pos="0">
                <a:srgbClr val="003263"/>
              </a:gs>
              <a:gs pos="100000">
                <a:srgbClr val="3366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4104" name="Rectangle 18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endParaRPr lang="en-US" sz="1400" b="1" dirty="0">
              <a:solidFill>
                <a:schemeClr val="bg1"/>
              </a:solidFill>
              <a:latin typeface="Helvetica CondensedLight" charset="0"/>
              <a:cs typeface="+mn-cs"/>
            </a:endParaRPr>
          </a:p>
        </p:txBody>
      </p:sp>
      <p:sp>
        <p:nvSpPr>
          <p:cNvPr id="31749" name="Rectangle 2"/>
          <p:cNvSpPr>
            <a:spLocks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>
                <a:latin typeface="Perpetua" charset="0"/>
                <a:cs typeface="Perpetua" charset="0"/>
              </a:rPr>
              <a:t>Experiments and Results</a:t>
            </a:r>
          </a:p>
        </p:txBody>
      </p:sp>
      <p:sp>
        <p:nvSpPr>
          <p:cNvPr id="31750" name="Content Placeholder 2"/>
          <p:cNvSpPr>
            <a:spLocks noGrp="1"/>
          </p:cNvSpPr>
          <p:nvPr>
            <p:ph idx="1"/>
          </p:nvPr>
        </p:nvSpPr>
        <p:spPr bwMode="auto">
          <a:xfrm>
            <a:off x="0" y="914400"/>
            <a:ext cx="91440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Perpetua" charset="0"/>
                <a:cs typeface="Perpetua" charset="0"/>
              </a:rPr>
              <a:t>Classification accuracy (SS: semantic + syntactic features used in [28])</a:t>
            </a:r>
          </a:p>
        </p:txBody>
      </p:sp>
      <p:pic>
        <p:nvPicPr>
          <p:cNvPr id="31751" name="Picture 1" descr="Screen Shot 2014-08-06 at 4.32.0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1981200"/>
            <a:ext cx="789305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7" name="Group 19"/>
          <p:cNvGrpSpPr>
            <a:grpSpLocks/>
          </p:cNvGrpSpPr>
          <p:nvPr/>
        </p:nvGrpSpPr>
        <p:grpSpPr bwMode="auto">
          <a:xfrm>
            <a:off x="-9525" y="0"/>
            <a:ext cx="9153525" cy="6553200"/>
            <a:chOff x="-6" y="0"/>
            <a:chExt cx="5766" cy="4128"/>
          </a:xfrm>
        </p:grpSpPr>
        <p:grpSp>
          <p:nvGrpSpPr>
            <p:cNvPr id="14343" name="Group 10"/>
            <p:cNvGrpSpPr>
              <a:grpSpLocks/>
            </p:cNvGrpSpPr>
            <p:nvPr/>
          </p:nvGrpSpPr>
          <p:grpSpPr bwMode="auto">
            <a:xfrm>
              <a:off x="-6" y="0"/>
              <a:ext cx="5766" cy="4128"/>
              <a:chOff x="-6" y="0"/>
              <a:chExt cx="5766" cy="4128"/>
            </a:xfrm>
          </p:grpSpPr>
          <p:pic>
            <p:nvPicPr>
              <p:cNvPr id="14345" name="Picture 4" descr="photobar2a_revise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6" y="3456"/>
                <a:ext cx="5766" cy="6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346" name="Picture 5" descr="CAMP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" y="3696"/>
                <a:ext cx="1248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09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760" cy="192"/>
              </a:xfrm>
              <a:prstGeom prst="rect">
                <a:avLst/>
              </a:prstGeom>
              <a:gradFill rotWithShape="1">
                <a:gsLst>
                  <a:gs pos="0">
                    <a:srgbClr val="003263"/>
                  </a:gs>
                  <a:gs pos="100000">
                    <a:srgbClr val="336699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4106" name="Rectangle 11"/>
            <p:cNvSpPr>
              <a:spLocks noChangeArrowheads="1"/>
            </p:cNvSpPr>
            <p:nvPr/>
          </p:nvSpPr>
          <p:spPr bwMode="auto">
            <a:xfrm>
              <a:off x="0" y="192"/>
              <a:ext cx="5760" cy="3264"/>
            </a:xfrm>
            <a:prstGeom prst="rect">
              <a:avLst/>
            </a:prstGeom>
            <a:gradFill rotWithShape="1">
              <a:gsLst>
                <a:gs pos="0">
                  <a:srgbClr val="D9ECFF">
                    <a:alpha val="78998"/>
                  </a:srgbClr>
                </a:gs>
                <a:gs pos="100000">
                  <a:srgbClr val="F1F8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100" name="Rectangle 12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r>
              <a:rPr lang="en-US" sz="1400" b="1">
                <a:solidFill>
                  <a:schemeClr val="bg1"/>
                </a:solidFill>
                <a:latin typeface="Helvetica CondensedLight" charset="0"/>
                <a:cs typeface="+mn-cs"/>
              </a:rPr>
              <a:t>A World-Class Education, A World-Class City</a:t>
            </a:r>
          </a:p>
        </p:txBody>
      </p:sp>
      <p:sp>
        <p:nvSpPr>
          <p:cNvPr id="4103" name="Rectangle 17"/>
          <p:cNvSpPr>
            <a:spLocks noChangeArrowheads="1"/>
          </p:cNvSpPr>
          <p:nvPr/>
        </p:nvSpPr>
        <p:spPr bwMode="auto">
          <a:xfrm rot="10800000">
            <a:off x="0" y="6553200"/>
            <a:ext cx="9144000" cy="304800"/>
          </a:xfrm>
          <a:prstGeom prst="rect">
            <a:avLst/>
          </a:prstGeom>
          <a:gradFill rotWithShape="1">
            <a:gsLst>
              <a:gs pos="0">
                <a:srgbClr val="003263"/>
              </a:gs>
              <a:gs pos="100000">
                <a:srgbClr val="3366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4104" name="Rectangle 18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endParaRPr lang="en-US" sz="1400" b="1" dirty="0">
              <a:solidFill>
                <a:schemeClr val="bg1"/>
              </a:solidFill>
              <a:latin typeface="Helvetica CondensedLight" charset="0"/>
              <a:cs typeface="+mn-cs"/>
            </a:endParaRPr>
          </a:p>
        </p:txBody>
      </p:sp>
      <p:sp>
        <p:nvSpPr>
          <p:cNvPr id="14341" name="Rectangle 2"/>
          <p:cNvSpPr>
            <a:spLocks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>
                <a:latin typeface="Perpetua" charset="0"/>
                <a:cs typeface="Perpetua" charset="0"/>
              </a:rPr>
              <a:t>Agenda</a:t>
            </a:r>
          </a:p>
        </p:txBody>
      </p:sp>
      <p:sp>
        <p:nvSpPr>
          <p:cNvPr id="14342" name="Content Placeholder 2"/>
          <p:cNvSpPr>
            <a:spLocks noGrp="1"/>
          </p:cNvSpPr>
          <p:nvPr>
            <p:ph idx="1"/>
          </p:nvPr>
        </p:nvSpPr>
        <p:spPr bwMode="auto">
          <a:xfrm>
            <a:off x="0" y="914400"/>
            <a:ext cx="91440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Perpetua" charset="0"/>
                <a:cs typeface="Perpetua" charset="0"/>
              </a:rPr>
              <a:t>Introduction</a:t>
            </a:r>
          </a:p>
          <a:p>
            <a:r>
              <a:rPr lang="en-US">
                <a:latin typeface="Perpetua" charset="0"/>
                <a:cs typeface="Perpetua" charset="0"/>
              </a:rPr>
              <a:t>Problem</a:t>
            </a:r>
            <a:r>
              <a:rPr lang="zh-CN" altLang="en-US">
                <a:latin typeface="Perpetua" charset="0"/>
                <a:cs typeface="Perpetua" charset="0"/>
              </a:rPr>
              <a:t> </a:t>
            </a:r>
            <a:r>
              <a:rPr lang="en-US" altLang="zh-CN">
                <a:latin typeface="Perpetua" charset="0"/>
                <a:cs typeface="Perpetua" charset="0"/>
              </a:rPr>
              <a:t>statement</a:t>
            </a:r>
          </a:p>
          <a:p>
            <a:r>
              <a:rPr lang="en-US">
                <a:latin typeface="Perpetua" charset="0"/>
                <a:cs typeface="Perpetua" charset="0"/>
              </a:rPr>
              <a:t>Methodology</a:t>
            </a:r>
          </a:p>
          <a:p>
            <a:r>
              <a:rPr lang="en-US">
                <a:latin typeface="Perpetua" charset="0"/>
                <a:cs typeface="Perpetua" charset="0"/>
              </a:rPr>
              <a:t>Experiments</a:t>
            </a:r>
            <a:r>
              <a:rPr lang="zh-CN" altLang="en-US">
                <a:latin typeface="Perpetua" charset="0"/>
                <a:cs typeface="Perpetua" charset="0"/>
              </a:rPr>
              <a:t> </a:t>
            </a:r>
            <a:r>
              <a:rPr lang="en-US" altLang="zh-CN">
                <a:latin typeface="Perpetua" charset="0"/>
                <a:cs typeface="Perpetua" charset="0"/>
              </a:rPr>
              <a:t>and</a:t>
            </a:r>
            <a:r>
              <a:rPr lang="zh-CN" altLang="en-US">
                <a:latin typeface="Perpetua" charset="0"/>
                <a:cs typeface="Perpetua" charset="0"/>
              </a:rPr>
              <a:t> </a:t>
            </a:r>
            <a:r>
              <a:rPr lang="en-US" altLang="zh-CN">
                <a:latin typeface="Perpetua" charset="0"/>
                <a:cs typeface="Perpetua" charset="0"/>
              </a:rPr>
              <a:t>results</a:t>
            </a:r>
            <a:endParaRPr lang="en-US">
              <a:latin typeface="Perpetua" charset="0"/>
              <a:cs typeface="Perpetua" charset="0"/>
            </a:endParaRPr>
          </a:p>
          <a:p>
            <a:r>
              <a:rPr lang="en-US" altLang="zh-CN">
                <a:latin typeface="Perpetua" charset="0"/>
                <a:cs typeface="Perpetua" charset="0"/>
              </a:rPr>
              <a:t>Conclusion</a:t>
            </a:r>
            <a:r>
              <a:rPr lang="zh-CN" altLang="en-US">
                <a:latin typeface="Perpetua" charset="0"/>
                <a:cs typeface="Perpetua" charset="0"/>
              </a:rPr>
              <a:t> </a:t>
            </a:r>
            <a:r>
              <a:rPr lang="en-US" altLang="zh-CN">
                <a:latin typeface="Perpetua" charset="0"/>
                <a:cs typeface="Perpetua" charset="0"/>
              </a:rPr>
              <a:t>and</a:t>
            </a:r>
            <a:r>
              <a:rPr lang="zh-CN" altLang="en-US">
                <a:latin typeface="Perpetua" charset="0"/>
                <a:cs typeface="Perpetua" charset="0"/>
              </a:rPr>
              <a:t> </a:t>
            </a:r>
            <a:r>
              <a:rPr lang="en-US" altLang="zh-CN">
                <a:latin typeface="Perpetua" charset="0"/>
                <a:cs typeface="Perpetua" charset="0"/>
              </a:rPr>
              <a:t>future</a:t>
            </a:r>
            <a:r>
              <a:rPr lang="zh-CN" altLang="en-US">
                <a:latin typeface="Perpetua" charset="0"/>
                <a:cs typeface="Perpetua" charset="0"/>
              </a:rPr>
              <a:t> </a:t>
            </a:r>
            <a:r>
              <a:rPr lang="en-US" altLang="zh-CN">
                <a:latin typeface="Perpetua" charset="0"/>
                <a:cs typeface="Perpetua" charset="0"/>
              </a:rPr>
              <a:t>work</a:t>
            </a:r>
            <a:endParaRPr lang="en-US">
              <a:latin typeface="Perpetua" charset="0"/>
              <a:cs typeface="Perpetua" charset="0"/>
            </a:endParaRPr>
          </a:p>
          <a:p>
            <a:endParaRPr lang="en-US">
              <a:latin typeface="Perpetua" charset="0"/>
              <a:cs typeface="Perpetua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69" name="Group 19"/>
          <p:cNvGrpSpPr>
            <a:grpSpLocks/>
          </p:cNvGrpSpPr>
          <p:nvPr/>
        </p:nvGrpSpPr>
        <p:grpSpPr bwMode="auto">
          <a:xfrm>
            <a:off x="-9525" y="0"/>
            <a:ext cx="9153525" cy="6553200"/>
            <a:chOff x="-6" y="0"/>
            <a:chExt cx="5766" cy="4128"/>
          </a:xfrm>
        </p:grpSpPr>
        <p:grpSp>
          <p:nvGrpSpPr>
            <p:cNvPr id="32775" name="Group 10"/>
            <p:cNvGrpSpPr>
              <a:grpSpLocks/>
            </p:cNvGrpSpPr>
            <p:nvPr/>
          </p:nvGrpSpPr>
          <p:grpSpPr bwMode="auto">
            <a:xfrm>
              <a:off x="-6" y="0"/>
              <a:ext cx="5766" cy="4128"/>
              <a:chOff x="-6" y="0"/>
              <a:chExt cx="5766" cy="4128"/>
            </a:xfrm>
          </p:grpSpPr>
          <p:pic>
            <p:nvPicPr>
              <p:cNvPr id="32777" name="Picture 4" descr="photobar2a_revise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6" y="3456"/>
                <a:ext cx="5766" cy="6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2778" name="Picture 5" descr="CAMP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" y="3696"/>
                <a:ext cx="1248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09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760" cy="192"/>
              </a:xfrm>
              <a:prstGeom prst="rect">
                <a:avLst/>
              </a:prstGeom>
              <a:gradFill rotWithShape="1">
                <a:gsLst>
                  <a:gs pos="0">
                    <a:srgbClr val="003263"/>
                  </a:gs>
                  <a:gs pos="100000">
                    <a:srgbClr val="336699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4106" name="Rectangle 11"/>
            <p:cNvSpPr>
              <a:spLocks noChangeArrowheads="1"/>
            </p:cNvSpPr>
            <p:nvPr/>
          </p:nvSpPr>
          <p:spPr bwMode="auto">
            <a:xfrm>
              <a:off x="0" y="192"/>
              <a:ext cx="5760" cy="3264"/>
            </a:xfrm>
            <a:prstGeom prst="rect">
              <a:avLst/>
            </a:prstGeom>
            <a:gradFill rotWithShape="1">
              <a:gsLst>
                <a:gs pos="0">
                  <a:srgbClr val="D9ECFF">
                    <a:alpha val="78998"/>
                  </a:srgbClr>
                </a:gs>
                <a:gs pos="100000">
                  <a:srgbClr val="F1F8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100" name="Rectangle 12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r>
              <a:rPr lang="en-US" sz="1400" b="1">
                <a:solidFill>
                  <a:schemeClr val="bg1"/>
                </a:solidFill>
                <a:latin typeface="Helvetica CondensedLight" charset="0"/>
                <a:cs typeface="+mn-cs"/>
              </a:rPr>
              <a:t>A World-Class Education, A World-Class City</a:t>
            </a:r>
          </a:p>
        </p:txBody>
      </p:sp>
      <p:sp>
        <p:nvSpPr>
          <p:cNvPr id="4103" name="Rectangle 17"/>
          <p:cNvSpPr>
            <a:spLocks noChangeArrowheads="1"/>
          </p:cNvSpPr>
          <p:nvPr/>
        </p:nvSpPr>
        <p:spPr bwMode="auto">
          <a:xfrm rot="10800000">
            <a:off x="0" y="6553200"/>
            <a:ext cx="9144000" cy="304800"/>
          </a:xfrm>
          <a:prstGeom prst="rect">
            <a:avLst/>
          </a:prstGeom>
          <a:gradFill rotWithShape="1">
            <a:gsLst>
              <a:gs pos="0">
                <a:srgbClr val="003263"/>
              </a:gs>
              <a:gs pos="100000">
                <a:srgbClr val="3366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4104" name="Rectangle 18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endParaRPr lang="en-US" sz="1400" b="1" dirty="0">
              <a:solidFill>
                <a:schemeClr val="bg1"/>
              </a:solidFill>
              <a:latin typeface="Helvetica CondensedLight" charset="0"/>
              <a:cs typeface="+mn-cs"/>
            </a:endParaRPr>
          </a:p>
        </p:txBody>
      </p:sp>
      <p:sp>
        <p:nvSpPr>
          <p:cNvPr id="32773" name="Rectangle 2"/>
          <p:cNvSpPr>
            <a:spLocks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>
                <a:latin typeface="Perpetua" charset="0"/>
                <a:cs typeface="Perpetua" charset="0"/>
              </a:rPr>
              <a:t>Conclusion and Future Work</a:t>
            </a:r>
          </a:p>
        </p:txBody>
      </p:sp>
      <p:sp>
        <p:nvSpPr>
          <p:cNvPr id="32774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9144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Perpetua" charset="0"/>
                <a:cs typeface="Perpetua" charset="0"/>
              </a:rPr>
              <a:t>We propose a systematic framework to identify social media sentiments by modeling user social effects: user preference, peer influence, user profile, and textual sentiment itself.</a:t>
            </a:r>
          </a:p>
          <a:p>
            <a:r>
              <a:rPr lang="en-US">
                <a:solidFill>
                  <a:srgbClr val="FF0000"/>
                </a:solidFill>
                <a:latin typeface="Perpetua" charset="0"/>
                <a:cs typeface="Perpetua" charset="0"/>
              </a:rPr>
              <a:t>However</a:t>
            </a:r>
            <a:r>
              <a:rPr lang="en-US">
                <a:latin typeface="Perpetua" charset="0"/>
                <a:cs typeface="Perpetua" charset="0"/>
              </a:rPr>
              <a:t>,</a:t>
            </a:r>
          </a:p>
          <a:p>
            <a:pPr lvl="1"/>
            <a:r>
              <a:rPr lang="en-US">
                <a:latin typeface="Perpetua" charset="0"/>
                <a:cs typeface="Perpetua" charset="0"/>
              </a:rPr>
              <a:t>More networked data could be incorporated.</a:t>
            </a:r>
          </a:p>
          <a:p>
            <a:pPr lvl="1"/>
            <a:r>
              <a:rPr lang="en-US">
                <a:latin typeface="Perpetua" charset="0"/>
                <a:cs typeface="Perpetua" charset="0"/>
              </a:rPr>
              <a:t>More efficient algorithms to calculate user preference.</a:t>
            </a:r>
          </a:p>
          <a:p>
            <a:endParaRPr lang="en-US">
              <a:latin typeface="Perpetua" charset="0"/>
              <a:cs typeface="Perpetua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3" name="Group 19"/>
          <p:cNvGrpSpPr>
            <a:grpSpLocks/>
          </p:cNvGrpSpPr>
          <p:nvPr/>
        </p:nvGrpSpPr>
        <p:grpSpPr bwMode="auto">
          <a:xfrm>
            <a:off x="-9525" y="0"/>
            <a:ext cx="9153525" cy="6553200"/>
            <a:chOff x="-6" y="0"/>
            <a:chExt cx="5766" cy="4128"/>
          </a:xfrm>
        </p:grpSpPr>
        <p:grpSp>
          <p:nvGrpSpPr>
            <p:cNvPr id="33798" name="Group 10"/>
            <p:cNvGrpSpPr>
              <a:grpSpLocks/>
            </p:cNvGrpSpPr>
            <p:nvPr/>
          </p:nvGrpSpPr>
          <p:grpSpPr bwMode="auto">
            <a:xfrm>
              <a:off x="-6" y="0"/>
              <a:ext cx="5766" cy="4128"/>
              <a:chOff x="-6" y="0"/>
              <a:chExt cx="5766" cy="4128"/>
            </a:xfrm>
          </p:grpSpPr>
          <p:pic>
            <p:nvPicPr>
              <p:cNvPr id="33800" name="Picture 4" descr="photobar2a_revise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6" y="3456"/>
                <a:ext cx="5766" cy="6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801" name="Picture 5" descr="CAMP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" y="3696"/>
                <a:ext cx="1248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09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760" cy="192"/>
              </a:xfrm>
              <a:prstGeom prst="rect">
                <a:avLst/>
              </a:prstGeom>
              <a:gradFill rotWithShape="1">
                <a:gsLst>
                  <a:gs pos="0">
                    <a:srgbClr val="003263"/>
                  </a:gs>
                  <a:gs pos="100000">
                    <a:srgbClr val="336699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4106" name="Rectangle 11"/>
            <p:cNvSpPr>
              <a:spLocks noChangeArrowheads="1"/>
            </p:cNvSpPr>
            <p:nvPr/>
          </p:nvSpPr>
          <p:spPr bwMode="auto">
            <a:xfrm>
              <a:off x="0" y="192"/>
              <a:ext cx="5760" cy="3264"/>
            </a:xfrm>
            <a:prstGeom prst="rect">
              <a:avLst/>
            </a:prstGeom>
            <a:gradFill rotWithShape="1">
              <a:gsLst>
                <a:gs pos="0">
                  <a:srgbClr val="D9ECFF">
                    <a:alpha val="78998"/>
                  </a:srgbClr>
                </a:gs>
                <a:gs pos="100000">
                  <a:srgbClr val="F1F8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100" name="Rectangle 12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r>
              <a:rPr lang="en-US" sz="1400" b="1">
                <a:solidFill>
                  <a:schemeClr val="bg1"/>
                </a:solidFill>
                <a:latin typeface="Helvetica CondensedLight" charset="0"/>
                <a:cs typeface="+mn-cs"/>
              </a:rPr>
              <a:t>A World-Class Education, A World-Class City</a:t>
            </a:r>
          </a:p>
        </p:txBody>
      </p:sp>
      <p:sp>
        <p:nvSpPr>
          <p:cNvPr id="4103" name="Rectangle 17"/>
          <p:cNvSpPr>
            <a:spLocks noChangeArrowheads="1"/>
          </p:cNvSpPr>
          <p:nvPr/>
        </p:nvSpPr>
        <p:spPr bwMode="auto">
          <a:xfrm rot="10800000">
            <a:off x="0" y="6553200"/>
            <a:ext cx="9144000" cy="304800"/>
          </a:xfrm>
          <a:prstGeom prst="rect">
            <a:avLst/>
          </a:prstGeom>
          <a:gradFill rotWithShape="1">
            <a:gsLst>
              <a:gs pos="0">
                <a:srgbClr val="003263"/>
              </a:gs>
              <a:gs pos="100000">
                <a:srgbClr val="3366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4104" name="Rectangle 18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endParaRPr lang="en-US" sz="1400" b="1" dirty="0">
              <a:solidFill>
                <a:schemeClr val="bg1"/>
              </a:solidFill>
              <a:latin typeface="Helvetica CondensedLight" charset="0"/>
              <a:cs typeface="+mn-cs"/>
            </a:endParaRPr>
          </a:p>
        </p:txBody>
      </p:sp>
      <p:sp>
        <p:nvSpPr>
          <p:cNvPr id="33797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13360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>
                <a:latin typeface="Perpetua" charset="0"/>
                <a:cs typeface="Perpetua" charset="0"/>
              </a:rPr>
              <a:t>Thank you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1" name="Group 19"/>
          <p:cNvGrpSpPr>
            <a:grpSpLocks/>
          </p:cNvGrpSpPr>
          <p:nvPr/>
        </p:nvGrpSpPr>
        <p:grpSpPr bwMode="auto">
          <a:xfrm>
            <a:off x="-9525" y="0"/>
            <a:ext cx="9153525" cy="6553200"/>
            <a:chOff x="-6" y="0"/>
            <a:chExt cx="5766" cy="4128"/>
          </a:xfrm>
        </p:grpSpPr>
        <p:grpSp>
          <p:nvGrpSpPr>
            <p:cNvPr id="15367" name="Group 10"/>
            <p:cNvGrpSpPr>
              <a:grpSpLocks/>
            </p:cNvGrpSpPr>
            <p:nvPr/>
          </p:nvGrpSpPr>
          <p:grpSpPr bwMode="auto">
            <a:xfrm>
              <a:off x="-6" y="0"/>
              <a:ext cx="5766" cy="4128"/>
              <a:chOff x="-6" y="0"/>
              <a:chExt cx="5766" cy="4128"/>
            </a:xfrm>
          </p:grpSpPr>
          <p:pic>
            <p:nvPicPr>
              <p:cNvPr id="15369" name="Picture 4" descr="photobar2a_revise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6" y="3456"/>
                <a:ext cx="5766" cy="6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370" name="Picture 5" descr="CAMP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" y="3696"/>
                <a:ext cx="1248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09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760" cy="192"/>
              </a:xfrm>
              <a:prstGeom prst="rect">
                <a:avLst/>
              </a:prstGeom>
              <a:gradFill rotWithShape="1">
                <a:gsLst>
                  <a:gs pos="0">
                    <a:srgbClr val="003263"/>
                  </a:gs>
                  <a:gs pos="100000">
                    <a:srgbClr val="336699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4106" name="Rectangle 11"/>
            <p:cNvSpPr>
              <a:spLocks noChangeArrowheads="1"/>
            </p:cNvSpPr>
            <p:nvPr/>
          </p:nvSpPr>
          <p:spPr bwMode="auto">
            <a:xfrm>
              <a:off x="0" y="192"/>
              <a:ext cx="5760" cy="3264"/>
            </a:xfrm>
            <a:prstGeom prst="rect">
              <a:avLst/>
            </a:prstGeom>
            <a:gradFill rotWithShape="1">
              <a:gsLst>
                <a:gs pos="0">
                  <a:srgbClr val="D9ECFF">
                    <a:alpha val="78998"/>
                  </a:srgbClr>
                </a:gs>
                <a:gs pos="100000">
                  <a:srgbClr val="F1F8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100" name="Rectangle 12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r>
              <a:rPr lang="en-US" sz="1400" b="1">
                <a:solidFill>
                  <a:schemeClr val="bg1"/>
                </a:solidFill>
                <a:latin typeface="Helvetica CondensedLight" charset="0"/>
                <a:cs typeface="+mn-cs"/>
              </a:rPr>
              <a:t>A World-Class Education, A World-Class City</a:t>
            </a:r>
          </a:p>
        </p:txBody>
      </p:sp>
      <p:sp>
        <p:nvSpPr>
          <p:cNvPr id="4103" name="Rectangle 17"/>
          <p:cNvSpPr>
            <a:spLocks noChangeArrowheads="1"/>
          </p:cNvSpPr>
          <p:nvPr/>
        </p:nvSpPr>
        <p:spPr bwMode="auto">
          <a:xfrm rot="10800000">
            <a:off x="0" y="6553200"/>
            <a:ext cx="9144000" cy="304800"/>
          </a:xfrm>
          <a:prstGeom prst="rect">
            <a:avLst/>
          </a:prstGeom>
          <a:gradFill rotWithShape="1">
            <a:gsLst>
              <a:gs pos="0">
                <a:srgbClr val="003263"/>
              </a:gs>
              <a:gs pos="100000">
                <a:srgbClr val="3366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4104" name="Rectangle 18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endParaRPr lang="en-US" sz="1400" b="1" dirty="0">
              <a:solidFill>
                <a:schemeClr val="bg1"/>
              </a:solidFill>
              <a:latin typeface="Helvetica CondensedLight" charset="0"/>
              <a:cs typeface="+mn-cs"/>
            </a:endParaRPr>
          </a:p>
        </p:txBody>
      </p:sp>
      <p:sp>
        <p:nvSpPr>
          <p:cNvPr id="15365" name="Rectangle 2"/>
          <p:cNvSpPr>
            <a:spLocks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>
                <a:latin typeface="Perpetua" charset="0"/>
                <a:cs typeface="Perpetua" charset="0"/>
              </a:rPr>
              <a:t>Co</a:t>
            </a:r>
            <a:r>
              <a:rPr lang="en-US" altLang="zh-CN" sz="3600">
                <a:latin typeface="Perpetua" charset="0"/>
                <a:cs typeface="Perpetua" charset="0"/>
              </a:rPr>
              <a:t>-authors</a:t>
            </a:r>
            <a:endParaRPr lang="en-US" sz="3600">
              <a:latin typeface="Perpetua" charset="0"/>
              <a:cs typeface="Perpetua" charset="0"/>
            </a:endParaRPr>
          </a:p>
        </p:txBody>
      </p:sp>
      <p:sp>
        <p:nvSpPr>
          <p:cNvPr id="15366" name="Content Placeholder 2"/>
          <p:cNvSpPr>
            <a:spLocks noGrp="1"/>
          </p:cNvSpPr>
          <p:nvPr>
            <p:ph idx="1"/>
          </p:nvPr>
        </p:nvSpPr>
        <p:spPr bwMode="auto">
          <a:xfrm>
            <a:off x="0" y="914400"/>
            <a:ext cx="91440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latin typeface="Perpetua" charset="0"/>
                <a:cs typeface="Perpetua" charset="0"/>
              </a:rPr>
              <a:t>Yi</a:t>
            </a:r>
            <a:r>
              <a:rPr lang="zh-CN" altLang="en-US">
                <a:latin typeface="Perpetua" charset="0"/>
                <a:cs typeface="Perpetua" charset="0"/>
              </a:rPr>
              <a:t> </a:t>
            </a:r>
            <a:r>
              <a:rPr lang="en-US" altLang="zh-CN">
                <a:latin typeface="Perpetua" charset="0"/>
                <a:cs typeface="Perpetua" charset="0"/>
              </a:rPr>
              <a:t>Yang,</a:t>
            </a:r>
            <a:r>
              <a:rPr lang="zh-CN" altLang="en-US">
                <a:latin typeface="Perpetua" charset="0"/>
                <a:cs typeface="Perpetua" charset="0"/>
              </a:rPr>
              <a:t> </a:t>
            </a:r>
            <a:r>
              <a:rPr lang="en-US" altLang="zh-CN">
                <a:latin typeface="Perpetua" charset="0"/>
                <a:cs typeface="Perpetua" charset="0"/>
              </a:rPr>
              <a:t>Ph.D.</a:t>
            </a:r>
            <a:r>
              <a:rPr lang="zh-CN" altLang="en-US">
                <a:latin typeface="Perpetua" charset="0"/>
                <a:cs typeface="Perpetua" charset="0"/>
              </a:rPr>
              <a:t> </a:t>
            </a:r>
            <a:r>
              <a:rPr lang="en-US" altLang="zh-CN">
                <a:latin typeface="Perpetua" charset="0"/>
                <a:cs typeface="Perpetua" charset="0"/>
              </a:rPr>
              <a:t>student</a:t>
            </a:r>
            <a:r>
              <a:rPr lang="zh-CN" altLang="en-US">
                <a:latin typeface="Perpetua" charset="0"/>
                <a:cs typeface="Perpetua" charset="0"/>
              </a:rPr>
              <a:t> </a:t>
            </a:r>
            <a:r>
              <a:rPr lang="en-US" altLang="zh-CN">
                <a:latin typeface="Perpetua" charset="0"/>
                <a:cs typeface="Perpetua" charset="0"/>
              </a:rPr>
              <a:t>at</a:t>
            </a:r>
            <a:r>
              <a:rPr lang="zh-CN" altLang="en-US">
                <a:latin typeface="Perpetua" charset="0"/>
                <a:cs typeface="Perpetua" charset="0"/>
              </a:rPr>
              <a:t> </a:t>
            </a:r>
            <a:r>
              <a:rPr lang="en-US" altLang="zh-CN">
                <a:latin typeface="Perpetua" charset="0"/>
                <a:cs typeface="Perpetua" charset="0"/>
              </a:rPr>
              <a:t>Northwestern</a:t>
            </a:r>
            <a:r>
              <a:rPr lang="zh-CN" altLang="en-US">
                <a:latin typeface="Perpetua" charset="0"/>
                <a:cs typeface="Perpetua" charset="0"/>
              </a:rPr>
              <a:t> </a:t>
            </a:r>
            <a:r>
              <a:rPr lang="en-US" altLang="zh-CN">
                <a:latin typeface="Perpetua" charset="0"/>
                <a:cs typeface="Perpetua" charset="0"/>
              </a:rPr>
              <a:t>University</a:t>
            </a:r>
          </a:p>
          <a:p>
            <a:endParaRPr lang="en-US" altLang="zh-CN">
              <a:latin typeface="Perpetua" charset="0"/>
              <a:cs typeface="Perpetua" charset="0"/>
            </a:endParaRPr>
          </a:p>
          <a:p>
            <a:r>
              <a:rPr lang="en-US">
                <a:latin typeface="Perpetua" charset="0"/>
                <a:cs typeface="Perpetua" charset="0"/>
              </a:rPr>
              <a:t>Aaron</a:t>
            </a:r>
            <a:r>
              <a:rPr lang="zh-CN" altLang="en-US">
                <a:latin typeface="Perpetua" charset="0"/>
                <a:cs typeface="Perpetua" charset="0"/>
              </a:rPr>
              <a:t> </a:t>
            </a:r>
            <a:r>
              <a:rPr lang="en-US" altLang="zh-CN">
                <a:latin typeface="Perpetua" charset="0"/>
                <a:cs typeface="Perpetua" charset="0"/>
              </a:rPr>
              <a:t>Sun,</a:t>
            </a:r>
            <a:r>
              <a:rPr lang="zh-CN" altLang="en-US">
                <a:latin typeface="Perpetua" charset="0"/>
                <a:cs typeface="Perpetua" charset="0"/>
              </a:rPr>
              <a:t> </a:t>
            </a:r>
            <a:r>
              <a:rPr lang="en-US" altLang="zh-CN">
                <a:latin typeface="Perpetua" charset="0"/>
                <a:cs typeface="Perpetua" charset="0"/>
              </a:rPr>
              <a:t>Research</a:t>
            </a:r>
            <a:r>
              <a:rPr lang="zh-CN" altLang="en-US">
                <a:latin typeface="Perpetua" charset="0"/>
                <a:cs typeface="Perpetua" charset="0"/>
              </a:rPr>
              <a:t> </a:t>
            </a:r>
            <a:r>
              <a:rPr lang="en-US" altLang="zh-CN">
                <a:latin typeface="Perpetua" charset="0"/>
                <a:cs typeface="Perpetua" charset="0"/>
              </a:rPr>
              <a:t>Scientist,</a:t>
            </a:r>
            <a:r>
              <a:rPr lang="zh-CN" altLang="en-US">
                <a:latin typeface="Perpetua" charset="0"/>
                <a:cs typeface="Perpetua" charset="0"/>
              </a:rPr>
              <a:t> </a:t>
            </a:r>
            <a:r>
              <a:rPr lang="en-US" altLang="zh-CN">
                <a:latin typeface="Perpetua" charset="0"/>
                <a:cs typeface="Perpetua" charset="0"/>
              </a:rPr>
              <a:t>Samsung</a:t>
            </a:r>
            <a:r>
              <a:rPr lang="zh-CN" altLang="en-US">
                <a:latin typeface="Perpetua" charset="0"/>
                <a:cs typeface="Perpetua" charset="0"/>
              </a:rPr>
              <a:t> </a:t>
            </a:r>
            <a:r>
              <a:rPr lang="en-US" altLang="zh-CN">
                <a:latin typeface="Perpetua" charset="0"/>
                <a:cs typeface="Perpetua" charset="0"/>
              </a:rPr>
              <a:t>Research</a:t>
            </a:r>
            <a:r>
              <a:rPr lang="zh-CN" altLang="en-US">
                <a:latin typeface="Perpetua" charset="0"/>
                <a:cs typeface="Perpetua" charset="0"/>
              </a:rPr>
              <a:t> </a:t>
            </a:r>
            <a:r>
              <a:rPr lang="en-US" altLang="zh-CN">
                <a:latin typeface="Perpetua" charset="0"/>
                <a:cs typeface="Perpetua" charset="0"/>
              </a:rPr>
              <a:t>America</a:t>
            </a:r>
          </a:p>
          <a:p>
            <a:endParaRPr lang="en-US" altLang="zh-CN">
              <a:latin typeface="Perpetua" charset="0"/>
              <a:cs typeface="Perpetua" charset="0"/>
            </a:endParaRPr>
          </a:p>
          <a:p>
            <a:r>
              <a:rPr lang="en-US">
                <a:latin typeface="Perpetua" charset="0"/>
                <a:cs typeface="Perpetua" charset="0"/>
              </a:rPr>
              <a:t>Hengchang</a:t>
            </a:r>
            <a:r>
              <a:rPr lang="zh-CN" altLang="en-US">
                <a:latin typeface="Perpetua" charset="0"/>
                <a:cs typeface="Perpetua" charset="0"/>
              </a:rPr>
              <a:t> </a:t>
            </a:r>
            <a:r>
              <a:rPr lang="en-US" altLang="zh-CN">
                <a:latin typeface="Perpetua" charset="0"/>
                <a:cs typeface="Perpetua" charset="0"/>
              </a:rPr>
              <a:t>Liu,</a:t>
            </a:r>
            <a:r>
              <a:rPr lang="zh-CN" altLang="en-US">
                <a:latin typeface="Perpetua" charset="0"/>
                <a:cs typeface="Perpetua" charset="0"/>
              </a:rPr>
              <a:t> </a:t>
            </a:r>
            <a:r>
              <a:rPr lang="en-US" altLang="zh-CN">
                <a:latin typeface="Perpetua" charset="0"/>
                <a:cs typeface="Perpetua" charset="0"/>
              </a:rPr>
              <a:t>Assistant</a:t>
            </a:r>
            <a:r>
              <a:rPr lang="zh-CN" altLang="en-US">
                <a:latin typeface="Perpetua" charset="0"/>
                <a:cs typeface="Perpetua" charset="0"/>
              </a:rPr>
              <a:t> </a:t>
            </a:r>
            <a:r>
              <a:rPr lang="en-US" altLang="zh-CN">
                <a:latin typeface="Perpetua" charset="0"/>
                <a:cs typeface="Perpetua" charset="0"/>
              </a:rPr>
              <a:t>Professor</a:t>
            </a:r>
            <a:r>
              <a:rPr lang="zh-CN" altLang="en-US">
                <a:latin typeface="Perpetua" charset="0"/>
                <a:cs typeface="Perpetua" charset="0"/>
              </a:rPr>
              <a:t> </a:t>
            </a:r>
            <a:r>
              <a:rPr lang="en-US" altLang="zh-CN">
                <a:latin typeface="Perpetua" charset="0"/>
                <a:cs typeface="Perpetua" charset="0"/>
              </a:rPr>
              <a:t>at</a:t>
            </a:r>
            <a:r>
              <a:rPr lang="zh-CN" altLang="en-US">
                <a:latin typeface="Perpetua" charset="0"/>
                <a:cs typeface="Perpetua" charset="0"/>
              </a:rPr>
              <a:t> </a:t>
            </a:r>
            <a:r>
              <a:rPr lang="en-US" altLang="zh-CN">
                <a:latin typeface="Perpetua" charset="0"/>
                <a:cs typeface="Perpetua" charset="0"/>
              </a:rPr>
              <a:t>University</a:t>
            </a:r>
            <a:r>
              <a:rPr lang="zh-CN" altLang="en-US">
                <a:latin typeface="Perpetua" charset="0"/>
                <a:cs typeface="Perpetua" charset="0"/>
              </a:rPr>
              <a:t> </a:t>
            </a:r>
            <a:r>
              <a:rPr lang="en-US" altLang="zh-CN">
                <a:latin typeface="Perpetua" charset="0"/>
                <a:cs typeface="Perpetua" charset="0"/>
              </a:rPr>
              <a:t>of</a:t>
            </a:r>
            <a:r>
              <a:rPr lang="zh-CN" altLang="en-US">
                <a:latin typeface="Perpetua" charset="0"/>
                <a:cs typeface="Perpetua" charset="0"/>
              </a:rPr>
              <a:t> </a:t>
            </a:r>
            <a:r>
              <a:rPr lang="en-US" altLang="zh-CN">
                <a:latin typeface="Perpetua" charset="0"/>
                <a:cs typeface="Perpetua" charset="0"/>
              </a:rPr>
              <a:t>Science</a:t>
            </a:r>
            <a:r>
              <a:rPr lang="zh-CN" altLang="en-US">
                <a:latin typeface="Perpetua" charset="0"/>
                <a:cs typeface="Perpetua" charset="0"/>
              </a:rPr>
              <a:t> </a:t>
            </a:r>
            <a:r>
              <a:rPr lang="en-US" altLang="zh-CN">
                <a:latin typeface="Perpetua" charset="0"/>
                <a:cs typeface="Perpetua" charset="0"/>
              </a:rPr>
              <a:t>and</a:t>
            </a:r>
            <a:r>
              <a:rPr lang="zh-CN" altLang="en-US">
                <a:latin typeface="Perpetua" charset="0"/>
                <a:cs typeface="Perpetua" charset="0"/>
              </a:rPr>
              <a:t> </a:t>
            </a:r>
            <a:r>
              <a:rPr lang="en-US" altLang="zh-CN">
                <a:latin typeface="Perpetua" charset="0"/>
                <a:cs typeface="Perpetua" charset="0"/>
              </a:rPr>
              <a:t>Technology</a:t>
            </a:r>
            <a:r>
              <a:rPr lang="zh-CN" altLang="en-US">
                <a:latin typeface="Perpetua" charset="0"/>
                <a:cs typeface="Perpetua" charset="0"/>
              </a:rPr>
              <a:t> </a:t>
            </a:r>
            <a:r>
              <a:rPr lang="en-US" altLang="zh-CN">
                <a:latin typeface="Perpetua" charset="0"/>
                <a:cs typeface="Perpetua" charset="0"/>
              </a:rPr>
              <a:t>of</a:t>
            </a:r>
            <a:r>
              <a:rPr lang="zh-CN" altLang="en-US">
                <a:latin typeface="Perpetua" charset="0"/>
                <a:cs typeface="Perpetua" charset="0"/>
              </a:rPr>
              <a:t> </a:t>
            </a:r>
            <a:r>
              <a:rPr lang="en-US" altLang="zh-CN">
                <a:latin typeface="Perpetua" charset="0"/>
                <a:cs typeface="Perpetua" charset="0"/>
              </a:rPr>
              <a:t>China</a:t>
            </a:r>
            <a:endParaRPr lang="en-US">
              <a:latin typeface="Perpetua" charset="0"/>
              <a:cs typeface="Perpetua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5" name="Group 19"/>
          <p:cNvGrpSpPr>
            <a:grpSpLocks/>
          </p:cNvGrpSpPr>
          <p:nvPr/>
        </p:nvGrpSpPr>
        <p:grpSpPr bwMode="auto">
          <a:xfrm>
            <a:off x="-9525" y="0"/>
            <a:ext cx="9153525" cy="6553200"/>
            <a:chOff x="-6" y="0"/>
            <a:chExt cx="5766" cy="4128"/>
          </a:xfrm>
        </p:grpSpPr>
        <p:grpSp>
          <p:nvGrpSpPr>
            <p:cNvPr id="16395" name="Group 10"/>
            <p:cNvGrpSpPr>
              <a:grpSpLocks/>
            </p:cNvGrpSpPr>
            <p:nvPr/>
          </p:nvGrpSpPr>
          <p:grpSpPr bwMode="auto">
            <a:xfrm>
              <a:off x="-6" y="0"/>
              <a:ext cx="5766" cy="4128"/>
              <a:chOff x="-6" y="0"/>
              <a:chExt cx="5766" cy="4128"/>
            </a:xfrm>
          </p:grpSpPr>
          <p:pic>
            <p:nvPicPr>
              <p:cNvPr id="16397" name="Picture 4" descr="photobar2a_revise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6" y="3456"/>
                <a:ext cx="5766" cy="6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398" name="Picture 5" descr="CAMP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" y="3696"/>
                <a:ext cx="1248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09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760" cy="192"/>
              </a:xfrm>
              <a:prstGeom prst="rect">
                <a:avLst/>
              </a:prstGeom>
              <a:gradFill rotWithShape="1">
                <a:gsLst>
                  <a:gs pos="0">
                    <a:srgbClr val="003263"/>
                  </a:gs>
                  <a:gs pos="100000">
                    <a:srgbClr val="336699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4106" name="Rectangle 11"/>
            <p:cNvSpPr>
              <a:spLocks noChangeArrowheads="1"/>
            </p:cNvSpPr>
            <p:nvPr/>
          </p:nvSpPr>
          <p:spPr bwMode="auto">
            <a:xfrm>
              <a:off x="0" y="192"/>
              <a:ext cx="5760" cy="3264"/>
            </a:xfrm>
            <a:prstGeom prst="rect">
              <a:avLst/>
            </a:prstGeom>
            <a:gradFill rotWithShape="1">
              <a:gsLst>
                <a:gs pos="0">
                  <a:srgbClr val="D9ECFF">
                    <a:alpha val="78998"/>
                  </a:srgbClr>
                </a:gs>
                <a:gs pos="100000">
                  <a:srgbClr val="F1F8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100" name="Rectangle 12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r>
              <a:rPr lang="en-US" sz="1400" b="1">
                <a:solidFill>
                  <a:schemeClr val="bg1"/>
                </a:solidFill>
                <a:latin typeface="Helvetica CondensedLight" charset="0"/>
                <a:cs typeface="+mn-cs"/>
              </a:rPr>
              <a:t>A World-Class Education, A World-Class City</a:t>
            </a:r>
          </a:p>
        </p:txBody>
      </p:sp>
      <p:sp>
        <p:nvSpPr>
          <p:cNvPr id="4103" name="Rectangle 17"/>
          <p:cNvSpPr>
            <a:spLocks noChangeArrowheads="1"/>
          </p:cNvSpPr>
          <p:nvPr/>
        </p:nvSpPr>
        <p:spPr bwMode="auto">
          <a:xfrm rot="10800000">
            <a:off x="0" y="6553200"/>
            <a:ext cx="9144000" cy="304800"/>
          </a:xfrm>
          <a:prstGeom prst="rect">
            <a:avLst/>
          </a:prstGeom>
          <a:gradFill rotWithShape="1">
            <a:gsLst>
              <a:gs pos="0">
                <a:srgbClr val="003263"/>
              </a:gs>
              <a:gs pos="100000">
                <a:srgbClr val="3366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4104" name="Rectangle 18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endParaRPr lang="en-US" sz="1400" b="1" dirty="0">
              <a:solidFill>
                <a:schemeClr val="bg1"/>
              </a:solidFill>
              <a:latin typeface="Helvetica CondensedLight" charset="0"/>
              <a:cs typeface="+mn-cs"/>
            </a:endParaRPr>
          </a:p>
        </p:txBody>
      </p:sp>
      <p:sp>
        <p:nvSpPr>
          <p:cNvPr id="16389" name="Rectangle 2"/>
          <p:cNvSpPr>
            <a:spLocks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>
                <a:latin typeface="Perpetua" charset="0"/>
                <a:cs typeface="Perpetua" charset="0"/>
              </a:rPr>
              <a:t>Introduction</a:t>
            </a:r>
          </a:p>
        </p:txBody>
      </p:sp>
      <p:sp>
        <p:nvSpPr>
          <p:cNvPr id="16390" name="Content Placeholder 2"/>
          <p:cNvSpPr>
            <a:spLocks noGrp="1"/>
          </p:cNvSpPr>
          <p:nvPr>
            <p:ph idx="1"/>
          </p:nvPr>
        </p:nvSpPr>
        <p:spPr bwMode="auto">
          <a:xfrm>
            <a:off x="0" y="914400"/>
            <a:ext cx="91440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Perpetua" charset="0"/>
                <a:cs typeface="Perpetua" charset="0"/>
              </a:rPr>
              <a:t>User generated content on social media platforms</a:t>
            </a:r>
          </a:p>
          <a:p>
            <a:r>
              <a:rPr lang="en-US">
                <a:latin typeface="Perpetua" charset="0"/>
                <a:cs typeface="Perpetua" charset="0"/>
              </a:rPr>
              <a:t>Data analysis for intelligent marketing decisions</a:t>
            </a:r>
          </a:p>
          <a:p>
            <a:r>
              <a:rPr lang="en-US">
                <a:latin typeface="Perpetua" charset="0"/>
                <a:cs typeface="Perpetua" charset="0"/>
              </a:rPr>
              <a:t>Voice of consumers</a:t>
            </a:r>
          </a:p>
          <a:p>
            <a:pPr lvl="1"/>
            <a:r>
              <a:rPr lang="en-US">
                <a:latin typeface="Perpetua" charset="0"/>
                <a:cs typeface="Perpetua" charset="0"/>
              </a:rPr>
              <a:t>Positive / negative aspects</a:t>
            </a:r>
          </a:p>
        </p:txBody>
      </p:sp>
      <p:pic>
        <p:nvPicPr>
          <p:cNvPr id="16391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725" y="3559175"/>
            <a:ext cx="1970088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3530600"/>
            <a:ext cx="1955800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25" y="3559175"/>
            <a:ext cx="1925638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4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559175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09" name="Group 19"/>
          <p:cNvGrpSpPr>
            <a:grpSpLocks/>
          </p:cNvGrpSpPr>
          <p:nvPr/>
        </p:nvGrpSpPr>
        <p:grpSpPr bwMode="auto">
          <a:xfrm>
            <a:off x="-9525" y="0"/>
            <a:ext cx="9153525" cy="6553200"/>
            <a:chOff x="-6" y="0"/>
            <a:chExt cx="5766" cy="4128"/>
          </a:xfrm>
        </p:grpSpPr>
        <p:grpSp>
          <p:nvGrpSpPr>
            <p:cNvPr id="17415" name="Group 10"/>
            <p:cNvGrpSpPr>
              <a:grpSpLocks/>
            </p:cNvGrpSpPr>
            <p:nvPr/>
          </p:nvGrpSpPr>
          <p:grpSpPr bwMode="auto">
            <a:xfrm>
              <a:off x="-6" y="0"/>
              <a:ext cx="5766" cy="4128"/>
              <a:chOff x="-6" y="0"/>
              <a:chExt cx="5766" cy="4128"/>
            </a:xfrm>
          </p:grpSpPr>
          <p:pic>
            <p:nvPicPr>
              <p:cNvPr id="17417" name="Picture 4" descr="photobar2a_revise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6" y="3456"/>
                <a:ext cx="5766" cy="6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418" name="Picture 5" descr="CAMP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" y="3696"/>
                <a:ext cx="1248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09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760" cy="192"/>
              </a:xfrm>
              <a:prstGeom prst="rect">
                <a:avLst/>
              </a:prstGeom>
              <a:gradFill rotWithShape="1">
                <a:gsLst>
                  <a:gs pos="0">
                    <a:srgbClr val="003263"/>
                  </a:gs>
                  <a:gs pos="100000">
                    <a:srgbClr val="336699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4106" name="Rectangle 11"/>
            <p:cNvSpPr>
              <a:spLocks noChangeArrowheads="1"/>
            </p:cNvSpPr>
            <p:nvPr/>
          </p:nvSpPr>
          <p:spPr bwMode="auto">
            <a:xfrm>
              <a:off x="0" y="192"/>
              <a:ext cx="5760" cy="3264"/>
            </a:xfrm>
            <a:prstGeom prst="rect">
              <a:avLst/>
            </a:prstGeom>
            <a:gradFill rotWithShape="1">
              <a:gsLst>
                <a:gs pos="0">
                  <a:srgbClr val="D9ECFF">
                    <a:alpha val="78998"/>
                  </a:srgbClr>
                </a:gs>
                <a:gs pos="100000">
                  <a:srgbClr val="F1F8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100" name="Rectangle 12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r>
              <a:rPr lang="en-US" sz="1400" b="1">
                <a:solidFill>
                  <a:schemeClr val="bg1"/>
                </a:solidFill>
                <a:latin typeface="Helvetica CondensedLight" charset="0"/>
                <a:cs typeface="+mn-cs"/>
              </a:rPr>
              <a:t>A World-Class Education, A World-Class City</a:t>
            </a:r>
          </a:p>
        </p:txBody>
      </p:sp>
      <p:sp>
        <p:nvSpPr>
          <p:cNvPr id="4103" name="Rectangle 17"/>
          <p:cNvSpPr>
            <a:spLocks noChangeArrowheads="1"/>
          </p:cNvSpPr>
          <p:nvPr/>
        </p:nvSpPr>
        <p:spPr bwMode="auto">
          <a:xfrm rot="10800000">
            <a:off x="0" y="6553200"/>
            <a:ext cx="9144000" cy="304800"/>
          </a:xfrm>
          <a:prstGeom prst="rect">
            <a:avLst/>
          </a:prstGeom>
          <a:gradFill rotWithShape="1">
            <a:gsLst>
              <a:gs pos="0">
                <a:srgbClr val="003263"/>
              </a:gs>
              <a:gs pos="100000">
                <a:srgbClr val="3366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4104" name="Rectangle 18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endParaRPr lang="en-US" sz="1400" b="1" dirty="0">
              <a:solidFill>
                <a:schemeClr val="bg1"/>
              </a:solidFill>
              <a:latin typeface="Helvetica CondensedLight" charset="0"/>
              <a:cs typeface="+mn-cs"/>
            </a:endParaRPr>
          </a:p>
        </p:txBody>
      </p:sp>
      <p:sp>
        <p:nvSpPr>
          <p:cNvPr id="17413" name="Rectangle 2"/>
          <p:cNvSpPr>
            <a:spLocks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>
                <a:latin typeface="Perpetua" charset="0"/>
                <a:cs typeface="Perpetua" charset="0"/>
              </a:rPr>
              <a:t>Problem</a:t>
            </a:r>
            <a:r>
              <a:rPr lang="zh-CN" altLang="en-US" sz="3600">
                <a:latin typeface="Perpetua" charset="0"/>
                <a:cs typeface="Perpetua" charset="0"/>
              </a:rPr>
              <a:t> </a:t>
            </a:r>
            <a:r>
              <a:rPr lang="en-US" altLang="zh-CN" sz="3600">
                <a:latin typeface="Perpetua" charset="0"/>
                <a:cs typeface="Perpetua" charset="0"/>
              </a:rPr>
              <a:t>Statement</a:t>
            </a:r>
            <a:endParaRPr lang="en-US" sz="3600">
              <a:latin typeface="Perpetua" charset="0"/>
              <a:cs typeface="Perpetua" charset="0"/>
            </a:endParaRPr>
          </a:p>
        </p:txBody>
      </p:sp>
      <p:sp>
        <p:nvSpPr>
          <p:cNvPr id="17414" name="Content Placeholder 2"/>
          <p:cNvSpPr>
            <a:spLocks noGrp="1"/>
          </p:cNvSpPr>
          <p:nvPr>
            <p:ph idx="1"/>
          </p:nvPr>
        </p:nvSpPr>
        <p:spPr bwMode="auto">
          <a:xfrm>
            <a:off x="0" y="914400"/>
            <a:ext cx="91440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38"/>
              </a:spcBef>
              <a:buSzPct val="45000"/>
            </a:pPr>
            <a:r>
              <a:rPr lang="en-US">
                <a:latin typeface="Perpetua" charset="0"/>
                <a:cs typeface="Perpetua" charset="0"/>
              </a:rPr>
              <a:t>Given a sentence (usually, it is user-generated content on social media platforms, such as comments on Facebook, tweets on Twitter, review on Amazon.com, etc.), we classify it into one of three categories:</a:t>
            </a:r>
          </a:p>
          <a:p>
            <a:pPr marL="746125" lvl="1" indent="-342900">
              <a:spcBef>
                <a:spcPts val="638"/>
              </a:spcBef>
              <a:buSzPct val="45000"/>
            </a:pPr>
            <a:r>
              <a:rPr lang="en-US" sz="2400">
                <a:latin typeface="Perpetua" charset="0"/>
                <a:cs typeface="Perpetua" charset="0"/>
              </a:rPr>
              <a:t>Positive: directly or indirectly praise something, e.g. </a:t>
            </a:r>
            <a:r>
              <a:rPr lang="en-US" sz="2000" i="1">
                <a:solidFill>
                  <a:srgbClr val="FF0000"/>
                </a:solidFill>
                <a:latin typeface="Perpetua" charset="0"/>
                <a:cs typeface="Perpetua" charset="0"/>
              </a:rPr>
              <a:t>“I love it! (</a:t>
            </a:r>
            <a:r>
              <a:rPr lang="en-US" sz="2000" i="1">
                <a:solidFill>
                  <a:srgbClr val="FF0000"/>
                </a:solidFill>
                <a:latin typeface="Perpetua" charset="0"/>
                <a:cs typeface="Perpetua" charset="0"/>
                <a:sym typeface="Wingdings" charset="0"/>
              </a:rPr>
              <a:t>^_^)”</a:t>
            </a:r>
          </a:p>
          <a:p>
            <a:pPr marL="746125" lvl="1" indent="-342900">
              <a:spcBef>
                <a:spcPts val="638"/>
              </a:spcBef>
              <a:buSzPct val="45000"/>
            </a:pPr>
            <a:r>
              <a:rPr lang="en-US" sz="2400">
                <a:latin typeface="Perpetua" charset="0"/>
                <a:cs typeface="Perpetua" charset="0"/>
                <a:sym typeface="Wingdings" charset="0"/>
              </a:rPr>
              <a:t>Negative: directly or indirectly criticize something, e.g</a:t>
            </a:r>
            <a:r>
              <a:rPr lang="en-US" sz="2400" i="1">
                <a:latin typeface="Perpetua" charset="0"/>
                <a:cs typeface="Perpetua" charset="0"/>
                <a:sym typeface="Wingdings" charset="0"/>
              </a:rPr>
              <a:t>. </a:t>
            </a:r>
            <a:r>
              <a:rPr lang="en-US" sz="2000" i="1">
                <a:solidFill>
                  <a:schemeClr val="accent2"/>
                </a:solidFill>
                <a:latin typeface="Perpetua" charset="0"/>
                <a:cs typeface="Perpetua" charset="0"/>
                <a:sym typeface="Wingdings" charset="0"/>
              </a:rPr>
              <a:t>“We don’t like it at all. ”</a:t>
            </a:r>
          </a:p>
          <a:p>
            <a:pPr marL="746125" lvl="1" indent="-342900">
              <a:spcBef>
                <a:spcPts val="638"/>
              </a:spcBef>
              <a:buSzPct val="45000"/>
            </a:pPr>
            <a:r>
              <a:rPr lang="en-US" sz="2400">
                <a:latin typeface="Perpetua" charset="0"/>
                <a:cs typeface="Perpetua" charset="0"/>
                <a:sym typeface="Wingdings" charset="0"/>
              </a:rPr>
              <a:t>Objective: No sentiments, or express a fact. e.g. </a:t>
            </a:r>
            <a:r>
              <a:rPr lang="en-US" sz="2000" i="1">
                <a:solidFill>
                  <a:srgbClr val="FF6600"/>
                </a:solidFill>
                <a:latin typeface="Perpetua" charset="0"/>
                <a:cs typeface="Perpetua" charset="0"/>
                <a:sym typeface="Wingdings" charset="0"/>
              </a:rPr>
              <a:t>“Apple will release a new iPhone in next two months.”</a:t>
            </a:r>
            <a:endParaRPr lang="en-US" sz="2000" i="1">
              <a:solidFill>
                <a:srgbClr val="FF6600"/>
              </a:solidFill>
              <a:latin typeface="Perpetua" charset="0"/>
              <a:cs typeface="Perpetua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3" name="Group 19"/>
          <p:cNvGrpSpPr>
            <a:grpSpLocks/>
          </p:cNvGrpSpPr>
          <p:nvPr/>
        </p:nvGrpSpPr>
        <p:grpSpPr bwMode="auto">
          <a:xfrm>
            <a:off x="-9525" y="0"/>
            <a:ext cx="9153525" cy="6553200"/>
            <a:chOff x="-6" y="0"/>
            <a:chExt cx="5766" cy="4128"/>
          </a:xfrm>
        </p:grpSpPr>
        <p:grpSp>
          <p:nvGrpSpPr>
            <p:cNvPr id="18439" name="Group 10"/>
            <p:cNvGrpSpPr>
              <a:grpSpLocks/>
            </p:cNvGrpSpPr>
            <p:nvPr/>
          </p:nvGrpSpPr>
          <p:grpSpPr bwMode="auto">
            <a:xfrm>
              <a:off x="-6" y="0"/>
              <a:ext cx="5766" cy="4128"/>
              <a:chOff x="-6" y="0"/>
              <a:chExt cx="5766" cy="4128"/>
            </a:xfrm>
          </p:grpSpPr>
          <p:pic>
            <p:nvPicPr>
              <p:cNvPr id="18441" name="Picture 4" descr="photobar2a_revise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6" y="3456"/>
                <a:ext cx="5766" cy="6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442" name="Picture 5" descr="CAMP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" y="3696"/>
                <a:ext cx="1248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09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760" cy="192"/>
              </a:xfrm>
              <a:prstGeom prst="rect">
                <a:avLst/>
              </a:prstGeom>
              <a:gradFill rotWithShape="1">
                <a:gsLst>
                  <a:gs pos="0">
                    <a:srgbClr val="003263"/>
                  </a:gs>
                  <a:gs pos="100000">
                    <a:srgbClr val="336699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4106" name="Rectangle 11"/>
            <p:cNvSpPr>
              <a:spLocks noChangeArrowheads="1"/>
            </p:cNvSpPr>
            <p:nvPr/>
          </p:nvSpPr>
          <p:spPr bwMode="auto">
            <a:xfrm>
              <a:off x="0" y="192"/>
              <a:ext cx="5760" cy="3264"/>
            </a:xfrm>
            <a:prstGeom prst="rect">
              <a:avLst/>
            </a:prstGeom>
            <a:gradFill rotWithShape="1">
              <a:gsLst>
                <a:gs pos="0">
                  <a:srgbClr val="D9ECFF">
                    <a:alpha val="78998"/>
                  </a:srgbClr>
                </a:gs>
                <a:gs pos="100000">
                  <a:srgbClr val="F1F8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100" name="Rectangle 12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r>
              <a:rPr lang="en-US" sz="1400" b="1">
                <a:solidFill>
                  <a:schemeClr val="bg1"/>
                </a:solidFill>
                <a:latin typeface="Helvetica CondensedLight" charset="0"/>
                <a:cs typeface="+mn-cs"/>
              </a:rPr>
              <a:t>A World-Class Education, A World-Class City</a:t>
            </a:r>
          </a:p>
        </p:txBody>
      </p:sp>
      <p:sp>
        <p:nvSpPr>
          <p:cNvPr id="4103" name="Rectangle 17"/>
          <p:cNvSpPr>
            <a:spLocks noChangeArrowheads="1"/>
          </p:cNvSpPr>
          <p:nvPr/>
        </p:nvSpPr>
        <p:spPr bwMode="auto">
          <a:xfrm rot="10800000">
            <a:off x="0" y="6553200"/>
            <a:ext cx="9144000" cy="304800"/>
          </a:xfrm>
          <a:prstGeom prst="rect">
            <a:avLst/>
          </a:prstGeom>
          <a:gradFill rotWithShape="1">
            <a:gsLst>
              <a:gs pos="0">
                <a:srgbClr val="003263"/>
              </a:gs>
              <a:gs pos="100000">
                <a:srgbClr val="3366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4104" name="Rectangle 18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endParaRPr lang="en-US" sz="1400" b="1" dirty="0">
              <a:solidFill>
                <a:schemeClr val="bg1"/>
              </a:solidFill>
              <a:latin typeface="Helvetica CondensedLight" charset="0"/>
              <a:cs typeface="+mn-cs"/>
            </a:endParaRPr>
          </a:p>
        </p:txBody>
      </p:sp>
      <p:sp>
        <p:nvSpPr>
          <p:cNvPr id="18437" name="Rectangle 2"/>
          <p:cNvSpPr>
            <a:spLocks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>
                <a:latin typeface="Perpetua" charset="0"/>
                <a:cs typeface="Perpetua" charset="0"/>
              </a:rPr>
              <a:t>Previous Work</a:t>
            </a:r>
          </a:p>
        </p:txBody>
      </p:sp>
      <p:sp>
        <p:nvSpPr>
          <p:cNvPr id="18438" name="Content Placeholder 2"/>
          <p:cNvSpPr>
            <a:spLocks noGrp="1"/>
          </p:cNvSpPr>
          <p:nvPr>
            <p:ph idx="1"/>
          </p:nvPr>
        </p:nvSpPr>
        <p:spPr bwMode="auto">
          <a:xfrm>
            <a:off x="0" y="914400"/>
            <a:ext cx="91440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Perpetua" charset="0"/>
                <a:cs typeface="Perpetua" charset="0"/>
              </a:rPr>
              <a:t>Bag-of-word approaches </a:t>
            </a:r>
          </a:p>
          <a:p>
            <a:pPr lvl="1"/>
            <a:r>
              <a:rPr lang="en-US">
                <a:latin typeface="Perpetua" charset="0"/>
                <a:cs typeface="Perpetua" charset="0"/>
              </a:rPr>
              <a:t>Collecting keywords [5, 7, 21, 26]</a:t>
            </a:r>
          </a:p>
          <a:p>
            <a:r>
              <a:rPr lang="en-US">
                <a:latin typeface="Perpetua" charset="0"/>
                <a:cs typeface="Perpetua" charset="0"/>
              </a:rPr>
              <a:t>Rule-based methods</a:t>
            </a:r>
          </a:p>
          <a:p>
            <a:pPr lvl="1"/>
            <a:r>
              <a:rPr lang="en-US">
                <a:latin typeface="Perpetua" charset="0"/>
                <a:cs typeface="Perpetua" charset="0"/>
              </a:rPr>
              <a:t>From the perspective of language characteristics [6, 22]</a:t>
            </a:r>
          </a:p>
          <a:p>
            <a:r>
              <a:rPr lang="en-US">
                <a:latin typeface="Perpetua" charset="0"/>
                <a:cs typeface="Perpetua" charset="0"/>
              </a:rPr>
              <a:t>Machine learning based methods </a:t>
            </a:r>
          </a:p>
          <a:p>
            <a:pPr lvl="1"/>
            <a:r>
              <a:rPr lang="en-US">
                <a:latin typeface="Perpetua" charset="0"/>
                <a:cs typeface="Perpetua" charset="0"/>
              </a:rPr>
              <a:t>Sentence-level and document-level [7, 8, 10, 29]</a:t>
            </a:r>
          </a:p>
          <a:p>
            <a:r>
              <a:rPr lang="en-US">
                <a:solidFill>
                  <a:srgbClr val="FF0000"/>
                </a:solidFill>
                <a:latin typeface="Perpetua" charset="0"/>
                <a:cs typeface="Perpetua" charset="0"/>
              </a:rPr>
              <a:t>However, </a:t>
            </a:r>
          </a:p>
          <a:p>
            <a:pPr lvl="1"/>
            <a:r>
              <a:rPr lang="en-US">
                <a:latin typeface="Perpetua" charset="0"/>
                <a:cs typeface="Perpetua" charset="0"/>
              </a:rPr>
              <a:t>None of them considers user social effects…</a:t>
            </a:r>
          </a:p>
          <a:p>
            <a:endParaRPr lang="en-US">
              <a:latin typeface="Perpetua" charset="0"/>
              <a:cs typeface="Perpetua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7" name="Group 19"/>
          <p:cNvGrpSpPr>
            <a:grpSpLocks/>
          </p:cNvGrpSpPr>
          <p:nvPr/>
        </p:nvGrpSpPr>
        <p:grpSpPr bwMode="auto">
          <a:xfrm>
            <a:off x="-9525" y="0"/>
            <a:ext cx="9153525" cy="6553200"/>
            <a:chOff x="-6" y="0"/>
            <a:chExt cx="5766" cy="4128"/>
          </a:xfrm>
        </p:grpSpPr>
        <p:grpSp>
          <p:nvGrpSpPr>
            <p:cNvPr id="19464" name="Group 10"/>
            <p:cNvGrpSpPr>
              <a:grpSpLocks/>
            </p:cNvGrpSpPr>
            <p:nvPr/>
          </p:nvGrpSpPr>
          <p:grpSpPr bwMode="auto">
            <a:xfrm>
              <a:off x="-6" y="0"/>
              <a:ext cx="5766" cy="4128"/>
              <a:chOff x="-6" y="0"/>
              <a:chExt cx="5766" cy="4128"/>
            </a:xfrm>
          </p:grpSpPr>
          <p:pic>
            <p:nvPicPr>
              <p:cNvPr id="19466" name="Picture 4" descr="photobar2a_revise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6" y="3456"/>
                <a:ext cx="5766" cy="6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67" name="Picture 5" descr="CAMP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" y="3696"/>
                <a:ext cx="1248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09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760" cy="192"/>
              </a:xfrm>
              <a:prstGeom prst="rect">
                <a:avLst/>
              </a:prstGeom>
              <a:gradFill rotWithShape="1">
                <a:gsLst>
                  <a:gs pos="0">
                    <a:srgbClr val="003263"/>
                  </a:gs>
                  <a:gs pos="100000">
                    <a:srgbClr val="336699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4106" name="Rectangle 11"/>
            <p:cNvSpPr>
              <a:spLocks noChangeArrowheads="1"/>
            </p:cNvSpPr>
            <p:nvPr/>
          </p:nvSpPr>
          <p:spPr bwMode="auto">
            <a:xfrm>
              <a:off x="0" y="192"/>
              <a:ext cx="5760" cy="3264"/>
            </a:xfrm>
            <a:prstGeom prst="rect">
              <a:avLst/>
            </a:prstGeom>
            <a:gradFill rotWithShape="1">
              <a:gsLst>
                <a:gs pos="0">
                  <a:srgbClr val="D9ECFF">
                    <a:alpha val="78998"/>
                  </a:srgbClr>
                </a:gs>
                <a:gs pos="100000">
                  <a:srgbClr val="F1F8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100" name="Rectangle 12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r>
              <a:rPr lang="en-US" sz="1400" b="1">
                <a:solidFill>
                  <a:schemeClr val="bg1"/>
                </a:solidFill>
                <a:latin typeface="Helvetica CondensedLight" charset="0"/>
                <a:cs typeface="+mn-cs"/>
              </a:rPr>
              <a:t>A World-Class Education, A World-Class City</a:t>
            </a:r>
          </a:p>
        </p:txBody>
      </p:sp>
      <p:sp>
        <p:nvSpPr>
          <p:cNvPr id="4103" name="Rectangle 17"/>
          <p:cNvSpPr>
            <a:spLocks noChangeArrowheads="1"/>
          </p:cNvSpPr>
          <p:nvPr/>
        </p:nvSpPr>
        <p:spPr bwMode="auto">
          <a:xfrm rot="10800000">
            <a:off x="0" y="6553200"/>
            <a:ext cx="9144000" cy="304800"/>
          </a:xfrm>
          <a:prstGeom prst="rect">
            <a:avLst/>
          </a:prstGeom>
          <a:gradFill rotWithShape="1">
            <a:gsLst>
              <a:gs pos="0">
                <a:srgbClr val="003263"/>
              </a:gs>
              <a:gs pos="100000">
                <a:srgbClr val="3366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4104" name="Rectangle 18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endParaRPr lang="en-US" sz="1400" b="1" dirty="0">
              <a:solidFill>
                <a:schemeClr val="bg1"/>
              </a:solidFill>
              <a:latin typeface="Helvetica CondensedLight" charset="0"/>
              <a:cs typeface="+mn-cs"/>
            </a:endParaRPr>
          </a:p>
        </p:txBody>
      </p:sp>
      <p:sp>
        <p:nvSpPr>
          <p:cNvPr id="19461" name="Rectangle 2"/>
          <p:cNvSpPr>
            <a:spLocks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>
                <a:latin typeface="Perpetua" charset="0"/>
                <a:cs typeface="Perpetua" charset="0"/>
              </a:rPr>
              <a:t>Methodology</a:t>
            </a:r>
          </a:p>
        </p:txBody>
      </p:sp>
      <p:sp>
        <p:nvSpPr>
          <p:cNvPr id="19462" name="Content Placeholder 2"/>
          <p:cNvSpPr>
            <a:spLocks noGrp="1"/>
          </p:cNvSpPr>
          <p:nvPr>
            <p:ph idx="1"/>
          </p:nvPr>
        </p:nvSpPr>
        <p:spPr bwMode="auto">
          <a:xfrm>
            <a:off x="76200" y="914400"/>
            <a:ext cx="38100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Perpetua" charset="0"/>
                <a:cs typeface="Perpetua" charset="0"/>
              </a:rPr>
              <a:t>Systematic framework</a:t>
            </a:r>
          </a:p>
          <a:p>
            <a:r>
              <a:rPr lang="en-US">
                <a:latin typeface="Perpetua" charset="0"/>
                <a:cs typeface="Perpetua" charset="0"/>
              </a:rPr>
              <a:t>Classification problem</a:t>
            </a:r>
          </a:p>
          <a:p>
            <a:r>
              <a:rPr lang="en-US">
                <a:latin typeface="Perpetua" charset="0"/>
                <a:cs typeface="Perpetua" charset="0"/>
              </a:rPr>
              <a:t>4 major features:</a:t>
            </a:r>
          </a:p>
          <a:p>
            <a:pPr lvl="1"/>
            <a:r>
              <a:rPr lang="en-US">
                <a:latin typeface="Perpetua" charset="0"/>
                <a:cs typeface="Perpetua" charset="0"/>
              </a:rPr>
              <a:t>Peer influence</a:t>
            </a:r>
          </a:p>
          <a:p>
            <a:pPr lvl="1"/>
            <a:r>
              <a:rPr lang="en-US">
                <a:latin typeface="Perpetua" charset="0"/>
                <a:cs typeface="Perpetua" charset="0"/>
              </a:rPr>
              <a:t>User preference</a:t>
            </a:r>
          </a:p>
          <a:p>
            <a:pPr lvl="1"/>
            <a:r>
              <a:rPr lang="en-US">
                <a:latin typeface="Perpetua" charset="0"/>
                <a:cs typeface="Perpetua" charset="0"/>
              </a:rPr>
              <a:t>User profile</a:t>
            </a:r>
          </a:p>
          <a:p>
            <a:pPr lvl="1"/>
            <a:r>
              <a:rPr lang="en-US">
                <a:latin typeface="Perpetua" charset="0"/>
                <a:cs typeface="Perpetua" charset="0"/>
              </a:rPr>
              <a:t>Textual sentiment</a:t>
            </a:r>
          </a:p>
        </p:txBody>
      </p:sp>
      <p:pic>
        <p:nvPicPr>
          <p:cNvPr id="19463" name="Picture 1" descr="Screen Shot 2014-08-06 at 10.27.4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313" y="1371600"/>
            <a:ext cx="5246687" cy="351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1" name="Group 19"/>
          <p:cNvGrpSpPr>
            <a:grpSpLocks/>
          </p:cNvGrpSpPr>
          <p:nvPr/>
        </p:nvGrpSpPr>
        <p:grpSpPr bwMode="auto">
          <a:xfrm>
            <a:off x="-9525" y="0"/>
            <a:ext cx="9153525" cy="6553200"/>
            <a:chOff x="-6" y="0"/>
            <a:chExt cx="5766" cy="4128"/>
          </a:xfrm>
        </p:grpSpPr>
        <p:grpSp>
          <p:nvGrpSpPr>
            <p:cNvPr id="20491" name="Group 10"/>
            <p:cNvGrpSpPr>
              <a:grpSpLocks/>
            </p:cNvGrpSpPr>
            <p:nvPr/>
          </p:nvGrpSpPr>
          <p:grpSpPr bwMode="auto">
            <a:xfrm>
              <a:off x="-6" y="0"/>
              <a:ext cx="5766" cy="4128"/>
              <a:chOff x="-6" y="0"/>
              <a:chExt cx="5766" cy="4128"/>
            </a:xfrm>
          </p:grpSpPr>
          <p:pic>
            <p:nvPicPr>
              <p:cNvPr id="20493" name="Picture 4" descr="photobar2a_revise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6" y="3456"/>
                <a:ext cx="5766" cy="6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494" name="Picture 5" descr="CAMP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" y="3696"/>
                <a:ext cx="1248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09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760" cy="192"/>
              </a:xfrm>
              <a:prstGeom prst="rect">
                <a:avLst/>
              </a:prstGeom>
              <a:gradFill rotWithShape="1">
                <a:gsLst>
                  <a:gs pos="0">
                    <a:srgbClr val="003263"/>
                  </a:gs>
                  <a:gs pos="100000">
                    <a:srgbClr val="336699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4106" name="Rectangle 11"/>
            <p:cNvSpPr>
              <a:spLocks noChangeArrowheads="1"/>
            </p:cNvSpPr>
            <p:nvPr/>
          </p:nvSpPr>
          <p:spPr bwMode="auto">
            <a:xfrm>
              <a:off x="0" y="192"/>
              <a:ext cx="5760" cy="3264"/>
            </a:xfrm>
            <a:prstGeom prst="rect">
              <a:avLst/>
            </a:prstGeom>
            <a:gradFill rotWithShape="1">
              <a:gsLst>
                <a:gs pos="0">
                  <a:srgbClr val="D9ECFF">
                    <a:alpha val="78998"/>
                  </a:srgbClr>
                </a:gs>
                <a:gs pos="100000">
                  <a:srgbClr val="F1F8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100" name="Rectangle 12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r>
              <a:rPr lang="en-US" sz="1400" b="1">
                <a:solidFill>
                  <a:schemeClr val="bg1"/>
                </a:solidFill>
                <a:latin typeface="Helvetica CondensedLight" charset="0"/>
                <a:cs typeface="+mn-cs"/>
              </a:rPr>
              <a:t>A World-Class Education, A World-Class City</a:t>
            </a:r>
          </a:p>
        </p:txBody>
      </p:sp>
      <p:sp>
        <p:nvSpPr>
          <p:cNvPr id="4103" name="Rectangle 17"/>
          <p:cNvSpPr>
            <a:spLocks noChangeArrowheads="1"/>
          </p:cNvSpPr>
          <p:nvPr/>
        </p:nvSpPr>
        <p:spPr bwMode="auto">
          <a:xfrm rot="10800000">
            <a:off x="0" y="6553200"/>
            <a:ext cx="9144000" cy="304800"/>
          </a:xfrm>
          <a:prstGeom prst="rect">
            <a:avLst/>
          </a:prstGeom>
          <a:gradFill rotWithShape="1">
            <a:gsLst>
              <a:gs pos="0">
                <a:srgbClr val="003263"/>
              </a:gs>
              <a:gs pos="100000">
                <a:srgbClr val="3366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4104" name="Rectangle 18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endParaRPr lang="en-US" sz="1400" b="1" dirty="0">
              <a:solidFill>
                <a:schemeClr val="bg1"/>
              </a:solidFill>
              <a:latin typeface="Helvetica CondensedLight" charset="0"/>
              <a:cs typeface="+mn-cs"/>
            </a:endParaRPr>
          </a:p>
        </p:txBody>
      </p:sp>
      <p:sp>
        <p:nvSpPr>
          <p:cNvPr id="20485" name="Rectangle 2"/>
          <p:cNvSpPr>
            <a:spLocks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>
                <a:latin typeface="Perpetua" charset="0"/>
                <a:cs typeface="Perpetua" charset="0"/>
              </a:rPr>
              <a:t>Methodology 1 – User Preference (UserPref)</a:t>
            </a:r>
          </a:p>
        </p:txBody>
      </p:sp>
      <p:sp>
        <p:nvSpPr>
          <p:cNvPr id="19462" name="Content Placeholder 2"/>
          <p:cNvSpPr>
            <a:spLocks noGrp="1"/>
          </p:cNvSpPr>
          <p:nvPr>
            <p:ph idx="1"/>
          </p:nvPr>
        </p:nvSpPr>
        <p:spPr bwMode="auto">
          <a:xfrm>
            <a:off x="0" y="914400"/>
            <a:ext cx="9144000" cy="45259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Perpetua"/>
                <a:cs typeface="Perpetua"/>
              </a:rPr>
              <a:t>User preference can somehow reflects user sentiments.</a:t>
            </a:r>
          </a:p>
          <a:p>
            <a:pPr>
              <a:defRPr/>
            </a:pPr>
            <a:r>
              <a:rPr lang="en-US" dirty="0" smtClean="0">
                <a:latin typeface="Perpetua"/>
                <a:cs typeface="Perpetua"/>
              </a:rPr>
              <a:t>Item-based collaborative filtering on user-item matrix</a:t>
            </a:r>
          </a:p>
          <a:p>
            <a:pPr lvl="1">
              <a:defRPr/>
            </a:pPr>
            <a:r>
              <a:rPr lang="en-US" dirty="0" smtClean="0">
                <a:latin typeface="Perpetua"/>
                <a:cs typeface="Perpetua"/>
              </a:rPr>
              <a:t>Row: user (millions)</a:t>
            </a:r>
          </a:p>
          <a:p>
            <a:pPr lvl="1">
              <a:defRPr/>
            </a:pPr>
            <a:r>
              <a:rPr lang="en-US" dirty="0" smtClean="0">
                <a:latin typeface="Perpetua"/>
                <a:cs typeface="Perpetua"/>
              </a:rPr>
              <a:t>Column: brand (thousands)</a:t>
            </a:r>
          </a:p>
          <a:p>
            <a:pPr lvl="1">
              <a:defRPr/>
            </a:pPr>
            <a:r>
              <a:rPr lang="en-US" dirty="0" smtClean="0">
                <a:latin typeface="Perpetua"/>
                <a:cs typeface="Perpetua"/>
              </a:rPr>
              <a:t>The element </a:t>
            </a:r>
            <a:r>
              <a:rPr lang="en-US" dirty="0" err="1" smtClean="0">
                <a:latin typeface="Perpetua"/>
                <a:cs typeface="Perpetua"/>
              </a:rPr>
              <a:t>m</a:t>
            </a:r>
            <a:r>
              <a:rPr lang="en-US" baseline="-25000" dirty="0" err="1" smtClean="0">
                <a:latin typeface="Perpetua"/>
                <a:cs typeface="Perpetua"/>
              </a:rPr>
              <a:t>ij</a:t>
            </a:r>
            <a:r>
              <a:rPr lang="en-US" dirty="0" smtClean="0">
                <a:latin typeface="Perpetua"/>
                <a:cs typeface="Perpetua"/>
              </a:rPr>
              <a:t> is </a:t>
            </a:r>
            <a:r>
              <a:rPr lang="en-US" b="1" dirty="0" smtClean="0">
                <a:latin typeface="Perpetua"/>
                <a:cs typeface="Perpetua"/>
              </a:rPr>
              <a:t>1 </a:t>
            </a:r>
            <a:r>
              <a:rPr lang="en-US" dirty="0" smtClean="0">
                <a:latin typeface="Perpetua"/>
                <a:cs typeface="Perpetua"/>
              </a:rPr>
              <a:t>if user </a:t>
            </a:r>
            <a:r>
              <a:rPr lang="en-US" i="1" dirty="0" err="1" smtClean="0">
                <a:latin typeface="Perpetua"/>
                <a:cs typeface="Perpetua"/>
              </a:rPr>
              <a:t>i</a:t>
            </a:r>
            <a:r>
              <a:rPr lang="en-US" dirty="0" smtClean="0">
                <a:latin typeface="Perpetua"/>
                <a:cs typeface="Perpetua"/>
              </a:rPr>
              <a:t> “likes” </a:t>
            </a:r>
          </a:p>
          <a:p>
            <a:pPr marL="457200" lvl="1" indent="0">
              <a:buFontTx/>
              <a:buNone/>
              <a:defRPr/>
            </a:pPr>
            <a:r>
              <a:rPr lang="en-US" dirty="0" smtClean="0">
                <a:latin typeface="Perpetua"/>
                <a:cs typeface="Perpetua"/>
              </a:rPr>
              <a:t>    brand </a:t>
            </a:r>
            <a:r>
              <a:rPr lang="en-US" i="1" dirty="0" smtClean="0">
                <a:latin typeface="Perpetua"/>
                <a:cs typeface="Perpetua"/>
              </a:rPr>
              <a:t>j</a:t>
            </a:r>
            <a:r>
              <a:rPr lang="en-US" dirty="0" smtClean="0">
                <a:latin typeface="Perpetua"/>
                <a:cs typeface="Perpetua"/>
              </a:rPr>
              <a:t>, otherwise </a:t>
            </a:r>
            <a:r>
              <a:rPr lang="en-US" b="1" dirty="0" smtClean="0">
                <a:latin typeface="Perpetua"/>
                <a:cs typeface="Perpetua"/>
              </a:rPr>
              <a:t>0</a:t>
            </a:r>
            <a:endParaRPr lang="en-US" b="1" dirty="0">
              <a:latin typeface="Perpetua"/>
              <a:cs typeface="Perpetua"/>
            </a:endParaRPr>
          </a:p>
        </p:txBody>
      </p:sp>
      <p:grpSp>
        <p:nvGrpSpPr>
          <p:cNvPr id="20487" name="Group 12"/>
          <p:cNvGrpSpPr>
            <a:grpSpLocks/>
          </p:cNvGrpSpPr>
          <p:nvPr/>
        </p:nvGrpSpPr>
        <p:grpSpPr bwMode="auto">
          <a:xfrm>
            <a:off x="5791200" y="2209800"/>
            <a:ext cx="3124200" cy="2308225"/>
            <a:chOff x="2116200" y="3282035"/>
            <a:chExt cx="2113297" cy="2606551"/>
          </a:xfrm>
        </p:grpSpPr>
        <p:sp>
          <p:nvSpPr>
            <p:cNvPr id="15" name="Right Bracket 14"/>
            <p:cNvSpPr/>
            <p:nvPr/>
          </p:nvSpPr>
          <p:spPr>
            <a:xfrm>
              <a:off x="3999697" y="3282035"/>
              <a:ext cx="27920" cy="2495405"/>
            </a:xfrm>
            <a:prstGeom prst="rightBracke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16200" y="3282035"/>
              <a:ext cx="2113297" cy="26065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>
                  <a:latin typeface="Perpetua"/>
                  <a:cs typeface="Perpetua"/>
                </a:rPr>
                <a:t>m</a:t>
              </a:r>
              <a:r>
                <a:rPr lang="en-US" sz="2400" baseline="-25000" dirty="0">
                  <a:latin typeface="Perpetua"/>
                  <a:cs typeface="Perpetua"/>
                </a:rPr>
                <a:t>11</a:t>
              </a:r>
              <a:r>
                <a:rPr lang="en-US" sz="2400" dirty="0">
                  <a:latin typeface="Perpetua"/>
                  <a:cs typeface="Perpetua"/>
                </a:rPr>
                <a:t>, m</a:t>
              </a:r>
              <a:r>
                <a:rPr lang="en-US" sz="2400" baseline="-25000" dirty="0">
                  <a:latin typeface="Perpetua"/>
                  <a:cs typeface="Perpetua"/>
                </a:rPr>
                <a:t>12</a:t>
              </a:r>
              <a:r>
                <a:rPr lang="en-US" sz="2400" dirty="0">
                  <a:latin typeface="Perpetua"/>
                  <a:cs typeface="Perpetua"/>
                </a:rPr>
                <a:t>,</a:t>
              </a:r>
              <a:r>
                <a:rPr lang="en-US" sz="2400" baseline="-25000" dirty="0">
                  <a:latin typeface="Perpetua"/>
                  <a:cs typeface="Perpetua"/>
                </a:rPr>
                <a:t>  </a:t>
              </a:r>
              <a:r>
                <a:rPr lang="en-US" sz="2400" dirty="0">
                  <a:latin typeface="Perpetua"/>
                  <a:cs typeface="Perpetua"/>
                </a:rPr>
                <a:t>…………,</a:t>
              </a:r>
              <a:r>
                <a:rPr lang="en-US" sz="2400" baseline="-25000" dirty="0">
                  <a:latin typeface="Perpetua"/>
                  <a:cs typeface="Perpetua"/>
                </a:rPr>
                <a:t> </a:t>
              </a:r>
              <a:r>
                <a:rPr lang="en-US" sz="2400" dirty="0">
                  <a:latin typeface="Perpetua"/>
                  <a:cs typeface="Perpetua"/>
                </a:rPr>
                <a:t>m</a:t>
              </a:r>
              <a:r>
                <a:rPr lang="en-US" sz="2400" baseline="-25000" dirty="0">
                  <a:latin typeface="Perpetua"/>
                  <a:cs typeface="Perpetua"/>
                </a:rPr>
                <a:t>1n</a:t>
              </a:r>
            </a:p>
            <a:p>
              <a:pPr>
                <a:defRPr/>
              </a:pPr>
              <a:r>
                <a:rPr lang="en-US" sz="2400" dirty="0">
                  <a:latin typeface="Perpetua"/>
                  <a:cs typeface="Perpetua"/>
                </a:rPr>
                <a:t>m</a:t>
              </a:r>
              <a:r>
                <a:rPr lang="en-US" sz="2400" baseline="-25000" dirty="0">
                  <a:latin typeface="Perpetua"/>
                  <a:cs typeface="Perpetua"/>
                </a:rPr>
                <a:t>21</a:t>
              </a:r>
              <a:r>
                <a:rPr lang="en-US" sz="2400" dirty="0">
                  <a:latin typeface="Perpetua"/>
                  <a:cs typeface="Perpetua"/>
                </a:rPr>
                <a:t>, m</a:t>
              </a:r>
              <a:r>
                <a:rPr lang="en-US" sz="2400" baseline="-25000" dirty="0">
                  <a:latin typeface="Perpetua"/>
                  <a:cs typeface="Perpetua"/>
                </a:rPr>
                <a:t>22</a:t>
              </a:r>
              <a:r>
                <a:rPr lang="en-US" sz="2400" dirty="0">
                  <a:latin typeface="Perpetua"/>
                  <a:cs typeface="Perpetua"/>
                </a:rPr>
                <a:t>, …………,</a:t>
              </a:r>
              <a:r>
                <a:rPr lang="en-US" sz="2400" baseline="-25000" dirty="0">
                  <a:latin typeface="Perpetua"/>
                  <a:cs typeface="Perpetua"/>
                </a:rPr>
                <a:t> </a:t>
              </a:r>
              <a:r>
                <a:rPr lang="en-US" sz="2400" dirty="0">
                  <a:latin typeface="Perpetua"/>
                  <a:cs typeface="Perpetua"/>
                </a:rPr>
                <a:t>m</a:t>
              </a:r>
              <a:r>
                <a:rPr lang="en-US" sz="2400" baseline="-25000" dirty="0">
                  <a:latin typeface="Perpetua"/>
                  <a:cs typeface="Perpetua"/>
                </a:rPr>
                <a:t>2n</a:t>
              </a:r>
            </a:p>
            <a:p>
              <a:pPr>
                <a:defRPr/>
              </a:pPr>
              <a:endParaRPr lang="en-US" sz="2400" baseline="-25000" dirty="0">
                <a:latin typeface="Perpetua"/>
                <a:cs typeface="Perpetua"/>
              </a:endParaRPr>
            </a:p>
            <a:p>
              <a:pPr>
                <a:defRPr/>
              </a:pPr>
              <a:r>
                <a:rPr lang="en-US" sz="2400" baseline="-25000" dirty="0">
                  <a:latin typeface="Perpetua"/>
                  <a:cs typeface="Perpetua"/>
                </a:rPr>
                <a:t> </a:t>
              </a:r>
              <a:r>
                <a:rPr lang="en-US" sz="2400" dirty="0">
                  <a:latin typeface="Perpetua"/>
                  <a:cs typeface="Perpetua"/>
                </a:rPr>
                <a:t>      ……………</a:t>
              </a:r>
            </a:p>
            <a:p>
              <a:pPr>
                <a:defRPr/>
              </a:pPr>
              <a:endParaRPr lang="en-US" sz="2400" baseline="-25000" dirty="0">
                <a:latin typeface="Perpetua"/>
                <a:cs typeface="Perpetua"/>
              </a:endParaRPr>
            </a:p>
            <a:p>
              <a:pPr>
                <a:defRPr/>
              </a:pPr>
              <a:endParaRPr lang="en-US" sz="2400" baseline="-25000" dirty="0">
                <a:latin typeface="Perpetua"/>
                <a:cs typeface="Perpetua"/>
              </a:endParaRPr>
            </a:p>
            <a:p>
              <a:pPr>
                <a:defRPr/>
              </a:pPr>
              <a:r>
                <a:rPr lang="en-US" sz="2400" dirty="0">
                  <a:latin typeface="Perpetua"/>
                  <a:cs typeface="Perpetua"/>
                </a:rPr>
                <a:t>m</a:t>
              </a:r>
              <a:r>
                <a:rPr lang="en-US" sz="2400" baseline="-25000" dirty="0">
                  <a:latin typeface="Perpetua"/>
                  <a:cs typeface="Perpetua"/>
                </a:rPr>
                <a:t>m1</a:t>
              </a:r>
              <a:r>
                <a:rPr lang="en-US" sz="2400" dirty="0">
                  <a:latin typeface="Perpetua"/>
                  <a:cs typeface="Perpetua"/>
                </a:rPr>
                <a:t>,</a:t>
              </a:r>
              <a:r>
                <a:rPr lang="en-US" sz="2400" baseline="-25000" dirty="0">
                  <a:latin typeface="Perpetua"/>
                  <a:cs typeface="Perpetua"/>
                </a:rPr>
                <a:t> </a:t>
              </a:r>
              <a:r>
                <a:rPr lang="en-US" sz="2400" dirty="0">
                  <a:latin typeface="Perpetua"/>
                  <a:cs typeface="Perpetua"/>
                </a:rPr>
                <a:t>m</a:t>
              </a:r>
              <a:r>
                <a:rPr lang="en-US" sz="2400" baseline="-25000" dirty="0">
                  <a:latin typeface="Perpetua"/>
                  <a:cs typeface="Perpetua"/>
                </a:rPr>
                <a:t>m2</a:t>
              </a:r>
              <a:r>
                <a:rPr lang="en-US" sz="2400" dirty="0">
                  <a:latin typeface="Perpetua"/>
                  <a:cs typeface="Perpetua"/>
                </a:rPr>
                <a:t>, ……….., m</a:t>
              </a:r>
              <a:r>
                <a:rPr lang="en-US" sz="2400" baseline="-25000" dirty="0">
                  <a:latin typeface="Perpetua"/>
                  <a:cs typeface="Perpetua"/>
                </a:rPr>
                <a:t>mn</a:t>
              </a:r>
            </a:p>
          </p:txBody>
        </p:sp>
      </p:grpSp>
      <p:sp>
        <p:nvSpPr>
          <p:cNvPr id="20488" name="TextBox 1"/>
          <p:cNvSpPr txBox="1">
            <a:spLocks noChangeArrowheads="1"/>
          </p:cNvSpPr>
          <p:nvPr/>
        </p:nvSpPr>
        <p:spPr bwMode="auto">
          <a:xfrm>
            <a:off x="0" y="4800600"/>
            <a:ext cx="914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  <a:latin typeface="Perpetua" charset="0"/>
                <a:cs typeface="Perpetua" charset="0"/>
              </a:rPr>
              <a:t>Note</a:t>
            </a:r>
            <a:r>
              <a:rPr lang="en-US" sz="1800">
                <a:latin typeface="Perpetua" charset="0"/>
                <a:cs typeface="Perpetua" charset="0"/>
              </a:rPr>
              <a:t>: “like” – like a brand on Facebook, following a brand on Twitter, give a high rating for a product on Amazon, etc.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5" name="Group 19"/>
          <p:cNvGrpSpPr>
            <a:grpSpLocks/>
          </p:cNvGrpSpPr>
          <p:nvPr/>
        </p:nvGrpSpPr>
        <p:grpSpPr bwMode="auto">
          <a:xfrm>
            <a:off x="-9525" y="0"/>
            <a:ext cx="9153525" cy="6553200"/>
            <a:chOff x="-6" y="0"/>
            <a:chExt cx="5766" cy="4128"/>
          </a:xfrm>
        </p:grpSpPr>
        <p:grpSp>
          <p:nvGrpSpPr>
            <p:cNvPr id="21511" name="Group 10"/>
            <p:cNvGrpSpPr>
              <a:grpSpLocks/>
            </p:cNvGrpSpPr>
            <p:nvPr/>
          </p:nvGrpSpPr>
          <p:grpSpPr bwMode="auto">
            <a:xfrm>
              <a:off x="-6" y="0"/>
              <a:ext cx="5766" cy="4128"/>
              <a:chOff x="-6" y="0"/>
              <a:chExt cx="5766" cy="4128"/>
            </a:xfrm>
          </p:grpSpPr>
          <p:pic>
            <p:nvPicPr>
              <p:cNvPr id="21513" name="Picture 4" descr="photobar2a_revise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6" y="3456"/>
                <a:ext cx="5766" cy="6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14" name="Picture 5" descr="CAMP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" y="3696"/>
                <a:ext cx="1248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09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760" cy="192"/>
              </a:xfrm>
              <a:prstGeom prst="rect">
                <a:avLst/>
              </a:prstGeom>
              <a:gradFill rotWithShape="1">
                <a:gsLst>
                  <a:gs pos="0">
                    <a:srgbClr val="003263"/>
                  </a:gs>
                  <a:gs pos="100000">
                    <a:srgbClr val="336699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4106" name="Rectangle 11"/>
            <p:cNvSpPr>
              <a:spLocks noChangeArrowheads="1"/>
            </p:cNvSpPr>
            <p:nvPr/>
          </p:nvSpPr>
          <p:spPr bwMode="auto">
            <a:xfrm>
              <a:off x="0" y="192"/>
              <a:ext cx="5760" cy="3264"/>
            </a:xfrm>
            <a:prstGeom prst="rect">
              <a:avLst/>
            </a:prstGeom>
            <a:gradFill rotWithShape="1">
              <a:gsLst>
                <a:gs pos="0">
                  <a:srgbClr val="D9ECFF">
                    <a:alpha val="78998"/>
                  </a:srgbClr>
                </a:gs>
                <a:gs pos="100000">
                  <a:srgbClr val="F1F8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100" name="Rectangle 12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r>
              <a:rPr lang="en-US" sz="1400" b="1">
                <a:solidFill>
                  <a:schemeClr val="bg1"/>
                </a:solidFill>
                <a:latin typeface="Helvetica CondensedLight" charset="0"/>
                <a:cs typeface="+mn-cs"/>
              </a:rPr>
              <a:t>A World-Class Education, A World-Class City</a:t>
            </a:r>
          </a:p>
        </p:txBody>
      </p:sp>
      <p:sp>
        <p:nvSpPr>
          <p:cNvPr id="4103" name="Rectangle 17"/>
          <p:cNvSpPr>
            <a:spLocks noChangeArrowheads="1"/>
          </p:cNvSpPr>
          <p:nvPr/>
        </p:nvSpPr>
        <p:spPr bwMode="auto">
          <a:xfrm rot="10800000">
            <a:off x="0" y="6553200"/>
            <a:ext cx="9144000" cy="304800"/>
          </a:xfrm>
          <a:prstGeom prst="rect">
            <a:avLst/>
          </a:prstGeom>
          <a:gradFill rotWithShape="1">
            <a:gsLst>
              <a:gs pos="0">
                <a:srgbClr val="003263"/>
              </a:gs>
              <a:gs pos="100000">
                <a:srgbClr val="3366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4104" name="Rectangle 18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endParaRPr lang="en-US" sz="1400" b="1" dirty="0">
              <a:solidFill>
                <a:schemeClr val="bg1"/>
              </a:solidFill>
              <a:latin typeface="Helvetica CondensedLight" charset="0"/>
              <a:cs typeface="+mn-cs"/>
            </a:endParaRPr>
          </a:p>
        </p:txBody>
      </p:sp>
      <p:sp>
        <p:nvSpPr>
          <p:cNvPr id="21509" name="Rectangle 2"/>
          <p:cNvSpPr>
            <a:spLocks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>
                <a:latin typeface="Perpetua" charset="0"/>
                <a:cs typeface="Perpetua" charset="0"/>
              </a:rPr>
              <a:t>Methodology 1 – User Preference (UserPref)</a:t>
            </a:r>
          </a:p>
        </p:txBody>
      </p:sp>
      <p:sp>
        <p:nvSpPr>
          <p:cNvPr id="21510" name="Content Placeholder 2"/>
          <p:cNvSpPr>
            <a:spLocks noGrp="1"/>
          </p:cNvSpPr>
          <p:nvPr>
            <p:ph idx="1"/>
          </p:nvPr>
        </p:nvSpPr>
        <p:spPr bwMode="auto">
          <a:xfrm>
            <a:off x="0" y="914400"/>
            <a:ext cx="91440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Perpetua" charset="0"/>
                <a:cs typeface="Perpetua" charset="0"/>
              </a:rPr>
              <a:t>Two important issues using collaborative filtering</a:t>
            </a:r>
          </a:p>
          <a:p>
            <a:pPr lvl="1"/>
            <a:r>
              <a:rPr lang="en-US">
                <a:latin typeface="Perpetua" charset="0"/>
                <a:cs typeface="Perpetua" charset="0"/>
              </a:rPr>
              <a:t>Data sparsity</a:t>
            </a:r>
          </a:p>
          <a:p>
            <a:pPr lvl="2"/>
            <a:r>
              <a:rPr lang="en-US">
                <a:latin typeface="Perpetua" charset="0"/>
                <a:cs typeface="Perpetua" charset="0"/>
              </a:rPr>
              <a:t>Integrate multiple low-lever items into fewer high-lever items</a:t>
            </a:r>
          </a:p>
          <a:p>
            <a:pPr lvl="3"/>
            <a:r>
              <a:rPr lang="en-US">
                <a:latin typeface="Perpetua" charset="0"/>
                <a:cs typeface="Perpetua" charset="0"/>
              </a:rPr>
              <a:t>“Mac” and “iPhone” </a:t>
            </a:r>
            <a:r>
              <a:rPr lang="en-US">
                <a:latin typeface="Perpetua" charset="0"/>
                <a:cs typeface="Perpetua" charset="0"/>
                <a:sym typeface="Wingdings" charset="0"/>
              </a:rPr>
              <a:t> “Computer and Electronics”</a:t>
            </a:r>
            <a:endParaRPr lang="en-US" altLang="ja-JP">
              <a:latin typeface="Perpetua" charset="0"/>
              <a:cs typeface="Perpetua" charset="0"/>
            </a:endParaRPr>
          </a:p>
          <a:p>
            <a:pPr lvl="1"/>
            <a:r>
              <a:rPr lang="en-US">
                <a:latin typeface="Perpetua" charset="0"/>
                <a:cs typeface="Perpetua" charset="0"/>
              </a:rPr>
              <a:t>Similarity calculation and preference prediction</a:t>
            </a:r>
          </a:p>
          <a:p>
            <a:pPr lvl="2"/>
            <a:r>
              <a:rPr lang="en-US">
                <a:latin typeface="Perpetua" charset="0"/>
                <a:cs typeface="Perpetua" charset="0"/>
              </a:rPr>
              <a:t>Which similarity measure is better?</a:t>
            </a:r>
          </a:p>
          <a:p>
            <a:pPr lvl="3"/>
            <a:r>
              <a:rPr lang="en-US">
                <a:latin typeface="Perpetua" charset="0"/>
                <a:cs typeface="Perpetua" charset="0"/>
              </a:rPr>
              <a:t>Cosine, Pearson correlation, Tanimoto correlation,log-likelihood based, Euclidean distance-based.</a:t>
            </a:r>
          </a:p>
          <a:p>
            <a:pPr lvl="2"/>
            <a:r>
              <a:rPr lang="en-US">
                <a:latin typeface="Perpetua" charset="0"/>
                <a:cs typeface="Perpetua" charset="0"/>
              </a:rPr>
              <a:t>Weighted sum strategy to approximate user preference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1905</TotalTime>
  <Words>1205</Words>
  <Application>Microsoft Macintosh PowerPoint</Application>
  <PresentationFormat>On-screen Show (4:3)</PresentationFormat>
  <Paragraphs>186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ＭＳ Ｐゴシック</vt:lpstr>
      <vt:lpstr>Calibri</vt:lpstr>
      <vt:lpstr>Perpetua</vt:lpstr>
      <vt:lpstr>Helvetica CondensedLight</vt:lpstr>
      <vt:lpstr>Wingdings</vt:lpstr>
      <vt:lpstr>Default Design</vt:lpstr>
      <vt:lpstr>Click to Add Title</vt:lpstr>
      <vt:lpstr>Agenda</vt:lpstr>
      <vt:lpstr>Co-authors</vt:lpstr>
      <vt:lpstr>Introduction</vt:lpstr>
      <vt:lpstr>Problem Statement</vt:lpstr>
      <vt:lpstr>Previous Work</vt:lpstr>
      <vt:lpstr>Methodology</vt:lpstr>
      <vt:lpstr>Methodology 1 – User Preference (UserPref)</vt:lpstr>
      <vt:lpstr>Methodology 1 – User Preference (UserPref)</vt:lpstr>
      <vt:lpstr>Methodology 2 – Peer Influence (PeerInf)</vt:lpstr>
      <vt:lpstr>Methodology 2 – Peer Influence</vt:lpstr>
      <vt:lpstr>Methodology 2 – Peer Influence Modeling</vt:lpstr>
      <vt:lpstr>Methodology 3 – User Profile (GenCat)</vt:lpstr>
      <vt:lpstr>Methodology 4 – Textual Sentiment (TextSent)</vt:lpstr>
      <vt:lpstr>Experiments and Results</vt:lpstr>
      <vt:lpstr>Experiments and Results</vt:lpstr>
      <vt:lpstr>Experiments and Results</vt:lpstr>
      <vt:lpstr>Experiments and Results</vt:lpstr>
      <vt:lpstr>Experiments and Results</vt:lpstr>
      <vt:lpstr>Conclusion and Future Work</vt:lpstr>
      <vt:lpstr>Thank you</vt:lpstr>
    </vt:vector>
  </TitlesOfParts>
  <Company>UIC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edit Master title style</dc:title>
  <dc:creator>Elizabeth Zweigle Yee</dc:creator>
  <cp:lastModifiedBy>Kunpeng Zhang</cp:lastModifiedBy>
  <cp:revision>95</cp:revision>
  <cp:lastPrinted>2011-03-01T21:24:23Z</cp:lastPrinted>
  <dcterms:created xsi:type="dcterms:W3CDTF">2008-10-28T14:33:44Z</dcterms:created>
  <dcterms:modified xsi:type="dcterms:W3CDTF">2014-09-06T16:50:51Z</dcterms:modified>
</cp:coreProperties>
</file>