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62" r:id="rId5"/>
    <p:sldId id="267" r:id="rId6"/>
    <p:sldId id="268" r:id="rId7"/>
    <p:sldId id="286" r:id="rId8"/>
    <p:sldId id="263" r:id="rId9"/>
    <p:sldId id="287" r:id="rId10"/>
    <p:sldId id="270" r:id="rId11"/>
    <p:sldId id="271" r:id="rId12"/>
    <p:sldId id="288" r:id="rId13"/>
    <p:sldId id="289" r:id="rId14"/>
    <p:sldId id="272" r:id="rId15"/>
    <p:sldId id="294" r:id="rId16"/>
    <p:sldId id="273" r:id="rId17"/>
    <p:sldId id="274" r:id="rId18"/>
    <p:sldId id="275" r:id="rId19"/>
    <p:sldId id="291" r:id="rId20"/>
    <p:sldId id="264" r:id="rId21"/>
    <p:sldId id="290" r:id="rId22"/>
    <p:sldId id="277" r:id="rId23"/>
    <p:sldId id="292" r:id="rId24"/>
    <p:sldId id="278" r:id="rId25"/>
    <p:sldId id="265" r:id="rId26"/>
    <p:sldId id="279" r:id="rId27"/>
    <p:sldId id="293" r:id="rId28"/>
    <p:sldId id="281" r:id="rId29"/>
    <p:sldId id="282" r:id="rId30"/>
    <p:sldId id="280" r:id="rId31"/>
    <p:sldId id="284" r:id="rId32"/>
    <p:sldId id="283" r:id="rId33"/>
    <p:sldId id="285" r:id="rId34"/>
    <p:sldId id="26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E8B82-59C4-49DC-F472-D98763A5B7CE}" v="14" dt="2022-01-12T06:41:02.531"/>
    <p1510:client id="{017732CA-6D72-4EC2-CD35-48A368577511}" v="43" dt="2022-01-12T15:12:19.498"/>
    <p1510:client id="{018F266E-C350-4710-8FEB-E9682DFB586A}" v="194" dt="2022-01-11T11:59:56.292"/>
    <p1510:client id="{04459136-E5C4-1F6C-6DAA-1053924029AE}" v="413" dt="2022-01-11T12:34:05.666"/>
    <p1510:client id="{5EC56C06-E872-B388-6E84-6A4E1AF53D1A}" v="1" dt="2022-01-11T12:19:00.378"/>
    <p1510:client id="{796705A5-CC86-F64F-7DE9-E621D962F8DF}" v="418" dt="2022-01-12T17:22:45.839"/>
    <p1510:client id="{DAC1DE04-16BE-2B34-EC38-8E643540FE5E}" v="304" dt="2022-01-12T05:48:33.018"/>
    <p1510:client id="{E1FC6172-E3B3-9C81-FF7C-004EE2285846}" v="276" dt="2022-01-12T17:22:52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A92111-59E1-4E10-80EA-7976F957EB9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96F40C3-2630-485D-916C-3E12C3E104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Introduction</a:t>
          </a:r>
        </a:p>
      </dgm:t>
    </dgm:pt>
    <dgm:pt modelId="{15281852-39E7-4C91-9592-26926D0C74E2}" type="parTrans" cxnId="{4572F05C-629E-49AA-9D7C-E8152109BAD5}">
      <dgm:prSet/>
      <dgm:spPr/>
      <dgm:t>
        <a:bodyPr/>
        <a:lstStyle/>
        <a:p>
          <a:endParaRPr lang="en-US"/>
        </a:p>
      </dgm:t>
    </dgm:pt>
    <dgm:pt modelId="{538C73EA-5026-4945-BD65-5D31106B2635}" type="sibTrans" cxnId="{4572F05C-629E-49AA-9D7C-E8152109BAD5}">
      <dgm:prSet/>
      <dgm:spPr/>
      <dgm:t>
        <a:bodyPr/>
        <a:lstStyle/>
        <a:p>
          <a:endParaRPr lang="en-US"/>
        </a:p>
      </dgm:t>
    </dgm:pt>
    <dgm:pt modelId="{98C8B0AC-3175-456C-99EB-4858A823A4D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Theoretical background</a:t>
          </a:r>
        </a:p>
      </dgm:t>
    </dgm:pt>
    <dgm:pt modelId="{6F6561FB-0046-41AE-B97E-409BADD599DE}" type="parTrans" cxnId="{11033AEC-66A7-49D9-9B05-87091D9CD367}">
      <dgm:prSet/>
      <dgm:spPr/>
      <dgm:t>
        <a:bodyPr/>
        <a:lstStyle/>
        <a:p>
          <a:endParaRPr lang="en-US"/>
        </a:p>
      </dgm:t>
    </dgm:pt>
    <dgm:pt modelId="{88B4F890-CB52-4FAA-8D60-9693E08F478C}" type="sibTrans" cxnId="{11033AEC-66A7-49D9-9B05-87091D9CD367}">
      <dgm:prSet/>
      <dgm:spPr/>
      <dgm:t>
        <a:bodyPr/>
        <a:lstStyle/>
        <a:p>
          <a:endParaRPr lang="en-US"/>
        </a:p>
      </dgm:t>
    </dgm:pt>
    <dgm:pt modelId="{6C5DAB12-2343-4C0F-85F4-3CBF8C4C0F4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Implementation</a:t>
          </a:r>
        </a:p>
      </dgm:t>
    </dgm:pt>
    <dgm:pt modelId="{2F49D8E8-1824-4512-BC6F-BB8259A6890F}" type="parTrans" cxnId="{48FBF7A4-4416-480B-B82A-E5BA07D8971E}">
      <dgm:prSet/>
      <dgm:spPr/>
      <dgm:t>
        <a:bodyPr/>
        <a:lstStyle/>
        <a:p>
          <a:endParaRPr lang="en-US"/>
        </a:p>
      </dgm:t>
    </dgm:pt>
    <dgm:pt modelId="{536FB6E1-45AA-4F72-9A37-29C4FFE78A9E}" type="sibTrans" cxnId="{48FBF7A4-4416-480B-B82A-E5BA07D8971E}">
      <dgm:prSet/>
      <dgm:spPr/>
      <dgm:t>
        <a:bodyPr/>
        <a:lstStyle/>
        <a:p>
          <a:endParaRPr lang="en-US"/>
        </a:p>
      </dgm:t>
    </dgm:pt>
    <dgm:pt modelId="{4B7CBAA3-2E0E-4F18-AA9C-0F65F6E18C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Result</a:t>
          </a:r>
        </a:p>
      </dgm:t>
    </dgm:pt>
    <dgm:pt modelId="{39691DAB-FCFA-4509-A522-02113D27C014}" type="parTrans" cxnId="{6EBE957D-B967-4DF1-806D-F70E6E9D8CC6}">
      <dgm:prSet/>
      <dgm:spPr/>
      <dgm:t>
        <a:bodyPr/>
        <a:lstStyle/>
        <a:p>
          <a:endParaRPr lang="en-US"/>
        </a:p>
      </dgm:t>
    </dgm:pt>
    <dgm:pt modelId="{73114DAF-AED0-485D-83A7-29731ECF6D86}" type="sibTrans" cxnId="{6EBE957D-B967-4DF1-806D-F70E6E9D8CC6}">
      <dgm:prSet/>
      <dgm:spPr/>
      <dgm:t>
        <a:bodyPr/>
        <a:lstStyle/>
        <a:p>
          <a:endParaRPr lang="en-US"/>
        </a:p>
      </dgm:t>
    </dgm:pt>
    <dgm:pt modelId="{086EABA8-2F0A-45AD-9A87-E1B93DD55F0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Overview</a:t>
          </a:r>
        </a:p>
      </dgm:t>
    </dgm:pt>
    <dgm:pt modelId="{42C4523C-1F3F-4BD0-A0BC-59272D1DC8B7}" type="parTrans" cxnId="{44FBB2BB-F2C7-47B0-8281-A80701FB2639}">
      <dgm:prSet/>
      <dgm:spPr/>
      <dgm:t>
        <a:bodyPr/>
        <a:lstStyle/>
        <a:p>
          <a:endParaRPr lang="en-US"/>
        </a:p>
      </dgm:t>
    </dgm:pt>
    <dgm:pt modelId="{84FABBAF-EAAD-426A-86CC-2525101FE583}" type="sibTrans" cxnId="{44FBB2BB-F2C7-47B0-8281-A80701FB2639}">
      <dgm:prSet/>
      <dgm:spPr/>
      <dgm:t>
        <a:bodyPr/>
        <a:lstStyle/>
        <a:p>
          <a:endParaRPr lang="en-US"/>
        </a:p>
      </dgm:t>
    </dgm:pt>
    <dgm:pt modelId="{AEF442F2-B99D-4489-AFFC-5799334638DC}" type="pres">
      <dgm:prSet presAssocID="{C7A92111-59E1-4E10-80EA-7976F957EB9A}" presName="root" presStyleCnt="0">
        <dgm:presLayoutVars>
          <dgm:dir/>
          <dgm:resizeHandles val="exact"/>
        </dgm:presLayoutVars>
      </dgm:prSet>
      <dgm:spPr/>
    </dgm:pt>
    <dgm:pt modelId="{0D9EB62A-9271-45CE-9242-D2120B85448E}" type="pres">
      <dgm:prSet presAssocID="{996F40C3-2630-485D-916C-3E12C3E1042B}" presName="compNode" presStyleCnt="0"/>
      <dgm:spPr/>
    </dgm:pt>
    <dgm:pt modelId="{3092F137-D863-43A9-9EF4-D6447A2C878B}" type="pres">
      <dgm:prSet presAssocID="{996F40C3-2630-485D-916C-3E12C3E1042B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2E11CC0-0BF7-4485-8420-F8D3F9A4D375}" type="pres">
      <dgm:prSet presAssocID="{996F40C3-2630-485D-916C-3E12C3E1042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212B6A8-4696-46E7-BC5C-35ECAE5EE452}" type="pres">
      <dgm:prSet presAssocID="{996F40C3-2630-485D-916C-3E12C3E1042B}" presName="spaceRect" presStyleCnt="0"/>
      <dgm:spPr/>
    </dgm:pt>
    <dgm:pt modelId="{0ECF04A3-F63A-40A2-90FB-9A8BF99089BB}" type="pres">
      <dgm:prSet presAssocID="{996F40C3-2630-485D-916C-3E12C3E1042B}" presName="textRect" presStyleLbl="revTx" presStyleIdx="0" presStyleCnt="5">
        <dgm:presLayoutVars>
          <dgm:chMax val="1"/>
          <dgm:chPref val="1"/>
        </dgm:presLayoutVars>
      </dgm:prSet>
      <dgm:spPr/>
    </dgm:pt>
    <dgm:pt modelId="{DFA72A8A-47C0-4E51-A89F-4A9B7A1F8989}" type="pres">
      <dgm:prSet presAssocID="{538C73EA-5026-4945-BD65-5D31106B2635}" presName="sibTrans" presStyleCnt="0"/>
      <dgm:spPr/>
    </dgm:pt>
    <dgm:pt modelId="{7F6D842C-6A29-4478-8499-20C2D6204BE3}" type="pres">
      <dgm:prSet presAssocID="{98C8B0AC-3175-456C-99EB-4858A823A4D5}" presName="compNode" presStyleCnt="0"/>
      <dgm:spPr/>
    </dgm:pt>
    <dgm:pt modelId="{0275C6C9-1046-4E59-AF8F-501790BCFC06}" type="pres">
      <dgm:prSet presAssocID="{98C8B0AC-3175-456C-99EB-4858A823A4D5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B76F4F1-BC3C-4769-9F62-352B28DC0552}" type="pres">
      <dgm:prSet presAssocID="{98C8B0AC-3175-456C-99EB-4858A823A4D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39E65D3-B95D-4E28-8DBD-05822AD621C3}" type="pres">
      <dgm:prSet presAssocID="{98C8B0AC-3175-456C-99EB-4858A823A4D5}" presName="spaceRect" presStyleCnt="0"/>
      <dgm:spPr/>
    </dgm:pt>
    <dgm:pt modelId="{B07E272F-BFC3-45A4-BE64-AE77F064282C}" type="pres">
      <dgm:prSet presAssocID="{98C8B0AC-3175-456C-99EB-4858A823A4D5}" presName="textRect" presStyleLbl="revTx" presStyleIdx="1" presStyleCnt="5">
        <dgm:presLayoutVars>
          <dgm:chMax val="1"/>
          <dgm:chPref val="1"/>
        </dgm:presLayoutVars>
      </dgm:prSet>
      <dgm:spPr/>
    </dgm:pt>
    <dgm:pt modelId="{3667F5F7-E5BA-45DA-BF4F-5741E5501941}" type="pres">
      <dgm:prSet presAssocID="{88B4F890-CB52-4FAA-8D60-9693E08F478C}" presName="sibTrans" presStyleCnt="0"/>
      <dgm:spPr/>
    </dgm:pt>
    <dgm:pt modelId="{9E0E8082-4B65-4751-A1BC-E17F3CFB1FD3}" type="pres">
      <dgm:prSet presAssocID="{6C5DAB12-2343-4C0F-85F4-3CBF8C4C0F4A}" presName="compNode" presStyleCnt="0"/>
      <dgm:spPr/>
    </dgm:pt>
    <dgm:pt modelId="{1F7E2A2A-E5C7-4B77-A385-E6BE2B8041D0}" type="pres">
      <dgm:prSet presAssocID="{6C5DAB12-2343-4C0F-85F4-3CBF8C4C0F4A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928AC5E-202C-4A5F-9B4D-D20B7FB0673B}" type="pres">
      <dgm:prSet presAssocID="{6C5DAB12-2343-4C0F-85F4-3CBF8C4C0F4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BB5B9AAA-2F51-4F0D-B7A3-A8A53DCDC7EA}" type="pres">
      <dgm:prSet presAssocID="{6C5DAB12-2343-4C0F-85F4-3CBF8C4C0F4A}" presName="spaceRect" presStyleCnt="0"/>
      <dgm:spPr/>
    </dgm:pt>
    <dgm:pt modelId="{9060D168-1F02-4D7B-96A2-34CCE3A5F9C4}" type="pres">
      <dgm:prSet presAssocID="{6C5DAB12-2343-4C0F-85F4-3CBF8C4C0F4A}" presName="textRect" presStyleLbl="revTx" presStyleIdx="2" presStyleCnt="5">
        <dgm:presLayoutVars>
          <dgm:chMax val="1"/>
          <dgm:chPref val="1"/>
        </dgm:presLayoutVars>
      </dgm:prSet>
      <dgm:spPr/>
    </dgm:pt>
    <dgm:pt modelId="{D4442CC8-558C-4308-AA7D-75EC71D3C4F8}" type="pres">
      <dgm:prSet presAssocID="{536FB6E1-45AA-4F72-9A37-29C4FFE78A9E}" presName="sibTrans" presStyleCnt="0"/>
      <dgm:spPr/>
    </dgm:pt>
    <dgm:pt modelId="{67EB0826-9406-4357-988F-6FA461E9A1AF}" type="pres">
      <dgm:prSet presAssocID="{4B7CBAA3-2E0E-4F18-AA9C-0F65F6E18CBD}" presName="compNode" presStyleCnt="0"/>
      <dgm:spPr/>
    </dgm:pt>
    <dgm:pt modelId="{3A1514F3-4442-44FD-A20A-1833AF5EF47D}" type="pres">
      <dgm:prSet presAssocID="{4B7CBAA3-2E0E-4F18-AA9C-0F65F6E18CBD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EF16C1E-BCAF-4675-8617-0D962191044E}" type="pres">
      <dgm:prSet presAssocID="{4B7CBAA3-2E0E-4F18-AA9C-0F65F6E18CB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0FF77DA-F85F-467A-84D7-BAB3E4E4C97D}" type="pres">
      <dgm:prSet presAssocID="{4B7CBAA3-2E0E-4F18-AA9C-0F65F6E18CBD}" presName="spaceRect" presStyleCnt="0"/>
      <dgm:spPr/>
    </dgm:pt>
    <dgm:pt modelId="{1BC1606F-028A-4B1F-91DF-5FF1F2CE7C20}" type="pres">
      <dgm:prSet presAssocID="{4B7CBAA3-2E0E-4F18-AA9C-0F65F6E18CBD}" presName="textRect" presStyleLbl="revTx" presStyleIdx="3" presStyleCnt="5">
        <dgm:presLayoutVars>
          <dgm:chMax val="1"/>
          <dgm:chPref val="1"/>
        </dgm:presLayoutVars>
      </dgm:prSet>
      <dgm:spPr/>
    </dgm:pt>
    <dgm:pt modelId="{0257C383-A455-4C6C-9DF0-1A9494E95E02}" type="pres">
      <dgm:prSet presAssocID="{73114DAF-AED0-485D-83A7-29731ECF6D86}" presName="sibTrans" presStyleCnt="0"/>
      <dgm:spPr/>
    </dgm:pt>
    <dgm:pt modelId="{A8E6139F-B78E-4D20-A433-A77A4D94C249}" type="pres">
      <dgm:prSet presAssocID="{086EABA8-2F0A-45AD-9A87-E1B93DD55F0C}" presName="compNode" presStyleCnt="0"/>
      <dgm:spPr/>
    </dgm:pt>
    <dgm:pt modelId="{F1FB91BA-CA16-4912-A8F5-B4F0B409329E}" type="pres">
      <dgm:prSet presAssocID="{086EABA8-2F0A-45AD-9A87-E1B93DD55F0C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4BE7871-EAFA-4AB9-B363-A3D5E3B02B7D}" type="pres">
      <dgm:prSet presAssocID="{086EABA8-2F0A-45AD-9A87-E1B93DD55F0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7359D4E-783B-4F4F-8850-FAF722A676C7}" type="pres">
      <dgm:prSet presAssocID="{086EABA8-2F0A-45AD-9A87-E1B93DD55F0C}" presName="spaceRect" presStyleCnt="0"/>
      <dgm:spPr/>
    </dgm:pt>
    <dgm:pt modelId="{1BE5E5D6-4B8A-40B4-9E31-11542D59023B}" type="pres">
      <dgm:prSet presAssocID="{086EABA8-2F0A-45AD-9A87-E1B93DD55F0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F827820-F088-475C-8C43-95AB0AAC87D4}" type="presOf" srcId="{086EABA8-2F0A-45AD-9A87-E1B93DD55F0C}" destId="{1BE5E5D6-4B8A-40B4-9E31-11542D59023B}" srcOrd="0" destOrd="0" presId="urn:microsoft.com/office/officeart/2018/5/layout/IconLeafLabelList"/>
    <dgm:cxn modelId="{CDE7E232-A7C7-4586-B34C-E26BC0E0D338}" type="presOf" srcId="{996F40C3-2630-485D-916C-3E12C3E1042B}" destId="{0ECF04A3-F63A-40A2-90FB-9A8BF99089BB}" srcOrd="0" destOrd="0" presId="urn:microsoft.com/office/officeart/2018/5/layout/IconLeafLabelList"/>
    <dgm:cxn modelId="{4572F05C-629E-49AA-9D7C-E8152109BAD5}" srcId="{C7A92111-59E1-4E10-80EA-7976F957EB9A}" destId="{996F40C3-2630-485D-916C-3E12C3E1042B}" srcOrd="0" destOrd="0" parTransId="{15281852-39E7-4C91-9592-26926D0C74E2}" sibTransId="{538C73EA-5026-4945-BD65-5D31106B2635}"/>
    <dgm:cxn modelId="{6EBE957D-B967-4DF1-806D-F70E6E9D8CC6}" srcId="{C7A92111-59E1-4E10-80EA-7976F957EB9A}" destId="{4B7CBAA3-2E0E-4F18-AA9C-0F65F6E18CBD}" srcOrd="3" destOrd="0" parTransId="{39691DAB-FCFA-4509-A522-02113D27C014}" sibTransId="{73114DAF-AED0-485D-83A7-29731ECF6D86}"/>
    <dgm:cxn modelId="{1C6E058A-1762-4029-AFF8-53D8A6076A25}" type="presOf" srcId="{6C5DAB12-2343-4C0F-85F4-3CBF8C4C0F4A}" destId="{9060D168-1F02-4D7B-96A2-34CCE3A5F9C4}" srcOrd="0" destOrd="0" presId="urn:microsoft.com/office/officeart/2018/5/layout/IconLeafLabelList"/>
    <dgm:cxn modelId="{B2574296-FE4F-42C6-ACBE-CBF7B6C2839E}" type="presOf" srcId="{98C8B0AC-3175-456C-99EB-4858A823A4D5}" destId="{B07E272F-BFC3-45A4-BE64-AE77F064282C}" srcOrd="0" destOrd="0" presId="urn:microsoft.com/office/officeart/2018/5/layout/IconLeafLabelList"/>
    <dgm:cxn modelId="{21A67D96-3E46-4746-88AD-CBA7962BA288}" type="presOf" srcId="{4B7CBAA3-2E0E-4F18-AA9C-0F65F6E18CBD}" destId="{1BC1606F-028A-4B1F-91DF-5FF1F2CE7C20}" srcOrd="0" destOrd="0" presId="urn:microsoft.com/office/officeart/2018/5/layout/IconLeafLabelList"/>
    <dgm:cxn modelId="{48FBF7A4-4416-480B-B82A-E5BA07D8971E}" srcId="{C7A92111-59E1-4E10-80EA-7976F957EB9A}" destId="{6C5DAB12-2343-4C0F-85F4-3CBF8C4C0F4A}" srcOrd="2" destOrd="0" parTransId="{2F49D8E8-1824-4512-BC6F-BB8259A6890F}" sibTransId="{536FB6E1-45AA-4F72-9A37-29C4FFE78A9E}"/>
    <dgm:cxn modelId="{44FBB2BB-F2C7-47B0-8281-A80701FB2639}" srcId="{C7A92111-59E1-4E10-80EA-7976F957EB9A}" destId="{086EABA8-2F0A-45AD-9A87-E1B93DD55F0C}" srcOrd="4" destOrd="0" parTransId="{42C4523C-1F3F-4BD0-A0BC-59272D1DC8B7}" sibTransId="{84FABBAF-EAAD-426A-86CC-2525101FE583}"/>
    <dgm:cxn modelId="{B99675CB-F941-46D7-B541-E6BFB1B34C06}" type="presOf" srcId="{C7A92111-59E1-4E10-80EA-7976F957EB9A}" destId="{AEF442F2-B99D-4489-AFFC-5799334638DC}" srcOrd="0" destOrd="0" presId="urn:microsoft.com/office/officeart/2018/5/layout/IconLeafLabelList"/>
    <dgm:cxn modelId="{11033AEC-66A7-49D9-9B05-87091D9CD367}" srcId="{C7A92111-59E1-4E10-80EA-7976F957EB9A}" destId="{98C8B0AC-3175-456C-99EB-4858A823A4D5}" srcOrd="1" destOrd="0" parTransId="{6F6561FB-0046-41AE-B97E-409BADD599DE}" sibTransId="{88B4F890-CB52-4FAA-8D60-9693E08F478C}"/>
    <dgm:cxn modelId="{1E542302-D628-4434-82C1-A4EED168E2A2}" type="presParOf" srcId="{AEF442F2-B99D-4489-AFFC-5799334638DC}" destId="{0D9EB62A-9271-45CE-9242-D2120B85448E}" srcOrd="0" destOrd="0" presId="urn:microsoft.com/office/officeart/2018/5/layout/IconLeafLabelList"/>
    <dgm:cxn modelId="{E6809EA7-6E84-4561-B378-A281BFD403E4}" type="presParOf" srcId="{0D9EB62A-9271-45CE-9242-D2120B85448E}" destId="{3092F137-D863-43A9-9EF4-D6447A2C878B}" srcOrd="0" destOrd="0" presId="urn:microsoft.com/office/officeart/2018/5/layout/IconLeafLabelList"/>
    <dgm:cxn modelId="{343A3467-0791-44C2-97A2-DA439C18C5B2}" type="presParOf" srcId="{0D9EB62A-9271-45CE-9242-D2120B85448E}" destId="{62E11CC0-0BF7-4485-8420-F8D3F9A4D375}" srcOrd="1" destOrd="0" presId="urn:microsoft.com/office/officeart/2018/5/layout/IconLeafLabelList"/>
    <dgm:cxn modelId="{339AB93C-F161-438A-B381-C0853EE30E4C}" type="presParOf" srcId="{0D9EB62A-9271-45CE-9242-D2120B85448E}" destId="{2212B6A8-4696-46E7-BC5C-35ECAE5EE452}" srcOrd="2" destOrd="0" presId="urn:microsoft.com/office/officeart/2018/5/layout/IconLeafLabelList"/>
    <dgm:cxn modelId="{7406F0D6-BBF9-4A88-BA08-5B015222EBA8}" type="presParOf" srcId="{0D9EB62A-9271-45CE-9242-D2120B85448E}" destId="{0ECF04A3-F63A-40A2-90FB-9A8BF99089BB}" srcOrd="3" destOrd="0" presId="urn:microsoft.com/office/officeart/2018/5/layout/IconLeafLabelList"/>
    <dgm:cxn modelId="{4D12BD70-CD6E-4CD4-9975-12A606F91B50}" type="presParOf" srcId="{AEF442F2-B99D-4489-AFFC-5799334638DC}" destId="{DFA72A8A-47C0-4E51-A89F-4A9B7A1F8989}" srcOrd="1" destOrd="0" presId="urn:microsoft.com/office/officeart/2018/5/layout/IconLeafLabelList"/>
    <dgm:cxn modelId="{B85FD846-B42E-4641-B7CF-D99B9234A6AF}" type="presParOf" srcId="{AEF442F2-B99D-4489-AFFC-5799334638DC}" destId="{7F6D842C-6A29-4478-8499-20C2D6204BE3}" srcOrd="2" destOrd="0" presId="urn:microsoft.com/office/officeart/2018/5/layout/IconLeafLabelList"/>
    <dgm:cxn modelId="{1C377A91-8723-459A-9AEE-8FF2AADEF371}" type="presParOf" srcId="{7F6D842C-6A29-4478-8499-20C2D6204BE3}" destId="{0275C6C9-1046-4E59-AF8F-501790BCFC06}" srcOrd="0" destOrd="0" presId="urn:microsoft.com/office/officeart/2018/5/layout/IconLeafLabelList"/>
    <dgm:cxn modelId="{A5EC6251-7CBD-4CC1-AA32-206B0AFAEED0}" type="presParOf" srcId="{7F6D842C-6A29-4478-8499-20C2D6204BE3}" destId="{DB76F4F1-BC3C-4769-9F62-352B28DC0552}" srcOrd="1" destOrd="0" presId="urn:microsoft.com/office/officeart/2018/5/layout/IconLeafLabelList"/>
    <dgm:cxn modelId="{A7EE0642-9FC2-4657-BBF5-89FC6B47960A}" type="presParOf" srcId="{7F6D842C-6A29-4478-8499-20C2D6204BE3}" destId="{639E65D3-B95D-4E28-8DBD-05822AD621C3}" srcOrd="2" destOrd="0" presId="urn:microsoft.com/office/officeart/2018/5/layout/IconLeafLabelList"/>
    <dgm:cxn modelId="{07BB0CA6-BDAD-4BE2-AF2B-5D86776B0858}" type="presParOf" srcId="{7F6D842C-6A29-4478-8499-20C2D6204BE3}" destId="{B07E272F-BFC3-45A4-BE64-AE77F064282C}" srcOrd="3" destOrd="0" presId="urn:microsoft.com/office/officeart/2018/5/layout/IconLeafLabelList"/>
    <dgm:cxn modelId="{FAD596B7-03AE-45AD-B834-1930CA69DB8D}" type="presParOf" srcId="{AEF442F2-B99D-4489-AFFC-5799334638DC}" destId="{3667F5F7-E5BA-45DA-BF4F-5741E5501941}" srcOrd="3" destOrd="0" presId="urn:microsoft.com/office/officeart/2018/5/layout/IconLeafLabelList"/>
    <dgm:cxn modelId="{5C09279D-30F7-4801-9A51-5B85C621B9ED}" type="presParOf" srcId="{AEF442F2-B99D-4489-AFFC-5799334638DC}" destId="{9E0E8082-4B65-4751-A1BC-E17F3CFB1FD3}" srcOrd="4" destOrd="0" presId="urn:microsoft.com/office/officeart/2018/5/layout/IconLeafLabelList"/>
    <dgm:cxn modelId="{AE153F7B-40CC-4D5E-A0C6-A3DA865E5406}" type="presParOf" srcId="{9E0E8082-4B65-4751-A1BC-E17F3CFB1FD3}" destId="{1F7E2A2A-E5C7-4B77-A385-E6BE2B8041D0}" srcOrd="0" destOrd="0" presId="urn:microsoft.com/office/officeart/2018/5/layout/IconLeafLabelList"/>
    <dgm:cxn modelId="{00AAB7F3-7AEF-4B69-9735-7AF953F11FA7}" type="presParOf" srcId="{9E0E8082-4B65-4751-A1BC-E17F3CFB1FD3}" destId="{8928AC5E-202C-4A5F-9B4D-D20B7FB0673B}" srcOrd="1" destOrd="0" presId="urn:microsoft.com/office/officeart/2018/5/layout/IconLeafLabelList"/>
    <dgm:cxn modelId="{E20D087A-7A63-44C9-BA4A-B7D7366A9C17}" type="presParOf" srcId="{9E0E8082-4B65-4751-A1BC-E17F3CFB1FD3}" destId="{BB5B9AAA-2F51-4F0D-B7A3-A8A53DCDC7EA}" srcOrd="2" destOrd="0" presId="urn:microsoft.com/office/officeart/2018/5/layout/IconLeafLabelList"/>
    <dgm:cxn modelId="{506D7899-196D-4A10-B3B5-212C76FB6A52}" type="presParOf" srcId="{9E0E8082-4B65-4751-A1BC-E17F3CFB1FD3}" destId="{9060D168-1F02-4D7B-96A2-34CCE3A5F9C4}" srcOrd="3" destOrd="0" presId="urn:microsoft.com/office/officeart/2018/5/layout/IconLeafLabelList"/>
    <dgm:cxn modelId="{DD1B27CD-A728-405D-9D6A-1CE892015A2D}" type="presParOf" srcId="{AEF442F2-B99D-4489-AFFC-5799334638DC}" destId="{D4442CC8-558C-4308-AA7D-75EC71D3C4F8}" srcOrd="5" destOrd="0" presId="urn:microsoft.com/office/officeart/2018/5/layout/IconLeafLabelList"/>
    <dgm:cxn modelId="{49A0E734-719D-415A-9548-B569C0CBBE58}" type="presParOf" srcId="{AEF442F2-B99D-4489-AFFC-5799334638DC}" destId="{67EB0826-9406-4357-988F-6FA461E9A1AF}" srcOrd="6" destOrd="0" presId="urn:microsoft.com/office/officeart/2018/5/layout/IconLeafLabelList"/>
    <dgm:cxn modelId="{FFF21151-A029-4F4E-82E0-8F8D5DBE0382}" type="presParOf" srcId="{67EB0826-9406-4357-988F-6FA461E9A1AF}" destId="{3A1514F3-4442-44FD-A20A-1833AF5EF47D}" srcOrd="0" destOrd="0" presId="urn:microsoft.com/office/officeart/2018/5/layout/IconLeafLabelList"/>
    <dgm:cxn modelId="{01C19B84-FF8F-4B95-94FB-FD5332178D5A}" type="presParOf" srcId="{67EB0826-9406-4357-988F-6FA461E9A1AF}" destId="{BEF16C1E-BCAF-4675-8617-0D962191044E}" srcOrd="1" destOrd="0" presId="urn:microsoft.com/office/officeart/2018/5/layout/IconLeafLabelList"/>
    <dgm:cxn modelId="{2FF5ADEB-EC5A-4819-9FF2-2DB5AD8B4AF1}" type="presParOf" srcId="{67EB0826-9406-4357-988F-6FA461E9A1AF}" destId="{90FF77DA-F85F-467A-84D7-BAB3E4E4C97D}" srcOrd="2" destOrd="0" presId="urn:microsoft.com/office/officeart/2018/5/layout/IconLeafLabelList"/>
    <dgm:cxn modelId="{6E704A3D-CE66-4D53-9064-9F12983EA6A1}" type="presParOf" srcId="{67EB0826-9406-4357-988F-6FA461E9A1AF}" destId="{1BC1606F-028A-4B1F-91DF-5FF1F2CE7C20}" srcOrd="3" destOrd="0" presId="urn:microsoft.com/office/officeart/2018/5/layout/IconLeafLabelList"/>
    <dgm:cxn modelId="{7FB2C971-E170-4BE1-885F-791891322B88}" type="presParOf" srcId="{AEF442F2-B99D-4489-AFFC-5799334638DC}" destId="{0257C383-A455-4C6C-9DF0-1A9494E95E02}" srcOrd="7" destOrd="0" presId="urn:microsoft.com/office/officeart/2018/5/layout/IconLeafLabelList"/>
    <dgm:cxn modelId="{1190201F-FA90-45FF-B452-CB7B44B619E0}" type="presParOf" srcId="{AEF442F2-B99D-4489-AFFC-5799334638DC}" destId="{A8E6139F-B78E-4D20-A433-A77A4D94C249}" srcOrd="8" destOrd="0" presId="urn:microsoft.com/office/officeart/2018/5/layout/IconLeafLabelList"/>
    <dgm:cxn modelId="{62D22D7F-C477-4CA1-AD94-C091C10CF887}" type="presParOf" srcId="{A8E6139F-B78E-4D20-A433-A77A4D94C249}" destId="{F1FB91BA-CA16-4912-A8F5-B4F0B409329E}" srcOrd="0" destOrd="0" presId="urn:microsoft.com/office/officeart/2018/5/layout/IconLeafLabelList"/>
    <dgm:cxn modelId="{B5234C7A-F44F-455E-8C79-EEC37B105B16}" type="presParOf" srcId="{A8E6139F-B78E-4D20-A433-A77A4D94C249}" destId="{C4BE7871-EAFA-4AB9-B363-A3D5E3B02B7D}" srcOrd="1" destOrd="0" presId="urn:microsoft.com/office/officeart/2018/5/layout/IconLeafLabelList"/>
    <dgm:cxn modelId="{A67918A6-95ED-425E-AEA3-252984829F22}" type="presParOf" srcId="{A8E6139F-B78E-4D20-A433-A77A4D94C249}" destId="{D7359D4E-783B-4F4F-8850-FAF722A676C7}" srcOrd="2" destOrd="0" presId="urn:microsoft.com/office/officeart/2018/5/layout/IconLeafLabelList"/>
    <dgm:cxn modelId="{A8C2AD8E-34E9-4C5A-8A4C-073D3A557086}" type="presParOf" srcId="{A8E6139F-B78E-4D20-A433-A77A4D94C249}" destId="{1BE5E5D6-4B8A-40B4-9E31-11542D59023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2F137-D863-43A9-9EF4-D6447A2C878B}">
      <dsp:nvSpPr>
        <dsp:cNvPr id="0" name=""/>
        <dsp:cNvSpPr/>
      </dsp:nvSpPr>
      <dsp:spPr>
        <a:xfrm>
          <a:off x="47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11CC0-0BF7-4485-8420-F8D3F9A4D375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F04A3-F63A-40A2-90FB-9A8BF99089BB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Introduction</a:t>
          </a:r>
        </a:p>
      </dsp:txBody>
      <dsp:txXfrm>
        <a:off x="127800" y="2535669"/>
        <a:ext cx="1800000" cy="720000"/>
      </dsp:txXfrm>
    </dsp:sp>
    <dsp:sp modelId="{0275C6C9-1046-4E59-AF8F-501790BCFC06}">
      <dsp:nvSpPr>
        <dsp:cNvPr id="0" name=""/>
        <dsp:cNvSpPr/>
      </dsp:nvSpPr>
      <dsp:spPr>
        <a:xfrm>
          <a:off x="2593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6F4F1-BC3C-4769-9F62-352B28DC0552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E272F-BFC3-45A4-BE64-AE77F064282C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Theoretical background</a:t>
          </a:r>
        </a:p>
      </dsp:txBody>
      <dsp:txXfrm>
        <a:off x="2242800" y="2535669"/>
        <a:ext cx="1800000" cy="720000"/>
      </dsp:txXfrm>
    </dsp:sp>
    <dsp:sp modelId="{1F7E2A2A-E5C7-4B77-A385-E6BE2B8041D0}">
      <dsp:nvSpPr>
        <dsp:cNvPr id="0" name=""/>
        <dsp:cNvSpPr/>
      </dsp:nvSpPr>
      <dsp:spPr>
        <a:xfrm>
          <a:off x="470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8AC5E-202C-4A5F-9B4D-D20B7FB0673B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0D168-1F02-4D7B-96A2-34CCE3A5F9C4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Implementation</a:t>
          </a:r>
        </a:p>
      </dsp:txBody>
      <dsp:txXfrm>
        <a:off x="4357800" y="2535669"/>
        <a:ext cx="1800000" cy="720000"/>
      </dsp:txXfrm>
    </dsp:sp>
    <dsp:sp modelId="{3A1514F3-4442-44FD-A20A-1833AF5EF47D}">
      <dsp:nvSpPr>
        <dsp:cNvPr id="0" name=""/>
        <dsp:cNvSpPr/>
      </dsp:nvSpPr>
      <dsp:spPr>
        <a:xfrm>
          <a:off x="6823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16C1E-BCAF-4675-8617-0D962191044E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1606F-028A-4B1F-91DF-5FF1F2CE7C20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Result</a:t>
          </a:r>
        </a:p>
      </dsp:txBody>
      <dsp:txXfrm>
        <a:off x="6472800" y="2535669"/>
        <a:ext cx="1800000" cy="720000"/>
      </dsp:txXfrm>
    </dsp:sp>
    <dsp:sp modelId="{F1FB91BA-CA16-4912-A8F5-B4F0B409329E}">
      <dsp:nvSpPr>
        <dsp:cNvPr id="0" name=""/>
        <dsp:cNvSpPr/>
      </dsp:nvSpPr>
      <dsp:spPr>
        <a:xfrm>
          <a:off x="893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E7871-EAFA-4AB9-B363-A3D5E3B02B7D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5E5D6-4B8A-40B4-9E31-11542D59023B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Overview</a:t>
          </a:r>
        </a:p>
      </dsp:txBody>
      <dsp:txXfrm>
        <a:off x="8587800" y="2535669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2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10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73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99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44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45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6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56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05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00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90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6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717" r:id="rId3"/>
    <p:sldLayoutId id="2147483718" r:id="rId4"/>
    <p:sldLayoutId id="2147483719" r:id="rId5"/>
    <p:sldLayoutId id="2147483713" r:id="rId6"/>
    <p:sldLayoutId id="2147483709" r:id="rId7"/>
    <p:sldLayoutId id="2147483710" r:id="rId8"/>
    <p:sldLayoutId id="2147483711" r:id="rId9"/>
    <p:sldLayoutId id="2147483712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 descr="Close-up of sheet music">
            <a:extLst>
              <a:ext uri="{FF2B5EF4-FFF2-40B4-BE49-F238E27FC236}">
                <a16:creationId xmlns:a16="http://schemas.microsoft.com/office/drawing/2014/main" id="{B8B934D7-3FFC-42B2-8EDA-9B808C35E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66" r="-2" b="61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735228" cy="28022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/>
              <a:t>optical music recognition</a:t>
            </a:r>
            <a:endParaRPr lang="en-US" sz="5400" kern="1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065146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Group 16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Instructor: Dr. Dinh Viet Sang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DA082-11D8-4F13-9F8C-A21EFC0F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rmAutofit/>
          </a:bodyPr>
          <a:lstStyle/>
          <a:p>
            <a:r>
              <a:rPr lang="en-US" sz="5100"/>
              <a:t>Convolutional Neural Network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1BA7482-A7D5-4B89-81BD-9003C884C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58415"/>
            <a:ext cx="5243391" cy="20842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D1AA-C4FB-4566-BBA4-59214C53D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879355"/>
            <a:ext cx="4124758" cy="51207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The model’s number of nodes may grow exponentially with the number of layers, which leads to numerous problems</a:t>
            </a:r>
          </a:p>
          <a:p>
            <a:r>
              <a:rPr lang="en-US" sz="1800">
                <a:ea typeface="+mn-lt"/>
                <a:cs typeface="+mn-lt"/>
              </a:rPr>
              <a:t>The main difference between CNN and ANN is the convolutional layer.</a:t>
            </a:r>
          </a:p>
          <a:p>
            <a:r>
              <a:rPr lang="en-US" sz="1800">
                <a:ea typeface="+mn-lt"/>
                <a:cs typeface="+mn-lt"/>
              </a:rPr>
              <a:t>Each convolutional layer is usually accompanied by a pooling layer</a:t>
            </a:r>
          </a:p>
          <a:p>
            <a:r>
              <a:rPr lang="en-US" sz="1800">
                <a:ea typeface="+mn-lt"/>
                <a:cs typeface="+mn-lt"/>
              </a:rPr>
              <a:t>The information will be extracted for meaning and reduced in size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3610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15D89-CCE1-4AE3-BA6F-04ABB2D7C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rmAutofit/>
          </a:bodyPr>
          <a:lstStyle/>
          <a:p>
            <a:r>
              <a:rPr lang="en-US" sz="5100"/>
              <a:t>Recurrent Neural Network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18C1257-890E-4204-A3AC-FFFC24E9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6656"/>
            <a:ext cx="5243391" cy="22677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EC1AF-7952-472C-A1DF-4C0749CB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879355"/>
            <a:ext cx="4124758" cy="51207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Like CNN, RNN was constructed to solve certain problems that the traditional neural network falls short of.</a:t>
            </a:r>
          </a:p>
          <a:p>
            <a:r>
              <a:rPr lang="en-US" sz="1800">
                <a:ea typeface="+mn-lt"/>
                <a:cs typeface="+mn-lt"/>
              </a:rPr>
              <a:t>The output of a node will be used as input for previous layers or nodes of the same layer.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9338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BFDF-FC24-449A-9029-8884A7AA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Recurrent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D5473-EB49-43BA-8BE5-7413A829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Long Short-Term Memory (LSTM) architecture</a:t>
            </a:r>
          </a:p>
          <a:p>
            <a:endParaRPr lang="en-US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4434CFFF-0D85-443C-BEE9-DCED1ECA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2981325"/>
            <a:ext cx="72675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1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3FFB-B894-40F0-9773-290F628C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Recurrent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F45D0-258A-49B1-9249-FEDFAA874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An extension of LSTM is the bidirectional LSTM, or </a:t>
            </a:r>
            <a:r>
              <a:rPr lang="en-US" err="1">
                <a:ea typeface="+mn-lt"/>
                <a:cs typeface="+mn-lt"/>
              </a:rPr>
              <a:t>biLSTM</a:t>
            </a:r>
            <a:endParaRPr lang="en-US" err="1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F66B022-DBBC-4378-9DBD-B55DAE6E8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2967037"/>
            <a:ext cx="62865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82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8BA1C-F8EC-4210-82B1-BB13A7E9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03" y="381935"/>
            <a:ext cx="5744064" cy="2344840"/>
          </a:xfrm>
        </p:spPr>
        <p:txBody>
          <a:bodyPr anchor="b">
            <a:normAutofit/>
          </a:bodyPr>
          <a:lstStyle/>
          <a:p>
            <a:r>
              <a:rPr lang="en-US" sz="4700"/>
              <a:t>Connectionist Temporal Classification Loss</a:t>
            </a:r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F82AF-E25A-460F-AEDD-C08628461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03" y="3096039"/>
            <a:ext cx="5744065" cy="288862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In CTC, the task is treated as a multi-class prediction problem, with target cardinality equal to the alphabet plus one blank token.</a:t>
            </a:r>
          </a:p>
          <a:p>
            <a:r>
              <a:rPr lang="en-US" sz="1800" dirty="0">
                <a:ea typeface="+mn-lt"/>
                <a:cs typeface="+mn-lt"/>
              </a:rPr>
              <a:t>Since the output is a matrix of probability between each element and each of the classes, the ground truth score is calculated by summing the probabilities of all combination sequences that return the ground truth.</a:t>
            </a:r>
            <a:endParaRPr lang="en-US" sz="1800" dirty="0"/>
          </a:p>
        </p:txBody>
      </p:sp>
      <p:pic>
        <p:nvPicPr>
          <p:cNvPr id="4" name="Picture 4" descr="A picture containing text, gear&#10;&#10;Description automatically generated">
            <a:extLst>
              <a:ext uri="{FF2B5EF4-FFF2-40B4-BE49-F238E27FC236}">
                <a16:creationId xmlns:a16="http://schemas.microsoft.com/office/drawing/2014/main" id="{9DD3FA22-3719-47FA-9B1E-296D9E98A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277" y="597458"/>
            <a:ext cx="3340921" cy="2722912"/>
          </a:xfrm>
          <a:prstGeom prst="rect">
            <a:avLst/>
          </a:prstGeom>
        </p:spPr>
      </p:pic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BE3B9484-E1AF-41D3-9CA5-6D8150BED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048" y="3492484"/>
            <a:ext cx="2988867" cy="272734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979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0874-9D3D-48F9-926A-C4D979B0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CTC Example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4AEE75-95B7-4A42-9F5A-EB1BE3422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612" y="2158206"/>
            <a:ext cx="6962775" cy="3686175"/>
          </a:xfrm>
        </p:spPr>
      </p:pic>
    </p:spTree>
    <p:extLst>
      <p:ext uri="{BB962C8B-B14F-4D97-AF65-F5344CB8AC3E}">
        <p14:creationId xmlns:p14="http://schemas.microsoft.com/office/powerpoint/2010/main" val="2737731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 descr="Music sheet">
            <a:extLst>
              <a:ext uri="{FF2B5EF4-FFF2-40B4-BE49-F238E27FC236}">
                <a16:creationId xmlns:a16="http://schemas.microsoft.com/office/drawing/2014/main" id="{B9F7FC2B-E08A-42B4-8EE4-54B6187457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E71978-F343-4C40-A89B-601EAB4C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i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706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CF0FB-6186-4D23-AA74-2F267C5C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336390"/>
            <a:ext cx="6190412" cy="1182927"/>
          </a:xfrm>
        </p:spPr>
        <p:txBody>
          <a:bodyPr anchor="b">
            <a:normAutofit/>
          </a:bodyPr>
          <a:lstStyle/>
          <a:p>
            <a:r>
              <a:rPr lang="en-US" sz="5400"/>
              <a:t>PrIMuS Dataset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E7EA7-6BCE-48BE-9726-6853D431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Consists of only single-staff, monophonic scores</a:t>
            </a:r>
          </a:p>
          <a:p>
            <a:r>
              <a:rPr lang="en-US" sz="1800">
                <a:ea typeface="+mn-lt"/>
                <a:cs typeface="+mn-lt"/>
              </a:rPr>
              <a:t>We chose the updated dataset, which includes a distorted version for each of the images</a:t>
            </a:r>
            <a:endParaRPr lang="en-US" sz="1800"/>
          </a:p>
        </p:txBody>
      </p:sp>
      <p:pic>
        <p:nvPicPr>
          <p:cNvPr id="4" name="Picture 4" descr="A picture containing antenna&#10;&#10;Description automatically generated">
            <a:extLst>
              <a:ext uri="{FF2B5EF4-FFF2-40B4-BE49-F238E27FC236}">
                <a16:creationId xmlns:a16="http://schemas.microsoft.com/office/drawing/2014/main" id="{7E195EE5-C658-4B64-852D-197681644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82" y="2605176"/>
            <a:ext cx="4303183" cy="752051"/>
          </a:xfrm>
          <a:prstGeom prst="rect">
            <a:avLst/>
          </a:prstGeom>
        </p:spPr>
      </p:pic>
      <p:sp>
        <p:nvSpPr>
          <p:cNvPr id="3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91042" y="17552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9792" y="227721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AE37C8D-3406-4833-939E-AA1081F7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182" y="3744134"/>
            <a:ext cx="4303183" cy="753533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63B0589-A62E-42E1-A720-B13AA833C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875" y="5312705"/>
            <a:ext cx="4895850" cy="48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10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037C-F3EB-4888-A820-212CE804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pic>
        <p:nvPicPr>
          <p:cNvPr id="5" name="Picture 5" descr="A picture containing antenna&#10;&#10;Description automatically generated">
            <a:extLst>
              <a:ext uri="{FF2B5EF4-FFF2-40B4-BE49-F238E27FC236}">
                <a16:creationId xmlns:a16="http://schemas.microsoft.com/office/drawing/2014/main" id="{92FD704A-A0C8-4F76-B41A-33F50C8C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200" y="2933700"/>
            <a:ext cx="3533775" cy="1219200"/>
          </a:xfrm>
          <a:prstGeom prst="rect">
            <a:avLst/>
          </a:prstGeom>
        </p:spPr>
      </p:pic>
      <p:pic>
        <p:nvPicPr>
          <p:cNvPr id="10" name="Picture 4" descr="A picture containing antenna&#10;&#10;Description automatically generated">
            <a:extLst>
              <a:ext uri="{FF2B5EF4-FFF2-40B4-BE49-F238E27FC236}">
                <a16:creationId xmlns:a16="http://schemas.microsoft.com/office/drawing/2014/main" id="{21E5CA52-A91F-41D5-8682-B591F926E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482" y="2309901"/>
            <a:ext cx="4303183" cy="752051"/>
          </a:xfrm>
          <a:prstGeom prst="rect">
            <a:avLst/>
          </a:prstGeom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BDA26C29-DE42-42FC-91AD-6C087640B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482" y="4048934"/>
            <a:ext cx="4303183" cy="7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38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4460-0D08-4F1F-8613-3BB05F8E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Labels</a:t>
            </a: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0DF1EBE-D36F-4139-9161-4EC51B16F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2650" y="4044156"/>
            <a:ext cx="5581650" cy="942975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7FEAACC-84F2-41B3-9A30-D9E1F4F7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419350"/>
            <a:ext cx="5629275" cy="1009650"/>
          </a:xfrm>
          <a:prstGeom prst="rect">
            <a:avLst/>
          </a:prstGeom>
        </p:spPr>
      </p:pic>
      <p:pic>
        <p:nvPicPr>
          <p:cNvPr id="6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A010350-49FB-49DB-90E2-0B926F355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75" y="2390775"/>
            <a:ext cx="44862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0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7C075-EFF9-43D3-9F3A-508D44A2E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chemeClr val="bg1"/>
                </a:solidFill>
              </a:rPr>
              <a:t>Members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8D1B3-D15D-4C44-82A7-6E37DE65C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039" y="381935"/>
            <a:ext cx="4685916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Vu Cong Duy              - 20176737</a:t>
            </a:r>
          </a:p>
          <a:p>
            <a:r>
              <a:rPr lang="en-US" sz="1800"/>
              <a:t>Dao Hong Quan         - 20176850</a:t>
            </a:r>
          </a:p>
          <a:p>
            <a:r>
              <a:rPr lang="en-US" sz="1800"/>
              <a:t>Tran Cong Minh         - 20176825</a:t>
            </a:r>
          </a:p>
          <a:p>
            <a:r>
              <a:rPr lang="en-US" sz="1800"/>
              <a:t>Tran Thi Hang             - 20176748</a:t>
            </a:r>
          </a:p>
          <a:p>
            <a:r>
              <a:rPr lang="en-US" sz="1800"/>
              <a:t>Duong Thi Hue           - 20176772</a:t>
            </a:r>
          </a:p>
          <a:p>
            <a:endParaRPr lang="en-US" sz="1800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471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7DF6BB-EADF-4BE6-B8A3-E5E4194BC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!!Rectangle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2C7A37E4-FC85-4A73-9137-9D25204485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 b="1" i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Implementation 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0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193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03FBC-880D-4ADB-9F28-F24EE262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690" y="635383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5600"/>
              <a:t>Data preprocessing</a:t>
            </a: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ED91D023-B8A6-4736-B6ED-0F7E77FC0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50" y="2151747"/>
            <a:ext cx="3217333" cy="3914421"/>
          </a:xfrm>
          <a:prstGeom prst="rect">
            <a:avLst/>
          </a:prstGeom>
        </p:spPr>
      </p:pic>
      <p:sp>
        <p:nvSpPr>
          <p:cNvPr id="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59640" y="1554355"/>
            <a:ext cx="171514" cy="171514"/>
          </a:xfrm>
          <a:custGeom>
            <a:avLst/>
            <a:gdLst>
              <a:gd name="connsiteX0" fmla="*/ 159873 w 171514"/>
              <a:gd name="connsiteY0" fmla="*/ 74116 h 171514"/>
              <a:gd name="connsiteX1" fmla="*/ 97398 w 171514"/>
              <a:gd name="connsiteY1" fmla="*/ 74116 h 171514"/>
              <a:gd name="connsiteX2" fmla="*/ 97398 w 171514"/>
              <a:gd name="connsiteY2" fmla="*/ 11641 h 171514"/>
              <a:gd name="connsiteX3" fmla="*/ 85757 w 171514"/>
              <a:gd name="connsiteY3" fmla="*/ 0 h 171514"/>
              <a:gd name="connsiteX4" fmla="*/ 74116 w 171514"/>
              <a:gd name="connsiteY4" fmla="*/ 11641 h 171514"/>
              <a:gd name="connsiteX5" fmla="*/ 74116 w 171514"/>
              <a:gd name="connsiteY5" fmla="*/ 74116 h 171514"/>
              <a:gd name="connsiteX6" fmla="*/ 11641 w 171514"/>
              <a:gd name="connsiteY6" fmla="*/ 74116 h 171514"/>
              <a:gd name="connsiteX7" fmla="*/ 0 w 171514"/>
              <a:gd name="connsiteY7" fmla="*/ 85757 h 171514"/>
              <a:gd name="connsiteX8" fmla="*/ 11641 w 171514"/>
              <a:gd name="connsiteY8" fmla="*/ 97398 h 171514"/>
              <a:gd name="connsiteX9" fmla="*/ 74116 w 171514"/>
              <a:gd name="connsiteY9" fmla="*/ 97398 h 171514"/>
              <a:gd name="connsiteX10" fmla="*/ 74116 w 171514"/>
              <a:gd name="connsiteY10" fmla="*/ 159873 h 171514"/>
              <a:gd name="connsiteX11" fmla="*/ 85757 w 171514"/>
              <a:gd name="connsiteY11" fmla="*/ 171514 h 171514"/>
              <a:gd name="connsiteX12" fmla="*/ 97398 w 171514"/>
              <a:gd name="connsiteY12" fmla="*/ 159873 h 171514"/>
              <a:gd name="connsiteX13" fmla="*/ 97398 w 171514"/>
              <a:gd name="connsiteY13" fmla="*/ 97398 h 171514"/>
              <a:gd name="connsiteX14" fmla="*/ 159873 w 171514"/>
              <a:gd name="connsiteY14" fmla="*/ 97398 h 171514"/>
              <a:gd name="connsiteX15" fmla="*/ 171514 w 171514"/>
              <a:gd name="connsiteY15" fmla="*/ 85757 h 171514"/>
              <a:gd name="connsiteX16" fmla="*/ 159873 w 171514"/>
              <a:gd name="connsiteY16" fmla="*/ 74116 h 17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4" h="171514">
                <a:moveTo>
                  <a:pt x="159873" y="74116"/>
                </a:moveTo>
                <a:lnTo>
                  <a:pt x="97398" y="74116"/>
                </a:lnTo>
                <a:lnTo>
                  <a:pt x="97398" y="11641"/>
                </a:lnTo>
                <a:cubicBezTo>
                  <a:pt x="97398" y="5212"/>
                  <a:pt x="92186" y="0"/>
                  <a:pt x="85757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7"/>
                </a:cubicBezTo>
                <a:cubicBezTo>
                  <a:pt x="0" y="92186"/>
                  <a:pt x="5212" y="97398"/>
                  <a:pt x="11641" y="97398"/>
                </a:cubicBezTo>
                <a:lnTo>
                  <a:pt x="74116" y="97398"/>
                </a:lnTo>
                <a:lnTo>
                  <a:pt x="74116" y="159873"/>
                </a:lnTo>
                <a:cubicBezTo>
                  <a:pt x="74116" y="166302"/>
                  <a:pt x="79328" y="171514"/>
                  <a:pt x="85757" y="171514"/>
                </a:cubicBezTo>
                <a:cubicBezTo>
                  <a:pt x="92186" y="171514"/>
                  <a:pt x="97398" y="166302"/>
                  <a:pt x="97398" y="159873"/>
                </a:cubicBezTo>
                <a:lnTo>
                  <a:pt x="97398" y="97398"/>
                </a:lnTo>
                <a:lnTo>
                  <a:pt x="159873" y="97398"/>
                </a:lnTo>
                <a:cubicBezTo>
                  <a:pt x="166302" y="97398"/>
                  <a:pt x="171514" y="92186"/>
                  <a:pt x="171514" y="85757"/>
                </a:cubicBezTo>
                <a:cubicBezTo>
                  <a:pt x="171514" y="79328"/>
                  <a:pt x="166302" y="74116"/>
                  <a:pt x="159873" y="74116"/>
                </a:cubicBezTo>
                <a:close/>
              </a:path>
            </a:pathLst>
          </a:custGeom>
          <a:solidFill>
            <a:schemeClr val="accent4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221" y="1837208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4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2095" y="2208380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4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CADB6-B399-4821-AF06-6274C0718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690" y="3429000"/>
            <a:ext cx="5366041" cy="28091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OpenCV 4.0.1 is used to open and scale images</a:t>
            </a:r>
          </a:p>
          <a:p>
            <a:endParaRPr lang="en-US" sz="1800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</a:rPr>
              <a:t>The images vary in length and need to be padded to the length of the largest one</a:t>
            </a:r>
          </a:p>
          <a:p>
            <a:r>
              <a:rPr lang="en-US" sz="1800">
                <a:ea typeface="+mn-lt"/>
                <a:cs typeface="+mn-lt"/>
              </a:rPr>
              <a:t>The label of each image needs to be converted to a sequence of numerical values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95928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E05A5-BE83-440E-8FDB-FE6F962F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CRNN Model</a:t>
            </a:r>
            <a:endParaRPr lang="en-US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BB726-FE00-48F8-9FF3-6B9676481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50213"/>
            <a:ext cx="4412417" cy="10315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18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CNN and RNN architectures are combined to make the Convolutional Recurrent Neural Network (CRNN)</a:t>
            </a:r>
          </a:p>
        </p:txBody>
      </p:sp>
      <p:sp>
        <p:nvSpPr>
          <p:cNvPr id="13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39EA579-4A69-4013-96C9-C04FFA159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501" y="2178387"/>
            <a:ext cx="6360439" cy="3613697"/>
          </a:xfrm>
          <a:prstGeom prst="rect">
            <a:avLst/>
          </a:prstGeom>
        </p:spPr>
      </p:pic>
      <p:sp>
        <p:nvSpPr>
          <p:cNvPr id="17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53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9F272-12AF-4EA7-8A6C-6F016AA0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0061D-5180-474F-A3E7-42D97FC5C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For optimization, we used the Adam algorithm.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There are two distinct models: semantic and agnostic recognition</a:t>
            </a:r>
          </a:p>
          <a:p>
            <a:pPr marL="0" indent="0">
              <a:buNone/>
            </a:pPr>
            <a:r>
              <a:rPr lang="en-US"/>
              <a:t>           </a:t>
            </a:r>
            <a:r>
              <a:rPr lang="en-US" sz="1400"/>
              <a:t>Agnostic model                                                          Sematic model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E8180B6-A464-4976-B457-0A633F71B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225" y="3871755"/>
            <a:ext cx="2743200" cy="2886389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DA293925-38C5-452A-9E61-D6F6059CF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4033837"/>
            <a:ext cx="4095750" cy="2828925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8AA288E9-99BA-4082-80F0-6C7E8D6D1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337" y="4000500"/>
            <a:ext cx="39814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54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A4EBF-F628-454B-B9BA-62B22CD4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000"/>
              <a:t>Multitask Learning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2FC19-23E7-484D-BE1E-2D5540437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We hypothesized that both recognition models will benefit from the same feature extraction layers</a:t>
            </a:r>
          </a:p>
          <a:p>
            <a:r>
              <a:rPr lang="en-US" sz="1800" dirty="0">
                <a:ea typeface="+mn-lt"/>
                <a:cs typeface="+mn-lt"/>
              </a:rPr>
              <a:t>The parameters of this model are not different</a:t>
            </a:r>
          </a:p>
          <a:p>
            <a:r>
              <a:rPr lang="en-US" sz="1800" dirty="0">
                <a:ea typeface="+mn-lt"/>
                <a:cs typeface="+mn-lt"/>
              </a:rPr>
              <a:t>Prone to overfitting</a:t>
            </a:r>
          </a:p>
          <a:p>
            <a:endParaRPr lang="en-US" sz="1800">
              <a:ea typeface="+mn-lt"/>
              <a:cs typeface="+mn-lt"/>
            </a:endParaRPr>
          </a:p>
          <a:p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ea typeface="+mn-lt"/>
              <a:cs typeface="+mn-lt"/>
            </a:endParaRP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69B2F742-2D5B-493B-A2E7-01D09EA41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628" y="1450613"/>
            <a:ext cx="4900954" cy="4837548"/>
          </a:xfrm>
          <a:prstGeom prst="rect">
            <a:avLst/>
          </a:prstGeom>
        </p:spPr>
      </p:pic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68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 descr="A pencil on top of a paper with a printed line graph">
            <a:extLst>
              <a:ext uri="{FF2B5EF4-FFF2-40B4-BE49-F238E27FC236}">
                <a16:creationId xmlns:a16="http://schemas.microsoft.com/office/drawing/2014/main" id="{2144E83B-BEB5-4D89-AA99-1FBEDF70B3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4948" b="10782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i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861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7DA08-AE44-430D-8D3B-C5AB978A3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Evaluation Metrics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4FBED-FEF1-4C27-B4F9-5FFAF2273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Accuracy(%): Sequences without error</a:t>
            </a:r>
          </a:p>
          <a:p>
            <a:r>
              <a:rPr lang="en-US" sz="1800" dirty="0">
                <a:ea typeface="+mn-lt"/>
                <a:cs typeface="+mn-lt"/>
              </a:rPr>
              <a:t>Symbol error rate(%): Modifications required to produce ground truth from prediction</a:t>
            </a:r>
          </a:p>
          <a:p>
            <a:r>
              <a:rPr lang="en-US" sz="1800" dirty="0">
                <a:ea typeface="+mn-lt"/>
                <a:cs typeface="+mn-lt"/>
              </a:rPr>
              <a:t>Symbol confusion rate(%): Modifications performed on both the symbols and the sequence.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593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24C5-C09C-4E3C-A912-A9567556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08F5-F8FC-435B-956D-CE5F26CCB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We could not produce the results as good as the baseline model, due to the difference in batch size (4 vs 16) and epochs (5 vs 16)</a:t>
            </a:r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C96B75A-DBF9-4B40-A948-7D978049B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5" y="3724275"/>
            <a:ext cx="4829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15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087A6-24C2-4BE7-AB18-C3A761F17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400"/>
              <a:t>Normal Dataset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ECB06-7411-4C3F-AB4E-1C301EE65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/>
              <a:t>Semantic Result</a:t>
            </a:r>
          </a:p>
          <a:p>
            <a:r>
              <a:rPr lang="en-US" sz="1800">
                <a:ea typeface="+mn-lt"/>
                <a:cs typeface="+mn-lt"/>
              </a:rPr>
              <a:t>Accuracy: 24.24%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Symbol error rate: 10.14%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Symbol confusion rate: 4.17%</a:t>
            </a:r>
            <a:endParaRPr lang="en-US" sz="1800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B2DF8EF-92C9-42EB-A75E-32E6D6485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53" y="2315083"/>
            <a:ext cx="4739029" cy="3375308"/>
          </a:xfrm>
          <a:prstGeom prst="rect">
            <a:avLst/>
          </a:prstGeom>
        </p:spPr>
      </p:pic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4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2ADCD-9DA0-41A5-87AE-522A18C5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400"/>
              <a:t>Normal Dataset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080C-64B8-4DA1-8B9C-954425AA7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/>
              <a:t>Agnostic Result</a:t>
            </a:r>
          </a:p>
          <a:p>
            <a:r>
              <a:rPr lang="en-US" sz="1800">
                <a:ea typeface="+mn-lt"/>
                <a:cs typeface="+mn-lt"/>
              </a:rPr>
              <a:t>Accuracy: 18.98%</a:t>
            </a:r>
          </a:p>
          <a:p>
            <a:r>
              <a:rPr lang="en-US" sz="1800">
                <a:ea typeface="+mn-lt"/>
                <a:cs typeface="+mn-lt"/>
              </a:rPr>
              <a:t>Symbol error rate: 14.13%</a:t>
            </a:r>
          </a:p>
          <a:p>
            <a:r>
              <a:rPr lang="en-US" sz="1800">
                <a:ea typeface="+mn-lt"/>
                <a:cs typeface="+mn-lt"/>
              </a:rPr>
              <a:t>Symbol confusion rate: 8.41%</a:t>
            </a:r>
            <a:endParaRPr lang="en-US" sz="1800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9AB8045-433C-4549-A03D-021F40090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853" y="2331101"/>
            <a:ext cx="5005729" cy="3533772"/>
          </a:xfrm>
          <a:prstGeom prst="rect">
            <a:avLst/>
          </a:prstGeom>
        </p:spPr>
      </p:pic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1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9861E-E4CD-4BE1-9868-DAB16853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24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5E5BB8-2C1F-4514-BF91-F9EC5179D3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5052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5810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E07B2-3537-405F-ACA4-8339BD7E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400"/>
              <a:t>Normal Dataset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32A36-576B-4C33-9946-B8C25C3D7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Multitask learning</a:t>
            </a:r>
          </a:p>
          <a:p>
            <a:r>
              <a:rPr lang="en-US" sz="1800" dirty="0">
                <a:ea typeface="+mn-lt"/>
                <a:cs typeface="+mn-lt"/>
              </a:rPr>
              <a:t>Accuracy: 20.29%</a:t>
            </a:r>
          </a:p>
          <a:p>
            <a:r>
              <a:rPr lang="en-US" sz="1800" dirty="0">
                <a:ea typeface="+mn-lt"/>
                <a:cs typeface="+mn-lt"/>
              </a:rPr>
              <a:t>Semantic accuracy: 27.67%</a:t>
            </a:r>
            <a:endParaRPr lang="en-US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Semantic Symbol error rate: 9.40%</a:t>
            </a:r>
            <a:endParaRPr lang="en-US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Semantic Symbol confusion rate: 3.91%</a:t>
            </a:r>
            <a:endParaRPr lang="en-US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Agnostic accuracy: 32.15%</a:t>
            </a:r>
            <a:endParaRPr lang="en-US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Agnostic symbol error rate: 9.13%</a:t>
            </a:r>
            <a:endParaRPr lang="en-US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Agnostic symbol confusion rate: 4.89%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AF3B2BA2-C45E-4115-8E2C-E739B1DEB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490" y="2518889"/>
            <a:ext cx="5164392" cy="3653755"/>
          </a:xfrm>
          <a:prstGeom prst="rect">
            <a:avLst/>
          </a:prstGeom>
        </p:spPr>
      </p:pic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34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087A6-24C2-4BE7-AB18-C3A761F17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Distorted </a:t>
            </a:r>
            <a:r>
              <a:rPr lang="en-US" sz="5400"/>
              <a:t>Dataset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ECB06-7411-4C3F-AB4E-1C301EE65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/>
              <a:t>Semantic Result</a:t>
            </a:r>
          </a:p>
          <a:p>
            <a:r>
              <a:rPr lang="en-US" sz="1800">
                <a:ea typeface="+mn-lt"/>
                <a:cs typeface="+mn-lt"/>
              </a:rPr>
              <a:t>Accuracy: 17.96%</a:t>
            </a:r>
          </a:p>
          <a:p>
            <a:r>
              <a:rPr lang="en-US" sz="1800">
                <a:ea typeface="+mn-lt"/>
                <a:cs typeface="+mn-lt"/>
              </a:rPr>
              <a:t>Symbol error rate: 14.20%</a:t>
            </a:r>
          </a:p>
          <a:p>
            <a:r>
              <a:rPr lang="en-US" sz="1800">
                <a:ea typeface="+mn-lt"/>
                <a:cs typeface="+mn-lt"/>
              </a:rPr>
              <a:t>Symbol confusion rate: 7.50%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DC4E1EC-CAF0-41FA-B215-175FAA026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078" y="2367143"/>
            <a:ext cx="4834279" cy="3442637"/>
          </a:xfrm>
          <a:prstGeom prst="rect">
            <a:avLst/>
          </a:prstGeom>
        </p:spPr>
      </p:pic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07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2ADCD-9DA0-41A5-87AE-522A18C5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Distorted </a:t>
            </a:r>
            <a:r>
              <a:rPr lang="en-US" sz="5400"/>
              <a:t>Dataset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080C-64B8-4DA1-8B9C-954425AA7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/>
              <a:t>Agnostic Result</a:t>
            </a:r>
          </a:p>
          <a:p>
            <a:r>
              <a:rPr lang="en-US" sz="1800">
                <a:ea typeface="+mn-lt"/>
                <a:cs typeface="+mn-lt"/>
              </a:rPr>
              <a:t>Accuracy: 8.51%</a:t>
            </a:r>
          </a:p>
          <a:p>
            <a:r>
              <a:rPr lang="en-US" sz="1800">
                <a:ea typeface="+mn-lt"/>
                <a:cs typeface="+mn-lt"/>
              </a:rPr>
              <a:t>Symbol error rate: 18.20%</a:t>
            </a:r>
          </a:p>
          <a:p>
            <a:r>
              <a:rPr lang="en-US" sz="1800">
                <a:ea typeface="+mn-lt"/>
                <a:cs typeface="+mn-lt"/>
              </a:rPr>
              <a:t>Symbol confusion rate: 12.88%</a:t>
            </a:r>
            <a:endParaRPr lang="en-US" sz="1800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373E178-833E-4981-B0D3-1D7750E89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553" y="2333478"/>
            <a:ext cx="4500904" cy="3195642"/>
          </a:xfrm>
          <a:prstGeom prst="rect">
            <a:avLst/>
          </a:prstGeom>
        </p:spPr>
      </p:pic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42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E07B2-3537-405F-ACA4-8339BD7E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400"/>
              <a:t>Distorted Dataset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32A36-576B-4C33-9946-B8C25C3D7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Multitask learning</a:t>
            </a:r>
          </a:p>
          <a:p>
            <a:r>
              <a:rPr lang="en-US" sz="1800" dirty="0">
                <a:ea typeface="+mn-lt"/>
                <a:cs typeface="+mn-lt"/>
              </a:rPr>
              <a:t>Accuracy: 6.17%</a:t>
            </a:r>
          </a:p>
          <a:p>
            <a:r>
              <a:rPr lang="en-US" sz="1800" dirty="0">
                <a:ea typeface="+mn-lt"/>
                <a:cs typeface="+mn-lt"/>
              </a:rPr>
              <a:t>Semantic accuracy: 14.01%</a:t>
            </a:r>
            <a:endParaRPr lang="en-US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Semantic Symbol error rate: 15.15%</a:t>
            </a:r>
            <a:endParaRPr lang="en-US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Semantic Symbol confusion rate: 6.99%</a:t>
            </a:r>
            <a:endParaRPr lang="en-US" dirty="0"/>
          </a:p>
          <a:p>
            <a:r>
              <a:rPr lang="en-US" sz="1800" dirty="0">
                <a:ea typeface="+mn-lt"/>
                <a:cs typeface="+mn-lt"/>
              </a:rPr>
              <a:t>Agnostic accuracy: 14.29%</a:t>
            </a:r>
            <a:endParaRPr lang="en-US" dirty="0"/>
          </a:p>
          <a:p>
            <a:r>
              <a:rPr lang="en-US" sz="1800" dirty="0">
                <a:ea typeface="+mn-lt"/>
                <a:cs typeface="+mn-lt"/>
              </a:rPr>
              <a:t>Agnostic symbol error rate: 14.94%</a:t>
            </a:r>
            <a:endParaRPr lang="en-US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Agnostic symbol confusion rate: 9.74%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674FC88D-8B76-408C-AC88-6B28E4D4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700" y="2513146"/>
            <a:ext cx="5138557" cy="3589956"/>
          </a:xfrm>
          <a:prstGeom prst="rect">
            <a:avLst/>
          </a:prstGeom>
        </p:spPr>
      </p:pic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84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A53ED3ED-8DB0-419B-A8A9-3EB5FDE676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48" r="-2" b="6717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5431" y="1405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Thanks for listening</a:t>
            </a:r>
            <a:endParaRPr lang="en-US" sz="6000" b="1" i="0" kern="1200" cap="all" baseline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045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4" descr="Free Images : writing, number, line, sheet music, violin ...">
            <a:extLst>
              <a:ext uri="{FF2B5EF4-FFF2-40B4-BE49-F238E27FC236}">
                <a16:creationId xmlns:a16="http://schemas.microsoft.com/office/drawing/2014/main" id="{3684944F-01D2-4428-9C0B-3EA4B9A281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1707" b="13293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67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2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33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Reading and understanding music sheets is one of the most straightforward examples of optical tasks that can be improved with the help of computers</a:t>
            </a:r>
          </a:p>
          <a:p>
            <a:endParaRPr lang="en-US" sz="1800">
              <a:solidFill>
                <a:srgbClr val="FFFFFF"/>
              </a:solidFill>
            </a:endParaRPr>
          </a:p>
          <a:p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Implement and improve an existing OMR neural network project to read and translate images of single-staff scores</a:t>
            </a:r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39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6F3A3-51C3-4269-A4BE-36D0ED06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1955-C7E1-479B-9FBD-99EB7F267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Vu Cong Duy: 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Implementing models 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CTC</a:t>
            </a:r>
            <a:endParaRPr lang="en-US" sz="1800"/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Dao Hong Quan: </a:t>
            </a:r>
          </a:p>
          <a:p>
            <a:r>
              <a:rPr lang="en-US" sz="1800">
                <a:ea typeface="+mn-lt"/>
                <a:cs typeface="+mn-lt"/>
              </a:rPr>
              <a:t>Data preprocessing</a:t>
            </a:r>
          </a:p>
          <a:p>
            <a:r>
              <a:rPr lang="en-US" sz="1800">
                <a:ea typeface="+mn-lt"/>
                <a:cs typeface="+mn-lt"/>
              </a:rPr>
              <a:t>CRNN</a:t>
            </a: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Tran Cong Minh: </a:t>
            </a:r>
          </a:p>
          <a:p>
            <a:r>
              <a:rPr lang="en-US" sz="1800">
                <a:ea typeface="+mn-lt"/>
                <a:cs typeface="+mn-lt"/>
              </a:rPr>
              <a:t>Output conversion</a:t>
            </a:r>
          </a:p>
          <a:p>
            <a:r>
              <a:rPr lang="en-US" sz="1800">
                <a:ea typeface="+mn-lt"/>
                <a:cs typeface="+mn-lt"/>
              </a:rPr>
              <a:t>Optimization</a:t>
            </a: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Duong </a:t>
            </a:r>
            <a:r>
              <a:rPr lang="en-US" sz="1800" err="1">
                <a:ea typeface="+mn-lt"/>
                <a:cs typeface="+mn-lt"/>
              </a:rPr>
              <a:t>Thi</a:t>
            </a:r>
            <a:r>
              <a:rPr lang="en-US" sz="1800">
                <a:ea typeface="+mn-lt"/>
                <a:cs typeface="+mn-lt"/>
              </a:rPr>
              <a:t> Hue: </a:t>
            </a:r>
          </a:p>
          <a:p>
            <a:r>
              <a:rPr lang="en-US" sz="1800">
                <a:ea typeface="+mn-lt"/>
                <a:cs typeface="+mn-lt"/>
              </a:rPr>
              <a:t>Evaluation metrics</a:t>
            </a:r>
          </a:p>
          <a:p>
            <a:r>
              <a:rPr lang="en-US" sz="1800">
                <a:ea typeface="+mn-lt"/>
                <a:cs typeface="+mn-lt"/>
              </a:rPr>
              <a:t>CNN</a:t>
            </a: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Tran </a:t>
            </a:r>
            <a:r>
              <a:rPr lang="en-US" sz="1800" err="1">
                <a:ea typeface="+mn-lt"/>
                <a:cs typeface="+mn-lt"/>
              </a:rPr>
              <a:t>Thi</a:t>
            </a:r>
            <a:r>
              <a:rPr lang="en-US" sz="1800">
                <a:ea typeface="+mn-lt"/>
                <a:cs typeface="+mn-lt"/>
              </a:rPr>
              <a:t> Hang:</a:t>
            </a:r>
          </a:p>
          <a:p>
            <a:r>
              <a:rPr lang="en-US" sz="1800">
                <a:ea typeface="+mn-lt"/>
                <a:cs typeface="+mn-lt"/>
              </a:rPr>
              <a:t>Evaluation metrics</a:t>
            </a:r>
          </a:p>
          <a:p>
            <a:r>
              <a:rPr lang="en-US" sz="1800">
                <a:ea typeface="+mn-lt"/>
                <a:cs typeface="+mn-lt"/>
              </a:rPr>
              <a:t>RNN</a:t>
            </a:r>
          </a:p>
          <a:p>
            <a:endParaRPr lang="en-US" sz="1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05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3C6D2-E484-4239-BD4F-76B41D9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400"/>
              <a:t>Original work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6DF34-9074-4446-A980-941523C04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Based on Jorge Calvo-Zaragoza and David Rizo’s research paper “End-to-End Optical Music Recognition of Monophonic Scores”</a:t>
            </a:r>
          </a:p>
          <a:p>
            <a:endParaRPr lang="en-US" sz="1800"/>
          </a:p>
          <a:p>
            <a:r>
              <a:rPr lang="en-US" sz="1800">
                <a:ea typeface="+mn-lt"/>
                <a:cs typeface="+mn-lt"/>
              </a:rPr>
              <a:t>Rewrote the code using Pytorch and implemented multitask learning</a:t>
            </a:r>
            <a:endParaRPr lang="en-US" sz="1800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96E787C-9BE2-48BE-A323-86F5A056D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4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DA7DB-E643-4AA3-920E-6786E0EE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en-US" sz="6600"/>
              <a:t>Variables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090C4-121D-4127-B258-F1637565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There are two types of input for each sample. </a:t>
            </a:r>
          </a:p>
          <a:p>
            <a:r>
              <a:rPr lang="en-US" sz="1800">
                <a:ea typeface="+mn-lt"/>
                <a:cs typeface="+mn-lt"/>
              </a:rPr>
              <a:t>The first one is a basic png file of the score. </a:t>
            </a:r>
          </a:p>
          <a:p>
            <a:r>
              <a:rPr lang="en-US" sz="1800">
                <a:ea typeface="+mn-lt"/>
                <a:cs typeface="+mn-lt"/>
              </a:rPr>
              <a:t>The other is the jpg file containing the distorted version.</a:t>
            </a:r>
          </a:p>
          <a:p>
            <a:endParaRPr lang="en-US" sz="1800"/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Two types of output, both are a sequence of symbols representing the image.</a:t>
            </a:r>
            <a:endParaRPr lang="en-US" sz="1800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2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 descr="Abstract network of node and mesh">
            <a:extLst>
              <a:ext uri="{FF2B5EF4-FFF2-40B4-BE49-F238E27FC236}">
                <a16:creationId xmlns:a16="http://schemas.microsoft.com/office/drawing/2014/main" id="{49A7B4E8-1861-482E-AF20-F521BFBE19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3034" b="21966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i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Theoretical background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37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A35FE-F8C4-4F50-8B19-97E8C527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400"/>
              <a:t>Neural Network</a:t>
            </a: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D0AB8-27E8-47FC-AC3E-9C7BADFB9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ea typeface="+mn-lt"/>
                <a:cs typeface="+mn-lt"/>
              </a:rPr>
              <a:t>A traditional Artificial Neural Network: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ea typeface="+mn-lt"/>
                <a:cs typeface="+mn-lt"/>
              </a:rPr>
              <a:t>Input Nodes (input layer)</a:t>
            </a:r>
            <a:endParaRPr lang="en-US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ea typeface="+mn-lt"/>
                <a:cs typeface="+mn-lt"/>
              </a:rPr>
              <a:t>Hidden nodes (hidden layer)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ea typeface="+mn-lt"/>
                <a:cs typeface="+mn-lt"/>
              </a:rPr>
              <a:t>Output Nodes (output layer)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ea typeface="+mn-lt"/>
                <a:cs typeface="+mn-lt"/>
              </a:rPr>
              <a:t>Connections and weights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ea typeface="+mn-lt"/>
                <a:cs typeface="+mn-lt"/>
              </a:rPr>
              <a:t>Activation function</a:t>
            </a:r>
            <a:endParaRPr lang="en-US" sz="180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F13991D-AF38-4979-BAB8-7215C44D3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578" y="2232706"/>
            <a:ext cx="4529479" cy="3863912"/>
          </a:xfrm>
          <a:prstGeom prst="rect">
            <a:avLst/>
          </a:prstGeom>
        </p:spPr>
      </p:pic>
      <p:sp>
        <p:nvSpPr>
          <p:cNvPr id="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206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GradientVTI</vt:lpstr>
      <vt:lpstr>optical music recognition</vt:lpstr>
      <vt:lpstr>Members</vt:lpstr>
      <vt:lpstr>Content</vt:lpstr>
      <vt:lpstr>Introduction</vt:lpstr>
      <vt:lpstr>Tasks</vt:lpstr>
      <vt:lpstr>Original work</vt:lpstr>
      <vt:lpstr>Variables</vt:lpstr>
      <vt:lpstr>Theoretical background</vt:lpstr>
      <vt:lpstr>Neural Network</vt:lpstr>
      <vt:lpstr>Convolutional Neural Network</vt:lpstr>
      <vt:lpstr>Recurrent Neural Network</vt:lpstr>
      <vt:lpstr>Recurrent Neural Network</vt:lpstr>
      <vt:lpstr>Recurrent Neural Network</vt:lpstr>
      <vt:lpstr>Connectionist Temporal Classification Loss</vt:lpstr>
      <vt:lpstr>CTC Example</vt:lpstr>
      <vt:lpstr>Dataset</vt:lpstr>
      <vt:lpstr>PrIMuS Dataset</vt:lpstr>
      <vt:lpstr>Images</vt:lpstr>
      <vt:lpstr>Labels</vt:lpstr>
      <vt:lpstr>Implementation </vt:lpstr>
      <vt:lpstr>Data preprocessing</vt:lpstr>
      <vt:lpstr>CRNN Model</vt:lpstr>
      <vt:lpstr>CRNN Model</vt:lpstr>
      <vt:lpstr>Multitask Learning</vt:lpstr>
      <vt:lpstr>Result</vt:lpstr>
      <vt:lpstr>Evaluation Metrics</vt:lpstr>
      <vt:lpstr>Normal Dataset</vt:lpstr>
      <vt:lpstr>Normal Dataset</vt:lpstr>
      <vt:lpstr>Normal Dataset</vt:lpstr>
      <vt:lpstr>Normal Dataset</vt:lpstr>
      <vt:lpstr>Distorted Dataset</vt:lpstr>
      <vt:lpstr>Distorted Dataset</vt:lpstr>
      <vt:lpstr>Distorted Dataset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revision>224</cp:revision>
  <dcterms:created xsi:type="dcterms:W3CDTF">2019-10-16T03:03:10Z</dcterms:created>
  <dcterms:modified xsi:type="dcterms:W3CDTF">2022-01-12T17:23:25Z</dcterms:modified>
</cp:coreProperties>
</file>