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3258" r:id="rId2"/>
    <p:sldId id="3238" r:id="rId3"/>
    <p:sldId id="261" r:id="rId4"/>
    <p:sldId id="3261" r:id="rId5"/>
    <p:sldId id="318" r:id="rId6"/>
    <p:sldId id="307" r:id="rId7"/>
    <p:sldId id="3264" r:id="rId8"/>
    <p:sldId id="3265" r:id="rId9"/>
    <p:sldId id="3267" r:id="rId10"/>
    <p:sldId id="264" r:id="rId11"/>
    <p:sldId id="3266" r:id="rId12"/>
    <p:sldId id="3254" r:id="rId13"/>
  </p:sldIdLst>
  <p:sldSz cx="12196763" cy="6858000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FBEBFD-EDAA-4618-B398-5798D1F2845A}">
          <p14:sldIdLst>
            <p14:sldId id="3258"/>
            <p14:sldId id="3238"/>
            <p14:sldId id="261"/>
            <p14:sldId id="3261"/>
            <p14:sldId id="318"/>
            <p14:sldId id="307"/>
            <p14:sldId id="3264"/>
            <p14:sldId id="3265"/>
            <p14:sldId id="3267"/>
            <p14:sldId id="264"/>
            <p14:sldId id="3266"/>
            <p14:sldId id="32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qi Lin" initials="WL" lastIdx="1" clrIdx="0">
    <p:extLst>
      <p:ext uri="{19B8F6BF-5375-455C-9EA6-DF929625EA0E}">
        <p15:presenceInfo xmlns:p15="http://schemas.microsoft.com/office/powerpoint/2012/main" userId="Wenqi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4AD"/>
    <a:srgbClr val="F5B849"/>
    <a:srgbClr val="F3A921"/>
    <a:srgbClr val="FFB329"/>
    <a:srgbClr val="10375E"/>
    <a:srgbClr val="F9F9F9"/>
    <a:srgbClr val="B1D2F3"/>
    <a:srgbClr val="4996E3"/>
    <a:srgbClr val="FCFCFC"/>
    <a:srgbClr val="123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14" autoAdjust="0"/>
  </p:normalViewPr>
  <p:slideViewPr>
    <p:cSldViewPr snapToObjects="1">
      <p:cViewPr varScale="1">
        <p:scale>
          <a:sx n="82" d="100"/>
          <a:sy n="82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FE7DB9-2BF7-4853-975E-8A43A65BFC5E}" type="datetimeFigureOut">
              <a:rPr lang="zh-CN" altLang="en-US"/>
              <a:pPr>
                <a:defRPr/>
              </a:pPr>
              <a:t>2021/4/12</a:t>
            </a:fld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D163FA95-8415-4E07-B12C-6016EEAF0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69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3FA95-8415-4E07-B12C-6016EEAF0E7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12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3FA95-8415-4E07-B12C-6016EEAF0E7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64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9D32B-5F60-4BE3-8FD4-41595BA69E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5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8EB-E80D-4B82-946F-2B29403289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3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8EB-E80D-4B82-946F-2B29403289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3FA95-8415-4E07-B12C-6016EEAF0E7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0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9D32B-5F60-4BE3-8FD4-41595BA69E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80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9D32B-5F60-4BE3-8FD4-41595BA69E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7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9D32B-5F60-4BE3-8FD4-41595BA69E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71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9D32B-5F60-4BE3-8FD4-41595BA69E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40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64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09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447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114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815732" y="913674"/>
            <a:ext cx="10565299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41634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83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415">
          <p15:clr>
            <a:srgbClr val="FBAE40"/>
          </p15:clr>
        </p15:guide>
        <p15:guide id="4" pos="7265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268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3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4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66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17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1" b="13251"/>
          <a:stretch>
            <a:fillRect/>
          </a:stretch>
        </p:blipFill>
        <p:spPr bwMode="auto"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1" b="13251"/>
          <a:stretch>
            <a:fillRect/>
          </a:stretch>
        </p:blipFill>
        <p:spPr bwMode="auto"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53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46" r:id="rId7"/>
    <p:sldLayoutId id="2147483847" r:id="rId8"/>
    <p:sldLayoutId id="2147483831" r:id="rId9"/>
    <p:sldLayoutId id="2147483832" r:id="rId10"/>
    <p:sldLayoutId id="2147483833" r:id="rId11"/>
    <p:sldLayoutId id="2147483834" r:id="rId12"/>
    <p:sldLayoutId id="2147483848" r:id="rId13"/>
    <p:sldLayoutId id="214748384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arendrageek/mental-health-faq-for-chat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18.jp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8D0617D-9DA5-461F-8484-7BA4EC67B376}"/>
              </a:ext>
            </a:extLst>
          </p:cNvPr>
          <p:cNvSpPr/>
          <p:nvPr/>
        </p:nvSpPr>
        <p:spPr bwMode="auto">
          <a:xfrm>
            <a:off x="7283935" y="1148100"/>
            <a:ext cx="4816291" cy="4703588"/>
          </a:xfrm>
          <a:custGeom>
            <a:avLst/>
            <a:gdLst>
              <a:gd name="connsiteX0" fmla="*/ 2016224 w 4032448"/>
              <a:gd name="connsiteY0" fmla="*/ 0 h 3888432"/>
              <a:gd name="connsiteX1" fmla="*/ 4032448 w 4032448"/>
              <a:gd name="connsiteY1" fmla="*/ 1944216 h 3888432"/>
              <a:gd name="connsiteX2" fmla="*/ 2016224 w 4032448"/>
              <a:gd name="connsiteY2" fmla="*/ 3888432 h 3888432"/>
              <a:gd name="connsiteX3" fmla="*/ 1810077 w 4032448"/>
              <a:gd name="connsiteY3" fmla="*/ 3878394 h 3888432"/>
              <a:gd name="connsiteX4" fmla="*/ 1640892 w 4032448"/>
              <a:gd name="connsiteY4" fmla="*/ 3853496 h 3888432"/>
              <a:gd name="connsiteX5" fmla="*/ 1649678 w 4032448"/>
              <a:gd name="connsiteY5" fmla="*/ 3797569 h 3888432"/>
              <a:gd name="connsiteX6" fmla="*/ 1656184 w 4032448"/>
              <a:gd name="connsiteY6" fmla="*/ 3672408 h 3888432"/>
              <a:gd name="connsiteX7" fmla="*/ 396044 w 4032448"/>
              <a:gd name="connsiteY7" fmla="*/ 2448272 h 3888432"/>
              <a:gd name="connsiteX8" fmla="*/ 142082 w 4032448"/>
              <a:gd name="connsiteY8" fmla="*/ 2473142 h 3888432"/>
              <a:gd name="connsiteX9" fmla="*/ 81551 w 4032448"/>
              <a:gd name="connsiteY9" fmla="*/ 2488262 h 3888432"/>
              <a:gd name="connsiteX10" fmla="*/ 40963 w 4032448"/>
              <a:gd name="connsiteY10" fmla="*/ 2336044 h 3888432"/>
              <a:gd name="connsiteX11" fmla="*/ 0 w 4032448"/>
              <a:gd name="connsiteY11" fmla="*/ 1944216 h 3888432"/>
              <a:gd name="connsiteX12" fmla="*/ 2016224 w 4032448"/>
              <a:gd name="connsiteY12" fmla="*/ 0 h 38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2448" h="3888432">
                <a:moveTo>
                  <a:pt x="2016224" y="0"/>
                </a:moveTo>
                <a:cubicBezTo>
                  <a:pt x="3129754" y="0"/>
                  <a:pt x="4032448" y="870455"/>
                  <a:pt x="4032448" y="1944216"/>
                </a:cubicBezTo>
                <a:cubicBezTo>
                  <a:pt x="4032448" y="3017977"/>
                  <a:pt x="3129754" y="3888432"/>
                  <a:pt x="2016224" y="3888432"/>
                </a:cubicBezTo>
                <a:cubicBezTo>
                  <a:pt x="1946629" y="3888432"/>
                  <a:pt x="1877857" y="3885032"/>
                  <a:pt x="1810077" y="3878394"/>
                </a:cubicBezTo>
                <a:lnTo>
                  <a:pt x="1640892" y="3853496"/>
                </a:lnTo>
                <a:lnTo>
                  <a:pt x="1649678" y="3797569"/>
                </a:lnTo>
                <a:cubicBezTo>
                  <a:pt x="1653980" y="3756417"/>
                  <a:pt x="1656184" y="3714663"/>
                  <a:pt x="1656184" y="3672408"/>
                </a:cubicBezTo>
                <a:cubicBezTo>
                  <a:pt x="1656184" y="2996336"/>
                  <a:pt x="1092000" y="2448272"/>
                  <a:pt x="396044" y="2448272"/>
                </a:cubicBezTo>
                <a:cubicBezTo>
                  <a:pt x="309050" y="2448272"/>
                  <a:pt x="224114" y="2456836"/>
                  <a:pt x="142082" y="2473142"/>
                </a:cubicBezTo>
                <a:lnTo>
                  <a:pt x="81551" y="2488262"/>
                </a:lnTo>
                <a:lnTo>
                  <a:pt x="40963" y="2336044"/>
                </a:lnTo>
                <a:cubicBezTo>
                  <a:pt x="14105" y="2209480"/>
                  <a:pt x="0" y="2078436"/>
                  <a:pt x="0" y="1944216"/>
                </a:cubicBezTo>
                <a:cubicBezTo>
                  <a:pt x="0" y="870455"/>
                  <a:pt x="902694" y="0"/>
                  <a:pt x="2016224" y="0"/>
                </a:cubicBezTo>
                <a:close/>
              </a:path>
            </a:pathLst>
          </a:custGeom>
          <a:solidFill>
            <a:srgbClr val="1B6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07F952-659A-4F0D-A452-51AC93F455A2}"/>
              </a:ext>
            </a:extLst>
          </p:cNvPr>
          <p:cNvSpPr/>
          <p:nvPr/>
        </p:nvSpPr>
        <p:spPr bwMode="auto">
          <a:xfrm>
            <a:off x="-66706" y="0"/>
            <a:ext cx="6923989" cy="6858000"/>
          </a:xfrm>
          <a:prstGeom prst="rect">
            <a:avLst/>
          </a:prstGeom>
          <a:solidFill>
            <a:srgbClr val="1B6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E44EF-119A-4B8B-BAC7-57B4D3AFE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49" y="2254621"/>
            <a:ext cx="4816291" cy="38145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426312-4872-48F8-BD66-809C8320F408}"/>
              </a:ext>
            </a:extLst>
          </p:cNvPr>
          <p:cNvSpPr/>
          <p:nvPr/>
        </p:nvSpPr>
        <p:spPr bwMode="auto">
          <a:xfrm>
            <a:off x="7212152" y="2493978"/>
            <a:ext cx="4476660" cy="24805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8A81CA4-0863-4991-8F9E-2AE331CB8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6426" y="1752243"/>
            <a:ext cx="692398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Psychological Chatbot</a:t>
            </a:r>
            <a:endParaRPr lang="zh-CN" altLang="en-US" sz="3200" b="1" dirty="0">
              <a:solidFill>
                <a:schemeClr val="bg1"/>
              </a:solidFill>
              <a:latin typeface="Century Schoolbook" panose="02040604050505020304" pitchFamily="18" charset="0"/>
              <a:ea typeface="微软雅黑" pitchFamily="34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B014547-E7D0-47B9-9563-37E29C80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400" y="10284"/>
            <a:ext cx="5112570" cy="35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GNG 5125 Data Science Application Group Assignment 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40C0E93-C39F-48C7-8142-5EA2F363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742" y="3071851"/>
            <a:ext cx="2325539" cy="5778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Group  Six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60DF5E0F-C71A-4CF4-8D95-7DFB9011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206" y="3820384"/>
            <a:ext cx="504056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Kun Qin        Student Number: 300188345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Zhixin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He      Student Number: 300142825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Wenqi Lin     Student Number: 300201446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Yuxue</a:t>
            </a:r>
            <a:r>
              <a:rPr lang="en-US" altLang="zh-CN" dirty="0">
                <a:solidFill>
                  <a:schemeClr val="bg1"/>
                </a:solidFill>
              </a:rPr>
              <a:t> Pang  Student Number: 300177911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A12B79-C25A-480E-ABAD-F55855499079}"/>
              </a:ext>
            </a:extLst>
          </p:cNvPr>
          <p:cNvSpPr/>
          <p:nvPr/>
        </p:nvSpPr>
        <p:spPr bwMode="auto">
          <a:xfrm>
            <a:off x="7306086" y="453542"/>
            <a:ext cx="930905" cy="904960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0AD20E1-486B-41B9-B154-2388192BC425}"/>
              </a:ext>
            </a:extLst>
          </p:cNvPr>
          <p:cNvSpPr/>
          <p:nvPr/>
        </p:nvSpPr>
        <p:spPr bwMode="auto">
          <a:xfrm>
            <a:off x="10861635" y="6215824"/>
            <a:ext cx="677245" cy="541266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31F149F-8440-4ECE-BB7B-8B6E8AB7F7B5}"/>
              </a:ext>
            </a:extLst>
          </p:cNvPr>
          <p:cNvSpPr/>
          <p:nvPr/>
        </p:nvSpPr>
        <p:spPr bwMode="auto">
          <a:xfrm>
            <a:off x="9261227" y="187577"/>
            <a:ext cx="411679" cy="412791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0A6BC56-AB8F-4AE8-ABD4-80C099C1964B}"/>
              </a:ext>
            </a:extLst>
          </p:cNvPr>
          <p:cNvSpPr/>
          <p:nvPr/>
        </p:nvSpPr>
        <p:spPr bwMode="auto">
          <a:xfrm>
            <a:off x="10979250" y="453541"/>
            <a:ext cx="709562" cy="547881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6C2D7E-A356-494D-9D95-FAE10C79DC21}"/>
              </a:ext>
            </a:extLst>
          </p:cNvPr>
          <p:cNvSpPr/>
          <p:nvPr/>
        </p:nvSpPr>
        <p:spPr bwMode="auto">
          <a:xfrm>
            <a:off x="7121624" y="5617282"/>
            <a:ext cx="299699" cy="274064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79D6C2A-2E02-48E5-903A-569C80DF9FEF}"/>
              </a:ext>
            </a:extLst>
          </p:cNvPr>
          <p:cNvSpPr/>
          <p:nvPr/>
        </p:nvSpPr>
        <p:spPr bwMode="auto">
          <a:xfrm>
            <a:off x="11188507" y="1255285"/>
            <a:ext cx="299699" cy="274064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B0CCF1F-E961-4EFE-80EC-AE37DB851ACC}"/>
              </a:ext>
            </a:extLst>
          </p:cNvPr>
          <p:cNvSpPr/>
          <p:nvPr/>
        </p:nvSpPr>
        <p:spPr bwMode="auto">
          <a:xfrm>
            <a:off x="7932636" y="6383979"/>
            <a:ext cx="304355" cy="245309"/>
          </a:xfrm>
          <a:prstGeom prst="ellipse">
            <a:avLst/>
          </a:prstGeom>
          <a:solidFill>
            <a:srgbClr val="B3DE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" name="图片 38" descr="形状&#10;&#10;中度可信度描述已自动生成">
            <a:extLst>
              <a:ext uri="{FF2B5EF4-FFF2-40B4-BE49-F238E27FC236}">
                <a16:creationId xmlns:a16="http://schemas.microsoft.com/office/drawing/2014/main" id="{3860F723-3C64-4936-BD26-BC2013621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4014" y="10284"/>
            <a:ext cx="6932312" cy="6926224"/>
          </a:xfrm>
          <a:prstGeom prst="rect">
            <a:avLst/>
          </a:prstGeom>
        </p:spPr>
      </p:pic>
      <p:pic>
        <p:nvPicPr>
          <p:cNvPr id="19" name="图片 18" descr="图形用户界面&#10;&#10;描述已自动生成">
            <a:extLst>
              <a:ext uri="{FF2B5EF4-FFF2-40B4-BE49-F238E27FC236}">
                <a16:creationId xmlns:a16="http://schemas.microsoft.com/office/drawing/2014/main" id="{C6751CA8-F3D5-4CBB-80A9-FA603BF392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64" y="2515941"/>
            <a:ext cx="4466730" cy="2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1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1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/>
      <p:bldP spid="30" grpId="0"/>
      <p:bldP spid="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alphaModFix amt="7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矩形 4">
            <a:extLst>
              <a:ext uri="{FF2B5EF4-FFF2-40B4-BE49-F238E27FC236}">
                <a16:creationId xmlns:a16="http://schemas.microsoft.com/office/drawing/2014/main" id="{7FA76A94-861D-43E6-B572-1524FB01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13" y="6045722"/>
            <a:ext cx="3486166" cy="5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4" name="矩形 6">
            <a:extLst>
              <a:ext uri="{FF2B5EF4-FFF2-40B4-BE49-F238E27FC236}">
                <a16:creationId xmlns:a16="http://schemas.microsoft.com/office/drawing/2014/main" id="{8CB7D263-48D7-4E76-B261-05C343F9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779" y="6111473"/>
            <a:ext cx="4055797" cy="4826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5" name="矩形 7">
            <a:extLst>
              <a:ext uri="{FF2B5EF4-FFF2-40B4-BE49-F238E27FC236}">
                <a16:creationId xmlns:a16="http://schemas.microsoft.com/office/drawing/2014/main" id="{E5805FC9-866D-471C-AB6E-919730A5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705" y="6111472"/>
            <a:ext cx="4037858" cy="482607"/>
          </a:xfrm>
          <a:prstGeom prst="rect">
            <a:avLst/>
          </a:prstGeom>
          <a:solidFill>
            <a:srgbClr val="F5B84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6" name="文本框 8">
            <a:extLst>
              <a:ext uri="{FF2B5EF4-FFF2-40B4-BE49-F238E27FC236}">
                <a16:creationId xmlns:a16="http://schemas.microsoft.com/office/drawing/2014/main" id="{D5A8993B-66B7-499F-BD0F-FA98F827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747" y="6088459"/>
            <a:ext cx="239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Design Page</a:t>
            </a:r>
            <a:endParaRPr lang="zh-CN" altLang="en-US" sz="2400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37" name="文本框 9">
            <a:extLst>
              <a:ext uri="{FF2B5EF4-FFF2-40B4-BE49-F238E27FC236}">
                <a16:creationId xmlns:a16="http://schemas.microsoft.com/office/drawing/2014/main" id="{B9455FCE-A103-44B6-8C19-C6AF91A4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667" y="6075807"/>
            <a:ext cx="2393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Connect </a:t>
            </a:r>
            <a:r>
              <a:rPr lang="en-US" altLang="zh-CN" sz="2400" b="1" dirty="0" err="1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Colab</a:t>
            </a:r>
            <a:endParaRPr lang="zh-CN" altLang="en-US" sz="2400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38" name="文本框 10">
            <a:extLst>
              <a:ext uri="{FF2B5EF4-FFF2-40B4-BE49-F238E27FC236}">
                <a16:creationId xmlns:a16="http://schemas.microsoft.com/office/drawing/2014/main" id="{DF4132F0-7FF2-4E1C-AC6B-317710FE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548" y="6088459"/>
            <a:ext cx="2393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Final display</a:t>
            </a:r>
            <a:endParaRPr lang="zh-CN" altLang="en-US" sz="2400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6780461F-9703-458C-B148-5B18FA0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1EC9639A-064E-4D9C-946B-86E8E3D9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B3E5A8A8-1489-49C5-BB9F-76B67A99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9DF4D25F-E589-4058-B48B-6CE01395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229" y="-12312"/>
            <a:ext cx="7491454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Google Shape;52;p10">
            <a:extLst>
              <a:ext uri="{FF2B5EF4-FFF2-40B4-BE49-F238E27FC236}">
                <a16:creationId xmlns:a16="http://schemas.microsoft.com/office/drawing/2014/main" id="{4A577482-B5B3-4A40-B34E-9F9A5E4ADA61}"/>
              </a:ext>
            </a:extLst>
          </p:cNvPr>
          <p:cNvSpPr txBox="1">
            <a:spLocks/>
          </p:cNvSpPr>
          <p:nvPr/>
        </p:nvSpPr>
        <p:spPr>
          <a:xfrm>
            <a:off x="2029587" y="15428"/>
            <a:ext cx="2570195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Innovation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AB87E2B-4F3F-4C19-BD0F-4F0E77CDE1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741" y="1916832"/>
            <a:ext cx="3486166" cy="4205163"/>
          </a:xfrm>
          <a:prstGeom prst="rect">
            <a:avLst/>
          </a:prstGeom>
        </p:spPr>
      </p:pic>
      <p:sp>
        <p:nvSpPr>
          <p:cNvPr id="24" name="TextBox 34">
            <a:extLst>
              <a:ext uri="{FF2B5EF4-FFF2-40B4-BE49-F238E27FC236}">
                <a16:creationId xmlns:a16="http://schemas.microsoft.com/office/drawing/2014/main" id="{14261722-CF98-4832-9C9E-54E42C755E54}"/>
              </a:ext>
            </a:extLst>
          </p:cNvPr>
          <p:cNvSpPr txBox="1"/>
          <p:nvPr/>
        </p:nvSpPr>
        <p:spPr>
          <a:xfrm>
            <a:off x="265084" y="855090"/>
            <a:ext cx="11209716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10000"/>
                  </a:schemeClr>
                </a:solidFill>
                <a:latin typeface="Century" panose="02040604050505020304" pitchFamily="18" charset="0"/>
                <a:ea typeface="微软雅黑 Light"/>
              </a:rPr>
              <a:t>Our group used the anvil online platform to realize the GUI development. Anvil is a platform that can be connect with google </a:t>
            </a:r>
            <a:r>
              <a:rPr lang="en-US" altLang="zh-CN" b="1" dirty="0" err="1">
                <a:solidFill>
                  <a:schemeClr val="tx2">
                    <a:lumMod val="10000"/>
                  </a:schemeClr>
                </a:solidFill>
                <a:latin typeface="Century" panose="02040604050505020304" pitchFamily="18" charset="0"/>
                <a:ea typeface="微软雅黑 Light"/>
              </a:rPr>
              <a:t>colab</a:t>
            </a:r>
            <a:r>
              <a:rPr lang="en-US" altLang="zh-CN" b="1" dirty="0">
                <a:solidFill>
                  <a:schemeClr val="tx2">
                    <a:lumMod val="10000"/>
                  </a:schemeClr>
                </a:solidFill>
                <a:latin typeface="Century" panose="02040604050505020304" pitchFamily="18" charset="0"/>
                <a:ea typeface="微软雅黑 Light"/>
              </a:rPr>
              <a:t> to do amazing front end display. </a:t>
            </a:r>
            <a:endParaRPr lang="zh-CN" altLang="en-US" b="1" dirty="0">
              <a:solidFill>
                <a:schemeClr val="tx2">
                  <a:lumMod val="10000"/>
                </a:schemeClr>
              </a:solidFill>
              <a:latin typeface="Century" panose="02040604050505020304" pitchFamily="18" charset="0"/>
              <a:ea typeface="微软雅黑 Ligh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A2831C4-DE6A-475F-9BE1-3494C9765C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23907" y="1916832"/>
            <a:ext cx="4041926" cy="10911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89196DB-F1F8-470C-B5AC-E459CFB942D0}"/>
              </a:ext>
            </a:extLst>
          </p:cNvPr>
          <p:cNvPicPr/>
          <p:nvPr/>
        </p:nvPicPr>
        <p:blipFill rotWithShape="1">
          <a:blip r:embed="rId6"/>
          <a:srcRect l="2971" t="5346"/>
          <a:stretch/>
        </p:blipFill>
        <p:spPr>
          <a:xfrm>
            <a:off x="3823907" y="2976951"/>
            <a:ext cx="4041926" cy="313452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6DA0D13-D972-44B6-95AA-A21AB1C713E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879704" y="1883295"/>
            <a:ext cx="4041926" cy="4192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4" grpId="0" animBg="1" autoUpdateAnimBg="0"/>
      <p:bldP spid="22535" grpId="0" animBg="1" autoUpdateAnimBg="0"/>
      <p:bldP spid="22536" grpId="0" autoUpdateAnimBg="0"/>
      <p:bldP spid="22537" grpId="0" autoUpdateAnimBg="0"/>
      <p:bldP spid="225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58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52;p10">
            <a:extLst>
              <a:ext uri="{FF2B5EF4-FFF2-40B4-BE49-F238E27FC236}">
                <a16:creationId xmlns:a16="http://schemas.microsoft.com/office/drawing/2014/main" id="{3F4949BC-2448-40BF-BA5E-0892BB53AAEE}"/>
              </a:ext>
            </a:extLst>
          </p:cNvPr>
          <p:cNvSpPr txBox="1">
            <a:spLocks/>
          </p:cNvSpPr>
          <p:nvPr/>
        </p:nvSpPr>
        <p:spPr>
          <a:xfrm>
            <a:off x="2074138" y="15152"/>
            <a:ext cx="2570195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Innovation</a:t>
            </a:r>
          </a:p>
        </p:txBody>
      </p:sp>
      <p:sp>
        <p:nvSpPr>
          <p:cNvPr id="37" name="矩形 2">
            <a:extLst>
              <a:ext uri="{FF2B5EF4-FFF2-40B4-BE49-F238E27FC236}">
                <a16:creationId xmlns:a16="http://schemas.microsoft.com/office/drawing/2014/main" id="{4955DA7C-B8F4-4489-AED6-6AF4C03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38802D1C-8638-431F-B4D8-5711526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6A13EE68-6929-43D9-A68A-BA555B3E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BA1BE61E-5E4C-46DC-8178-78CB1718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229" y="-12312"/>
            <a:ext cx="7491454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4C06CC5-CA30-43C2-B14E-58C247D3A0E4}"/>
              </a:ext>
            </a:extLst>
          </p:cNvPr>
          <p:cNvCxnSpPr>
            <a:cxnSpLocks/>
          </p:cNvCxnSpPr>
          <p:nvPr/>
        </p:nvCxnSpPr>
        <p:spPr>
          <a:xfrm>
            <a:off x="218552" y="4900114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F7ACE9-0E4F-462D-B19A-56A37F9AACCE}"/>
              </a:ext>
            </a:extLst>
          </p:cNvPr>
          <p:cNvCxnSpPr>
            <a:cxnSpLocks/>
          </p:cNvCxnSpPr>
          <p:nvPr/>
        </p:nvCxnSpPr>
        <p:spPr>
          <a:xfrm>
            <a:off x="305384" y="5892523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2">
            <a:extLst>
              <a:ext uri="{FF2B5EF4-FFF2-40B4-BE49-F238E27FC236}">
                <a16:creationId xmlns:a16="http://schemas.microsoft.com/office/drawing/2014/main" id="{6DDE8910-D196-476D-8936-16E193AA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36" y="2287380"/>
            <a:ext cx="4319562" cy="3848416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41" name="Freeform 1">
            <a:extLst>
              <a:ext uri="{FF2B5EF4-FFF2-40B4-BE49-F238E27FC236}">
                <a16:creationId xmlns:a16="http://schemas.microsoft.com/office/drawing/2014/main" id="{06FD54A6-EE27-44A9-BA72-2AEC6D24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7" y="2287380"/>
            <a:ext cx="4458378" cy="3808484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5A09CD53-E10D-4F5D-8D6F-E015CD05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368" y="2235493"/>
            <a:ext cx="4458378" cy="3848416"/>
          </a:xfrm>
          <a:custGeom>
            <a:avLst/>
            <a:gdLst>
              <a:gd name="T0" fmla="*/ 5668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8 w 7144"/>
              <a:gd name="T9" fmla="*/ 3557 h 3558"/>
              <a:gd name="T10" fmla="*/ 7143 w 7144"/>
              <a:gd name="T11" fmla="*/ 1792 h 3558"/>
              <a:gd name="T12" fmla="*/ 5668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F5B849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16BED8A5-F8F2-45D4-A094-E529AD404760}"/>
              </a:ext>
            </a:extLst>
          </p:cNvPr>
          <p:cNvSpPr txBox="1"/>
          <p:nvPr/>
        </p:nvSpPr>
        <p:spPr>
          <a:xfrm>
            <a:off x="920699" y="3071909"/>
            <a:ext cx="3290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Use data to train the model.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chemeClr val="bg1"/>
              </a:solidFill>
              <a:latin typeface="Century" panose="02040604050505020304" pitchFamily="18" charset="0"/>
              <a:ea typeface="微软雅黑 Ligh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Five similar questions obtained by confusion matrix.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084E6FB4-F2A4-40AE-8183-B46EC55AEDCD}"/>
              </a:ext>
            </a:extLst>
          </p:cNvPr>
          <p:cNvSpPr txBox="1"/>
          <p:nvPr/>
        </p:nvSpPr>
        <p:spPr>
          <a:xfrm>
            <a:off x="4594135" y="2957176"/>
            <a:ext cx="2803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The user enters the question.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chemeClr val="bg1"/>
              </a:solidFill>
              <a:latin typeface="Century" panose="02040604050505020304" pitchFamily="18" charset="0"/>
              <a:ea typeface="微软雅黑 Ligh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The system searches and recommends five similar questions.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chemeClr val="bg1"/>
              </a:solidFill>
              <a:latin typeface="Century" panose="02040604050505020304" pitchFamily="18" charset="0"/>
              <a:ea typeface="微软雅黑 Ligh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The page gets and displays the recommended results.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E0850B65-4169-4746-84A0-B255C2BEE68A}"/>
              </a:ext>
            </a:extLst>
          </p:cNvPr>
          <p:cNvSpPr txBox="1"/>
          <p:nvPr/>
        </p:nvSpPr>
        <p:spPr>
          <a:xfrm>
            <a:off x="8368306" y="3071909"/>
            <a:ext cx="305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The user clicks on the recommended question.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chemeClr val="bg1"/>
              </a:solidFill>
              <a:latin typeface="Century" panose="02040604050505020304" pitchFamily="18" charset="0"/>
              <a:ea typeface="微软雅黑 Ligh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bg1"/>
                </a:solidFill>
                <a:latin typeface="Century" panose="02040604050505020304" pitchFamily="18" charset="0"/>
                <a:ea typeface="微软雅黑 Light"/>
              </a:rPr>
              <a:t>The front end returns the answer to the question.</a:t>
            </a:r>
            <a:endParaRPr lang="zh-CN" altLang="en-US" dirty="0">
              <a:solidFill>
                <a:schemeClr val="bg1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62" name="文本框 8">
            <a:extLst>
              <a:ext uri="{FF2B5EF4-FFF2-40B4-BE49-F238E27FC236}">
                <a16:creationId xmlns:a16="http://schemas.microsoft.com/office/drawing/2014/main" id="{B8E13C34-50D7-42D1-BEC1-9DE60238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401" y="2322641"/>
            <a:ext cx="2393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User input</a:t>
            </a:r>
            <a:endParaRPr lang="zh-CN" altLang="en-US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文本框 8">
            <a:extLst>
              <a:ext uri="{FF2B5EF4-FFF2-40B4-BE49-F238E27FC236}">
                <a16:creationId xmlns:a16="http://schemas.microsoft.com/office/drawing/2014/main" id="{CED2B47D-44D7-4E13-AB2B-8FE0BA1E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582" y="2322641"/>
            <a:ext cx="2393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Train model</a:t>
            </a:r>
            <a:endParaRPr lang="zh-CN" altLang="en-US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F64D8EC2-359C-42CA-87B9-E276D194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738" y="2322641"/>
            <a:ext cx="2393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Century" panose="02040604050505020304" pitchFamily="18" charset="0"/>
                <a:ea typeface="微软雅黑" panose="020B0503020204020204" pitchFamily="34" charset="-122"/>
              </a:rPr>
              <a:t>Get answer</a:t>
            </a:r>
            <a:endParaRPr lang="zh-CN" altLang="en-US" b="1" dirty="0">
              <a:solidFill>
                <a:srgbClr val="FFFFFF"/>
              </a:solidFill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B2321049-2473-43A9-8A98-240A02B943EC}"/>
              </a:ext>
            </a:extLst>
          </p:cNvPr>
          <p:cNvSpPr txBox="1"/>
          <p:nvPr/>
        </p:nvSpPr>
        <p:spPr>
          <a:xfrm>
            <a:off x="240012" y="1056919"/>
            <a:ext cx="11209716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10000"/>
                  </a:schemeClr>
                </a:solidFill>
                <a:latin typeface="Century" panose="02040604050505020304" pitchFamily="18" charset="0"/>
                <a:ea typeface="微软雅黑 Light"/>
              </a:rPr>
              <a:t>When customers ask questions, we will also recommend similar questions.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10000"/>
                  </a:schemeClr>
                </a:solidFill>
                <a:latin typeface="Century" panose="02040604050505020304" pitchFamily="18" charset="0"/>
                <a:ea typeface="微软雅黑 Light"/>
              </a:rPr>
              <a:t>We obtain similar problems through confusion matrix.</a:t>
            </a:r>
            <a:endParaRPr lang="zh-CN" altLang="en-US" b="1" dirty="0">
              <a:solidFill>
                <a:schemeClr val="tx2">
                  <a:lumMod val="10000"/>
                </a:schemeClr>
              </a:solidFill>
              <a:latin typeface="Century" panose="02040604050505020304" pitchFamily="18" charset="0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345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62" grpId="0" autoUpdateAnimBg="0"/>
      <p:bldP spid="63" grpId="0" autoUpdateAnimBg="0"/>
      <p:bldP spid="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8C1E9-E320-4BE1-813D-68C2B6D3A0D1}"/>
              </a:ext>
            </a:extLst>
          </p:cNvPr>
          <p:cNvSpPr txBox="1"/>
          <p:nvPr/>
        </p:nvSpPr>
        <p:spPr>
          <a:xfrm>
            <a:off x="1734338" y="2525597"/>
            <a:ext cx="90964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60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" panose="020B0500000000000000" pitchFamily="34" charset="-128"/>
                <a:cs typeface="Times New Roman"/>
                <a:sym typeface="Times New Roman"/>
              </a:rPr>
              <a:t>Thank you for listening!</a:t>
            </a:r>
            <a:endParaRPr lang="en-US" altLang="zh-CN" sz="6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lang="en-US" altLang="zh-CN" sz="2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93E6B-DC7D-4393-B87C-87D302E19F40}"/>
              </a:ext>
            </a:extLst>
          </p:cNvPr>
          <p:cNvSpPr txBox="1"/>
          <p:nvPr/>
        </p:nvSpPr>
        <p:spPr>
          <a:xfrm>
            <a:off x="1921917" y="3450994"/>
            <a:ext cx="90964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" panose="020B0500000000000000" pitchFamily="34" charset="-128"/>
                <a:cs typeface="Times New Roman"/>
                <a:sym typeface="Times New Roman"/>
              </a:rPr>
              <a:t>Waiting for questions!</a:t>
            </a:r>
            <a:endParaRPr lang="en-US" altLang="zh-CN" sz="4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lang="en-US" altLang="zh-CN" sz="2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4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8CDF2"/>
            </a:gs>
            <a:gs pos="74000">
              <a:srgbClr val="CDE2F7"/>
            </a:gs>
            <a:gs pos="100000">
              <a:srgbClr val="F8FBF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B96FEA8-E07A-4716-904F-0E60A158C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b="87552"/>
          <a:stretch/>
        </p:blipFill>
        <p:spPr bwMode="auto">
          <a:xfrm>
            <a:off x="-60226" y="3448696"/>
            <a:ext cx="12390215" cy="8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73C4ED-99D3-4EFD-8CE1-E44F7F8533D6}"/>
              </a:ext>
            </a:extLst>
          </p:cNvPr>
          <p:cNvSpPr/>
          <p:nvPr/>
        </p:nvSpPr>
        <p:spPr>
          <a:xfrm>
            <a:off x="-13779" y="1340216"/>
            <a:ext cx="12192000" cy="2542831"/>
          </a:xfrm>
          <a:prstGeom prst="rect">
            <a:avLst/>
          </a:prstGeom>
          <a:gradFill>
            <a:gsLst>
              <a:gs pos="0">
                <a:srgbClr val="123F6C"/>
              </a:gs>
              <a:gs pos="62000">
                <a:schemeClr val="accent3"/>
              </a:gs>
              <a:gs pos="36000">
                <a:schemeClr val="accent2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Google Shape;52;p10">
            <a:extLst>
              <a:ext uri="{FF2B5EF4-FFF2-40B4-BE49-F238E27FC236}">
                <a16:creationId xmlns:a16="http://schemas.microsoft.com/office/drawing/2014/main" id="{44E6733E-8A1A-4E0E-B54E-29D55C9CA25F}"/>
              </a:ext>
            </a:extLst>
          </p:cNvPr>
          <p:cNvSpPr txBox="1">
            <a:spLocks/>
          </p:cNvSpPr>
          <p:nvPr/>
        </p:nvSpPr>
        <p:spPr>
          <a:xfrm>
            <a:off x="106793" y="598261"/>
            <a:ext cx="8667182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gradFill flip="none" rotWithShape="1">
                  <a:gsLst>
                    <a:gs pos="0">
                      <a:schemeClr val="accent1"/>
                    </a:gs>
                    <a:gs pos="38000">
                      <a:schemeClr val="accent3"/>
                    </a:gs>
                    <a:gs pos="74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Century" panose="02040604050505020304" pitchFamily="18" charset="0"/>
              </a:rPr>
              <a:t>Machine guard mental health!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134A9E-8814-4A79-AA75-CCD3BC3C30F8}"/>
              </a:ext>
            </a:extLst>
          </p:cNvPr>
          <p:cNvSpPr txBox="1"/>
          <p:nvPr/>
        </p:nvSpPr>
        <p:spPr>
          <a:xfrm>
            <a:off x="663453" y="1321618"/>
            <a:ext cx="65870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/>
                <a:ea typeface="等线"/>
                <a:cs typeface="Arial"/>
              </a:rPr>
              <a:t>Psychological problems in reality </a:t>
            </a:r>
            <a:endParaRPr lang="zh-CN" altLang="en-US" sz="2800" b="1" dirty="0">
              <a:solidFill>
                <a:schemeClr val="bg1"/>
              </a:solidFill>
              <a:latin typeface="Times New Roman"/>
              <a:ea typeface="等线"/>
              <a:cs typeface="Arial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FD4E5F7-4305-4EB0-AEBA-EBF14C0C2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b="87552"/>
          <a:stretch/>
        </p:blipFill>
        <p:spPr bwMode="auto">
          <a:xfrm>
            <a:off x="-670371" y="3429793"/>
            <a:ext cx="13609511" cy="8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42CEDA31-9AA2-4E2D-9521-34D965210024}"/>
              </a:ext>
            </a:extLst>
          </p:cNvPr>
          <p:cNvSpPr/>
          <p:nvPr/>
        </p:nvSpPr>
        <p:spPr>
          <a:xfrm>
            <a:off x="467687" y="3295034"/>
            <a:ext cx="11319325" cy="324514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4AAD6AC-CEDA-471C-B9CF-8EB4CCAADFD6}"/>
              </a:ext>
            </a:extLst>
          </p:cNvPr>
          <p:cNvSpPr/>
          <p:nvPr/>
        </p:nvSpPr>
        <p:spPr>
          <a:xfrm>
            <a:off x="678981" y="4160438"/>
            <a:ext cx="6571528" cy="1878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Professional psychology knowledge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Providing service whenever you need 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Simple operation page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The recommendation system considers your needs</a:t>
            </a:r>
            <a:endParaRPr lang="en-IN" sz="2000" kern="100" dirty="0">
              <a:latin typeface="Century" panose="02040604050505020304" pitchFamily="18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Google Shape;52;p10">
            <a:extLst>
              <a:ext uri="{FF2B5EF4-FFF2-40B4-BE49-F238E27FC236}">
                <a16:creationId xmlns:a16="http://schemas.microsoft.com/office/drawing/2014/main" id="{CEDD95B0-B04B-42B9-8705-16D46BFB4829}"/>
              </a:ext>
            </a:extLst>
          </p:cNvPr>
          <p:cNvSpPr txBox="1">
            <a:spLocks/>
          </p:cNvSpPr>
          <p:nvPr/>
        </p:nvSpPr>
        <p:spPr>
          <a:xfrm>
            <a:off x="663453" y="3578789"/>
            <a:ext cx="5403706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4F9E"/>
                </a:solidFill>
                <a:latin typeface="Century"/>
              </a:rPr>
              <a:t>Psychological  C</a:t>
            </a:r>
            <a:r>
              <a:rPr lang="en-US" altLang="zh-CN" sz="3600" b="1" dirty="0">
                <a:solidFill>
                  <a:srgbClr val="004F9E"/>
                </a:solidFill>
                <a:latin typeface="Century"/>
              </a:rPr>
              <a:t>hatbot</a:t>
            </a:r>
            <a:endParaRPr lang="en-US" sz="3600" b="1" dirty="0">
              <a:solidFill>
                <a:srgbClr val="004F9E"/>
              </a:solidFill>
              <a:latin typeface="Century" panose="02040604050505020304" pitchFamily="18" charset="0"/>
            </a:endParaRPr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395B8030-4BE0-4299-97C1-B85ACD313E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12866"/>
          <a:stretch/>
        </p:blipFill>
        <p:spPr>
          <a:xfrm>
            <a:off x="7353954" y="3543852"/>
            <a:ext cx="3696587" cy="285167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7B9B440-42F2-4231-ADE2-2FD3B244EFBC}"/>
              </a:ext>
            </a:extLst>
          </p:cNvPr>
          <p:cNvSpPr/>
          <p:nvPr/>
        </p:nvSpPr>
        <p:spPr>
          <a:xfrm>
            <a:off x="467688" y="6499572"/>
            <a:ext cx="11334388" cy="108413"/>
          </a:xfrm>
          <a:prstGeom prst="rect">
            <a:avLst/>
          </a:prstGeom>
          <a:gradFill>
            <a:gsLst>
              <a:gs pos="0">
                <a:srgbClr val="123F6C"/>
              </a:gs>
              <a:gs pos="62000">
                <a:schemeClr val="accent3"/>
              </a:gs>
              <a:gs pos="36000">
                <a:schemeClr val="accent2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5A658C3-EF74-4D95-ADE1-3507A107643F}"/>
              </a:ext>
            </a:extLst>
          </p:cNvPr>
          <p:cNvSpPr/>
          <p:nvPr/>
        </p:nvSpPr>
        <p:spPr>
          <a:xfrm>
            <a:off x="1139191" y="1823403"/>
            <a:ext cx="11039030" cy="12372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Impact of </a:t>
            </a:r>
            <a:r>
              <a:rPr lang="en-US" altLang="zh-CN" sz="2000" kern="100">
                <a:solidFill>
                  <a:schemeClr val="bg1"/>
                </a:solidFill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the COVID-19                         </a:t>
            </a:r>
            <a:r>
              <a:rPr lang="en-US" altLang="zh-CN" sz="2000" kern="100" dirty="0">
                <a:solidFill>
                  <a:schemeClr val="bg1"/>
                </a:solidFill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Don't know where and who can help   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kern="100" dirty="0">
                <a:solidFill>
                  <a:schemeClr val="bg1"/>
                </a:solidFill>
                <a:latin typeface="Century" panose="02040604050505020304" pitchFamily="18" charset="0"/>
                <a:ea typeface="DengXian"/>
                <a:cs typeface="Calibri" panose="020F0502020204030204" pitchFamily="34" charset="0"/>
              </a:rPr>
              <a:t>Increasing pressure                                No response when needed</a:t>
            </a:r>
            <a:endParaRPr lang="en-IN" sz="2000" kern="100" dirty="0">
              <a:solidFill>
                <a:schemeClr val="bg1"/>
              </a:solidFill>
              <a:latin typeface="Century" panose="02040604050505020304" pitchFamily="18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5DB72-4C95-453E-B2D1-97AA91FD647F}"/>
              </a:ext>
            </a:extLst>
          </p:cNvPr>
          <p:cNvSpPr/>
          <p:nvPr/>
        </p:nvSpPr>
        <p:spPr bwMode="auto">
          <a:xfrm>
            <a:off x="985812" y="2169146"/>
            <a:ext cx="147105" cy="14060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E982E6-437E-4663-ABCB-1E77FAC9D0E8}"/>
              </a:ext>
            </a:extLst>
          </p:cNvPr>
          <p:cNvSpPr/>
          <p:nvPr/>
        </p:nvSpPr>
        <p:spPr bwMode="auto">
          <a:xfrm>
            <a:off x="5378301" y="2149634"/>
            <a:ext cx="147105" cy="14060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19C555-CBBB-40EA-98D2-8BDCF491457E}"/>
              </a:ext>
            </a:extLst>
          </p:cNvPr>
          <p:cNvSpPr/>
          <p:nvPr/>
        </p:nvSpPr>
        <p:spPr bwMode="auto">
          <a:xfrm>
            <a:off x="983689" y="2792260"/>
            <a:ext cx="147105" cy="14060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2CD451-8936-415E-B9AD-99DE08FC2581}"/>
              </a:ext>
            </a:extLst>
          </p:cNvPr>
          <p:cNvSpPr/>
          <p:nvPr/>
        </p:nvSpPr>
        <p:spPr bwMode="auto">
          <a:xfrm>
            <a:off x="5378301" y="2792260"/>
            <a:ext cx="147105" cy="14060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43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extLst>
              <a:ext uri="{FF2B5EF4-FFF2-40B4-BE49-F238E27FC236}">
                <a16:creationId xmlns:a16="http://schemas.microsoft.com/office/drawing/2014/main" id="{A1D27B11-8D37-4D2F-AE97-CCB539BAD623}"/>
              </a:ext>
            </a:extLst>
          </p:cNvPr>
          <p:cNvSpPr/>
          <p:nvPr/>
        </p:nvSpPr>
        <p:spPr>
          <a:xfrm>
            <a:off x="7191406" y="4136648"/>
            <a:ext cx="1099671" cy="109952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30490A6-5830-4448-B1B0-7037ED6F0D54}"/>
              </a:ext>
            </a:extLst>
          </p:cNvPr>
          <p:cNvSpPr/>
          <p:nvPr/>
        </p:nvSpPr>
        <p:spPr>
          <a:xfrm>
            <a:off x="5514440" y="4127127"/>
            <a:ext cx="1099671" cy="109952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042A6C-030D-4322-9CF1-75DBDA8298F4}"/>
              </a:ext>
            </a:extLst>
          </p:cNvPr>
          <p:cNvSpPr/>
          <p:nvPr/>
        </p:nvSpPr>
        <p:spPr>
          <a:xfrm>
            <a:off x="5514439" y="2445349"/>
            <a:ext cx="1099671" cy="109952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C1BFE52B-7B42-4449-9A25-D874CAA590C1}"/>
              </a:ext>
            </a:extLst>
          </p:cNvPr>
          <p:cNvSpPr/>
          <p:nvPr/>
        </p:nvSpPr>
        <p:spPr>
          <a:xfrm flipH="1">
            <a:off x="-19967" y="2026113"/>
            <a:ext cx="12191999" cy="3707731"/>
          </a:xfrm>
          <a:custGeom>
            <a:avLst/>
            <a:gdLst>
              <a:gd name="connsiteX0" fmla="*/ 5088450 w 12191999"/>
              <a:gd name="connsiteY0" fmla="*/ 2680202 h 3707731"/>
              <a:gd name="connsiteX1" fmla="*/ 5482989 w 12191999"/>
              <a:gd name="connsiteY1" fmla="*/ 2680202 h 3707731"/>
              <a:gd name="connsiteX2" fmla="*/ 5669653 w 12191999"/>
              <a:gd name="connsiteY2" fmla="*/ 3126030 h 3707731"/>
              <a:gd name="connsiteX3" fmla="*/ 5984051 w 12191999"/>
              <a:gd name="connsiteY3" fmla="*/ 3295604 h 3707731"/>
              <a:gd name="connsiteX4" fmla="*/ 6110856 w 12191999"/>
              <a:gd name="connsiteY4" fmla="*/ 3308608 h 3707731"/>
              <a:gd name="connsiteX5" fmla="*/ 6237648 w 12191999"/>
              <a:gd name="connsiteY5" fmla="*/ 3295604 h 3707731"/>
              <a:gd name="connsiteX6" fmla="*/ 6556021 w 12191999"/>
              <a:gd name="connsiteY6" fmla="*/ 3126030 h 3707731"/>
              <a:gd name="connsiteX7" fmla="*/ 6742566 w 12191999"/>
              <a:gd name="connsiteY7" fmla="*/ 2680202 h 3707731"/>
              <a:gd name="connsiteX8" fmla="*/ 7136855 w 12191999"/>
              <a:gd name="connsiteY8" fmla="*/ 2680202 h 3707731"/>
              <a:gd name="connsiteX9" fmla="*/ 6835839 w 12191999"/>
              <a:gd name="connsiteY9" fmla="*/ 3406266 h 3707731"/>
              <a:gd name="connsiteX10" fmla="*/ 6215911 w 12191999"/>
              <a:gd name="connsiteY10" fmla="*/ 3702440 h 3707731"/>
              <a:gd name="connsiteX11" fmla="*/ 6110857 w 12191999"/>
              <a:gd name="connsiteY11" fmla="*/ 3707731 h 3707731"/>
              <a:gd name="connsiteX12" fmla="*/ 6110856 w 12191999"/>
              <a:gd name="connsiteY12" fmla="*/ 3707731 h 3707731"/>
              <a:gd name="connsiteX13" fmla="*/ 6110855 w 12191999"/>
              <a:gd name="connsiteY13" fmla="*/ 3707731 h 3707731"/>
              <a:gd name="connsiteX14" fmla="*/ 6006961 w 12191999"/>
              <a:gd name="connsiteY14" fmla="*/ 3702440 h 3707731"/>
              <a:gd name="connsiteX15" fmla="*/ 5389657 w 12191999"/>
              <a:gd name="connsiteY15" fmla="*/ 3406266 h 3707731"/>
              <a:gd name="connsiteX16" fmla="*/ 5088450 w 12191999"/>
              <a:gd name="connsiteY16" fmla="*/ 2680202 h 3707731"/>
              <a:gd name="connsiteX17" fmla="*/ 3432525 w 12191999"/>
              <a:gd name="connsiteY17" fmla="*/ 2680202 h 3707731"/>
              <a:gd name="connsiteX18" fmla="*/ 3827064 w 12191999"/>
              <a:gd name="connsiteY18" fmla="*/ 2680202 h 3707731"/>
              <a:gd name="connsiteX19" fmla="*/ 3530099 w 12191999"/>
              <a:gd name="connsiteY19" fmla="*/ 3406266 h 3707731"/>
              <a:gd name="connsiteX20" fmla="*/ 2909780 w 12191999"/>
              <a:gd name="connsiteY20" fmla="*/ 3702440 h 3707731"/>
              <a:gd name="connsiteX21" fmla="*/ 2816537 w 12191999"/>
              <a:gd name="connsiteY21" fmla="*/ 3707133 h 3707731"/>
              <a:gd name="connsiteX22" fmla="*/ 2816537 w 12191999"/>
              <a:gd name="connsiteY22" fmla="*/ 3707729 h 3707731"/>
              <a:gd name="connsiteX23" fmla="*/ 2804697 w 12191999"/>
              <a:gd name="connsiteY23" fmla="*/ 3707729 h 3707731"/>
              <a:gd name="connsiteX24" fmla="*/ 2804658 w 12191999"/>
              <a:gd name="connsiteY24" fmla="*/ 3707731 h 3707731"/>
              <a:gd name="connsiteX25" fmla="*/ 2804658 w 12191999"/>
              <a:gd name="connsiteY25" fmla="*/ 3707729 h 3707731"/>
              <a:gd name="connsiteX26" fmla="*/ 0 w 12191999"/>
              <a:gd name="connsiteY26" fmla="*/ 3707729 h 3707731"/>
              <a:gd name="connsiteX27" fmla="*/ 0 w 12191999"/>
              <a:gd name="connsiteY27" fmla="*/ 3307869 h 3707731"/>
              <a:gd name="connsiteX28" fmla="*/ 2811868 w 12191999"/>
              <a:gd name="connsiteY28" fmla="*/ 3307869 h 3707731"/>
              <a:gd name="connsiteX29" fmla="*/ 2931530 w 12191999"/>
              <a:gd name="connsiteY29" fmla="*/ 3295604 h 3707731"/>
              <a:gd name="connsiteX30" fmla="*/ 3250104 w 12191999"/>
              <a:gd name="connsiteY30" fmla="*/ 3126030 h 3707731"/>
              <a:gd name="connsiteX31" fmla="*/ 3432525 w 12191999"/>
              <a:gd name="connsiteY31" fmla="*/ 2680202 h 3707731"/>
              <a:gd name="connsiteX32" fmla="*/ 4459553 w 12191999"/>
              <a:gd name="connsiteY32" fmla="*/ 1654467 h 3707731"/>
              <a:gd name="connsiteX33" fmla="*/ 4459555 w 12191999"/>
              <a:gd name="connsiteY33" fmla="*/ 1654467 h 3707731"/>
              <a:gd name="connsiteX34" fmla="*/ 4459556 w 12191999"/>
              <a:gd name="connsiteY34" fmla="*/ 1654467 h 3707731"/>
              <a:gd name="connsiteX35" fmla="*/ 4459556 w 12191999"/>
              <a:gd name="connsiteY35" fmla="*/ 1654467 h 3707731"/>
              <a:gd name="connsiteX36" fmla="*/ 4563450 w 12191999"/>
              <a:gd name="connsiteY36" fmla="*/ 1659749 h 3707731"/>
              <a:gd name="connsiteX37" fmla="*/ 5180753 w 12191999"/>
              <a:gd name="connsiteY37" fmla="*/ 1955405 h 3707731"/>
              <a:gd name="connsiteX38" fmla="*/ 5481960 w 12191999"/>
              <a:gd name="connsiteY38" fmla="*/ 2680200 h 3707731"/>
              <a:gd name="connsiteX39" fmla="*/ 5087421 w 12191999"/>
              <a:gd name="connsiteY39" fmla="*/ 2680200 h 3707731"/>
              <a:gd name="connsiteX40" fmla="*/ 4900758 w 12191999"/>
              <a:gd name="connsiteY40" fmla="*/ 2235150 h 3707731"/>
              <a:gd name="connsiteX41" fmla="*/ 4584570 w 12191999"/>
              <a:gd name="connsiteY41" fmla="*/ 2065277 h 3707731"/>
              <a:gd name="connsiteX42" fmla="*/ 4459555 w 12191999"/>
              <a:gd name="connsiteY42" fmla="*/ 2052892 h 3707731"/>
              <a:gd name="connsiteX43" fmla="*/ 4332542 w 12191999"/>
              <a:gd name="connsiteY43" fmla="*/ 2065277 h 3707731"/>
              <a:gd name="connsiteX44" fmla="*/ 4013612 w 12191999"/>
              <a:gd name="connsiteY44" fmla="*/ 2235150 h 3707731"/>
              <a:gd name="connsiteX45" fmla="*/ 3826740 w 12191999"/>
              <a:gd name="connsiteY45" fmla="*/ 2680200 h 3707731"/>
              <a:gd name="connsiteX46" fmla="*/ 3431761 w 12191999"/>
              <a:gd name="connsiteY46" fmla="*/ 2680200 h 3707731"/>
              <a:gd name="connsiteX47" fmla="*/ 3733304 w 12191999"/>
              <a:gd name="connsiteY47" fmla="*/ 1955405 h 3707731"/>
              <a:gd name="connsiteX48" fmla="*/ 4354142 w 12191999"/>
              <a:gd name="connsiteY48" fmla="*/ 1659749 h 3707731"/>
              <a:gd name="connsiteX49" fmla="*/ 4459553 w 12191999"/>
              <a:gd name="connsiteY49" fmla="*/ 1654467 h 3707731"/>
              <a:gd name="connsiteX50" fmla="*/ 8394324 w 12191999"/>
              <a:gd name="connsiteY50" fmla="*/ 1025737 h 3707731"/>
              <a:gd name="connsiteX51" fmla="*/ 8793551 w 12191999"/>
              <a:gd name="connsiteY51" fmla="*/ 1025737 h 3707731"/>
              <a:gd name="connsiteX52" fmla="*/ 8492007 w 12191999"/>
              <a:gd name="connsiteY52" fmla="*/ 1751801 h 3707731"/>
              <a:gd name="connsiteX53" fmla="*/ 7765754 w 12191999"/>
              <a:gd name="connsiteY53" fmla="*/ 2053266 h 3707731"/>
              <a:gd name="connsiteX54" fmla="*/ 7765754 w 12191999"/>
              <a:gd name="connsiteY54" fmla="*/ 1654143 h 3707731"/>
              <a:gd name="connsiteX55" fmla="*/ 8211699 w 12191999"/>
              <a:gd name="connsiteY55" fmla="*/ 1471566 h 3707731"/>
              <a:gd name="connsiteX56" fmla="*/ 8394324 w 12191999"/>
              <a:gd name="connsiteY56" fmla="*/ 1025737 h 3707731"/>
              <a:gd name="connsiteX57" fmla="*/ 6743345 w 12191999"/>
              <a:gd name="connsiteY57" fmla="*/ 1025737 h 3707731"/>
              <a:gd name="connsiteX58" fmla="*/ 7137884 w 12191999"/>
              <a:gd name="connsiteY58" fmla="*/ 1025737 h 3707731"/>
              <a:gd name="connsiteX59" fmla="*/ 7320305 w 12191999"/>
              <a:gd name="connsiteY59" fmla="*/ 1471566 h 3707731"/>
              <a:gd name="connsiteX60" fmla="*/ 7765752 w 12191999"/>
              <a:gd name="connsiteY60" fmla="*/ 1654143 h 3707731"/>
              <a:gd name="connsiteX61" fmla="*/ 7765752 w 12191999"/>
              <a:gd name="connsiteY61" fmla="*/ 2053266 h 3707731"/>
              <a:gd name="connsiteX62" fmla="*/ 7040310 w 12191999"/>
              <a:gd name="connsiteY62" fmla="*/ 1751801 h 3707731"/>
              <a:gd name="connsiteX63" fmla="*/ 6743345 w 12191999"/>
              <a:gd name="connsiteY63" fmla="*/ 1025737 h 3707731"/>
              <a:gd name="connsiteX64" fmla="*/ 5088450 w 12191999"/>
              <a:gd name="connsiteY64" fmla="*/ 1025737 h 3707731"/>
              <a:gd name="connsiteX65" fmla="*/ 5482989 w 12191999"/>
              <a:gd name="connsiteY65" fmla="*/ 1025737 h 3707731"/>
              <a:gd name="connsiteX66" fmla="*/ 5669653 w 12191999"/>
              <a:gd name="connsiteY66" fmla="*/ 1471566 h 3707731"/>
              <a:gd name="connsiteX67" fmla="*/ 6110857 w 12191999"/>
              <a:gd name="connsiteY67" fmla="*/ 1654143 h 3707731"/>
              <a:gd name="connsiteX68" fmla="*/ 6110857 w 12191999"/>
              <a:gd name="connsiteY68" fmla="*/ 1654467 h 3707731"/>
              <a:gd name="connsiteX69" fmla="*/ 6215911 w 12191999"/>
              <a:gd name="connsiteY69" fmla="*/ 1659749 h 3707731"/>
              <a:gd name="connsiteX70" fmla="*/ 6835839 w 12191999"/>
              <a:gd name="connsiteY70" fmla="*/ 1955405 h 3707731"/>
              <a:gd name="connsiteX71" fmla="*/ 7136855 w 12191999"/>
              <a:gd name="connsiteY71" fmla="*/ 2680200 h 3707731"/>
              <a:gd name="connsiteX72" fmla="*/ 6742566 w 12191999"/>
              <a:gd name="connsiteY72" fmla="*/ 2680200 h 3707731"/>
              <a:gd name="connsiteX73" fmla="*/ 6556021 w 12191999"/>
              <a:gd name="connsiteY73" fmla="*/ 2235150 h 3707731"/>
              <a:gd name="connsiteX74" fmla="*/ 6237648 w 12191999"/>
              <a:gd name="connsiteY74" fmla="*/ 2065277 h 3707731"/>
              <a:gd name="connsiteX75" fmla="*/ 6110857 w 12191999"/>
              <a:gd name="connsiteY75" fmla="*/ 2052892 h 3707731"/>
              <a:gd name="connsiteX76" fmla="*/ 6110857 w 12191999"/>
              <a:gd name="connsiteY76" fmla="*/ 2053266 h 3707731"/>
              <a:gd name="connsiteX77" fmla="*/ 5389657 w 12191999"/>
              <a:gd name="connsiteY77" fmla="*/ 1751801 h 3707731"/>
              <a:gd name="connsiteX78" fmla="*/ 5088450 w 12191999"/>
              <a:gd name="connsiteY78" fmla="*/ 1025737 h 3707731"/>
              <a:gd name="connsiteX79" fmla="*/ 9420650 w 12191999"/>
              <a:gd name="connsiteY79" fmla="*/ 0 h 3707731"/>
              <a:gd name="connsiteX80" fmla="*/ 9420650 w 12191999"/>
              <a:gd name="connsiteY80" fmla="*/ 2 h 3707731"/>
              <a:gd name="connsiteX81" fmla="*/ 12191999 w 12191999"/>
              <a:gd name="connsiteY81" fmla="*/ 2 h 3707731"/>
              <a:gd name="connsiteX82" fmla="*/ 12191999 w 12191999"/>
              <a:gd name="connsiteY82" fmla="*/ 399862 h 3707731"/>
              <a:gd name="connsiteX83" fmla="*/ 9420650 w 12191999"/>
              <a:gd name="connsiteY83" fmla="*/ 399862 h 3707731"/>
              <a:gd name="connsiteX84" fmla="*/ 9420650 w 12191999"/>
              <a:gd name="connsiteY84" fmla="*/ 398425 h 3707731"/>
              <a:gd name="connsiteX85" fmla="*/ 8975485 w 12191999"/>
              <a:gd name="connsiteY85" fmla="*/ 580683 h 3707731"/>
              <a:gd name="connsiteX86" fmla="*/ 8793179 w 12191999"/>
              <a:gd name="connsiteY86" fmla="*/ 1025733 h 3707731"/>
              <a:gd name="connsiteX87" fmla="*/ 8394650 w 12191999"/>
              <a:gd name="connsiteY87" fmla="*/ 1025733 h 3707731"/>
              <a:gd name="connsiteX88" fmla="*/ 8695667 w 12191999"/>
              <a:gd name="connsiteY88" fmla="*/ 300938 h 3707731"/>
              <a:gd name="connsiteX89" fmla="*/ 9420650 w 12191999"/>
              <a:gd name="connsiteY89" fmla="*/ 0 h 3707731"/>
              <a:gd name="connsiteX90" fmla="*/ 6110855 w 12191999"/>
              <a:gd name="connsiteY90" fmla="*/ 0 h 3707731"/>
              <a:gd name="connsiteX91" fmla="*/ 6110856 w 12191999"/>
              <a:gd name="connsiteY91" fmla="*/ 0 h 3707731"/>
              <a:gd name="connsiteX92" fmla="*/ 6110857 w 12191999"/>
              <a:gd name="connsiteY92" fmla="*/ 0 h 3707731"/>
              <a:gd name="connsiteX93" fmla="*/ 6110857 w 12191999"/>
              <a:gd name="connsiteY93" fmla="*/ 0 h 3707731"/>
              <a:gd name="connsiteX94" fmla="*/ 6215911 w 12191999"/>
              <a:gd name="connsiteY94" fmla="*/ 5455 h 3707731"/>
              <a:gd name="connsiteX95" fmla="*/ 6835839 w 12191999"/>
              <a:gd name="connsiteY95" fmla="*/ 300938 h 3707731"/>
              <a:gd name="connsiteX96" fmla="*/ 7136855 w 12191999"/>
              <a:gd name="connsiteY96" fmla="*/ 1025733 h 3707731"/>
              <a:gd name="connsiteX97" fmla="*/ 6742566 w 12191999"/>
              <a:gd name="connsiteY97" fmla="*/ 1025733 h 3707731"/>
              <a:gd name="connsiteX98" fmla="*/ 6556021 w 12191999"/>
              <a:gd name="connsiteY98" fmla="*/ 580683 h 3707731"/>
              <a:gd name="connsiteX99" fmla="*/ 6237648 w 12191999"/>
              <a:gd name="connsiteY99" fmla="*/ 411406 h 3707731"/>
              <a:gd name="connsiteX100" fmla="*/ 6110856 w 12191999"/>
              <a:gd name="connsiteY100" fmla="*/ 398425 h 3707731"/>
              <a:gd name="connsiteX101" fmla="*/ 5984051 w 12191999"/>
              <a:gd name="connsiteY101" fmla="*/ 411406 h 3707731"/>
              <a:gd name="connsiteX102" fmla="*/ 5669653 w 12191999"/>
              <a:gd name="connsiteY102" fmla="*/ 580683 h 3707731"/>
              <a:gd name="connsiteX103" fmla="*/ 5482989 w 12191999"/>
              <a:gd name="connsiteY103" fmla="*/ 1025733 h 3707731"/>
              <a:gd name="connsiteX104" fmla="*/ 5088450 w 12191999"/>
              <a:gd name="connsiteY104" fmla="*/ 1025733 h 3707731"/>
              <a:gd name="connsiteX105" fmla="*/ 5389657 w 12191999"/>
              <a:gd name="connsiteY105" fmla="*/ 300938 h 3707731"/>
              <a:gd name="connsiteX106" fmla="*/ 6006961 w 12191999"/>
              <a:gd name="connsiteY106" fmla="*/ 5455 h 3707731"/>
              <a:gd name="connsiteX107" fmla="*/ 6110855 w 12191999"/>
              <a:gd name="connsiteY107" fmla="*/ 0 h 37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191999" h="3707731">
                <a:moveTo>
                  <a:pt x="5088450" y="2680202"/>
                </a:moveTo>
                <a:cubicBezTo>
                  <a:pt x="5482989" y="2680202"/>
                  <a:pt x="5482989" y="2680202"/>
                  <a:pt x="5482989" y="2680202"/>
                </a:cubicBezTo>
                <a:cubicBezTo>
                  <a:pt x="5482989" y="2854287"/>
                  <a:pt x="5555110" y="3011389"/>
                  <a:pt x="5669653" y="3126030"/>
                </a:cubicBezTo>
                <a:cubicBezTo>
                  <a:pt x="5752379" y="3208827"/>
                  <a:pt x="5861354" y="3270129"/>
                  <a:pt x="5984051" y="3295604"/>
                </a:cubicBezTo>
                <a:lnTo>
                  <a:pt x="6110856" y="3308608"/>
                </a:lnTo>
                <a:lnTo>
                  <a:pt x="6237648" y="3295604"/>
                </a:lnTo>
                <a:cubicBezTo>
                  <a:pt x="6360466" y="3270129"/>
                  <a:pt x="6470167" y="3208827"/>
                  <a:pt x="6556021" y="3126030"/>
                </a:cubicBezTo>
                <a:cubicBezTo>
                  <a:pt x="6670492" y="3011389"/>
                  <a:pt x="6742566" y="2854287"/>
                  <a:pt x="6742566" y="2680202"/>
                </a:cubicBezTo>
                <a:cubicBezTo>
                  <a:pt x="7136855" y="2680202"/>
                  <a:pt x="7136855" y="2680202"/>
                  <a:pt x="7136855" y="2680202"/>
                </a:cubicBezTo>
                <a:cubicBezTo>
                  <a:pt x="7136855" y="2964683"/>
                  <a:pt x="7022384" y="3219442"/>
                  <a:pt x="6835839" y="3406266"/>
                </a:cubicBezTo>
                <a:cubicBezTo>
                  <a:pt x="6672611" y="3569737"/>
                  <a:pt x="6457448" y="3677943"/>
                  <a:pt x="6215911" y="3702440"/>
                </a:cubicBezTo>
                <a:lnTo>
                  <a:pt x="6110857" y="3707731"/>
                </a:lnTo>
                <a:lnTo>
                  <a:pt x="6110856" y="3707731"/>
                </a:lnTo>
                <a:lnTo>
                  <a:pt x="6110855" y="3707731"/>
                </a:lnTo>
                <a:lnTo>
                  <a:pt x="6006961" y="3702440"/>
                </a:lnTo>
                <a:cubicBezTo>
                  <a:pt x="5767359" y="3677943"/>
                  <a:pt x="5549276" y="3569737"/>
                  <a:pt x="5389657" y="3406266"/>
                </a:cubicBezTo>
                <a:cubicBezTo>
                  <a:pt x="5202994" y="3219442"/>
                  <a:pt x="5088450" y="2964683"/>
                  <a:pt x="5088450" y="2680202"/>
                </a:cubicBezTo>
                <a:close/>
                <a:moveTo>
                  <a:pt x="3432525" y="2680202"/>
                </a:moveTo>
                <a:cubicBezTo>
                  <a:pt x="3827064" y="2680202"/>
                  <a:pt x="3827064" y="2680202"/>
                  <a:pt x="3827064" y="2680202"/>
                </a:cubicBezTo>
                <a:cubicBezTo>
                  <a:pt x="3827064" y="2964683"/>
                  <a:pt x="3712520" y="3219442"/>
                  <a:pt x="3530099" y="3406266"/>
                </a:cubicBezTo>
                <a:cubicBezTo>
                  <a:pt x="3366769" y="3569737"/>
                  <a:pt x="3151470" y="3677943"/>
                  <a:pt x="2909780" y="3702440"/>
                </a:cubicBezTo>
                <a:lnTo>
                  <a:pt x="2816537" y="3707133"/>
                </a:lnTo>
                <a:lnTo>
                  <a:pt x="2816537" y="3707729"/>
                </a:lnTo>
                <a:lnTo>
                  <a:pt x="2804697" y="3707729"/>
                </a:lnTo>
                <a:lnTo>
                  <a:pt x="2804658" y="3707731"/>
                </a:lnTo>
                <a:lnTo>
                  <a:pt x="2804658" y="3707729"/>
                </a:lnTo>
                <a:lnTo>
                  <a:pt x="0" y="3707729"/>
                </a:lnTo>
                <a:lnTo>
                  <a:pt x="0" y="3307869"/>
                </a:lnTo>
                <a:lnTo>
                  <a:pt x="2811868" y="3307869"/>
                </a:lnTo>
                <a:lnTo>
                  <a:pt x="2931530" y="3295604"/>
                </a:lnTo>
                <a:cubicBezTo>
                  <a:pt x="3054426" y="3270129"/>
                  <a:pt x="3164197" y="3208827"/>
                  <a:pt x="3250104" y="3126030"/>
                </a:cubicBezTo>
                <a:cubicBezTo>
                  <a:pt x="3360405" y="3011389"/>
                  <a:pt x="3432525" y="2854287"/>
                  <a:pt x="3432525" y="2680202"/>
                </a:cubicBezTo>
                <a:close/>
                <a:moveTo>
                  <a:pt x="4459553" y="1654467"/>
                </a:moveTo>
                <a:lnTo>
                  <a:pt x="4459555" y="1654467"/>
                </a:lnTo>
                <a:lnTo>
                  <a:pt x="4459556" y="1654467"/>
                </a:lnTo>
                <a:lnTo>
                  <a:pt x="4459556" y="1654467"/>
                </a:lnTo>
                <a:lnTo>
                  <a:pt x="4563450" y="1659749"/>
                </a:lnTo>
                <a:cubicBezTo>
                  <a:pt x="4803051" y="1684203"/>
                  <a:pt x="5021135" y="1792220"/>
                  <a:pt x="5180753" y="1955405"/>
                </a:cubicBezTo>
                <a:cubicBezTo>
                  <a:pt x="5367417" y="2141902"/>
                  <a:pt x="5481960" y="2396216"/>
                  <a:pt x="5481960" y="2680200"/>
                </a:cubicBezTo>
                <a:cubicBezTo>
                  <a:pt x="5087421" y="2680200"/>
                  <a:pt x="5087421" y="2680200"/>
                  <a:pt x="5087421" y="2680200"/>
                </a:cubicBezTo>
                <a:cubicBezTo>
                  <a:pt x="5087421" y="2506419"/>
                  <a:pt x="5015301" y="2349592"/>
                  <a:pt x="4900758" y="2235150"/>
                </a:cubicBezTo>
                <a:cubicBezTo>
                  <a:pt x="4818032" y="2149319"/>
                  <a:pt x="4706670" y="2089715"/>
                  <a:pt x="4584570" y="2065277"/>
                </a:cubicBezTo>
                <a:lnTo>
                  <a:pt x="4459555" y="2052892"/>
                </a:lnTo>
                <a:lnTo>
                  <a:pt x="4332542" y="2065277"/>
                </a:lnTo>
                <a:cubicBezTo>
                  <a:pt x="4209508" y="2089715"/>
                  <a:pt x="4099615" y="2149319"/>
                  <a:pt x="4013612" y="2235150"/>
                </a:cubicBezTo>
                <a:cubicBezTo>
                  <a:pt x="3898940" y="2349592"/>
                  <a:pt x="3826740" y="2506419"/>
                  <a:pt x="3826740" y="2680200"/>
                </a:cubicBezTo>
                <a:cubicBezTo>
                  <a:pt x="3431761" y="2680200"/>
                  <a:pt x="3431761" y="2680200"/>
                  <a:pt x="3431761" y="2680200"/>
                </a:cubicBezTo>
                <a:cubicBezTo>
                  <a:pt x="3431761" y="2396216"/>
                  <a:pt x="3546431" y="2141902"/>
                  <a:pt x="3733304" y="1955405"/>
                </a:cubicBezTo>
                <a:cubicBezTo>
                  <a:pt x="3893100" y="1792220"/>
                  <a:pt x="4111427" y="1684203"/>
                  <a:pt x="4354142" y="1659749"/>
                </a:cubicBezTo>
                <a:lnTo>
                  <a:pt x="4459553" y="1654467"/>
                </a:lnTo>
                <a:close/>
                <a:moveTo>
                  <a:pt x="8394324" y="1025737"/>
                </a:moveTo>
                <a:cubicBezTo>
                  <a:pt x="8793551" y="1025737"/>
                  <a:pt x="8793551" y="1025737"/>
                  <a:pt x="8793551" y="1025737"/>
                </a:cubicBezTo>
                <a:cubicBezTo>
                  <a:pt x="8793551" y="1310218"/>
                  <a:pt x="8678879" y="1564977"/>
                  <a:pt x="8492007" y="1751801"/>
                </a:cubicBezTo>
                <a:cubicBezTo>
                  <a:pt x="8305135" y="1938624"/>
                  <a:pt x="8050310" y="2053266"/>
                  <a:pt x="7765754" y="2053266"/>
                </a:cubicBezTo>
                <a:lnTo>
                  <a:pt x="7765754" y="1654143"/>
                </a:lnTo>
                <a:cubicBezTo>
                  <a:pt x="7939885" y="1654143"/>
                  <a:pt x="8097028" y="1586207"/>
                  <a:pt x="8211699" y="1471566"/>
                </a:cubicBezTo>
                <a:cubicBezTo>
                  <a:pt x="8326371" y="1356924"/>
                  <a:pt x="8394324" y="1199822"/>
                  <a:pt x="8394324" y="1025737"/>
                </a:cubicBezTo>
                <a:close/>
                <a:moveTo>
                  <a:pt x="6743345" y="1025737"/>
                </a:moveTo>
                <a:cubicBezTo>
                  <a:pt x="7137884" y="1025737"/>
                  <a:pt x="7137884" y="1025737"/>
                  <a:pt x="7137884" y="1025737"/>
                </a:cubicBezTo>
                <a:cubicBezTo>
                  <a:pt x="7137884" y="1199822"/>
                  <a:pt x="7210004" y="1356924"/>
                  <a:pt x="7320305" y="1471566"/>
                </a:cubicBezTo>
                <a:cubicBezTo>
                  <a:pt x="7434849" y="1586207"/>
                  <a:pt x="7591816" y="1654143"/>
                  <a:pt x="7765752" y="1654143"/>
                </a:cubicBezTo>
                <a:lnTo>
                  <a:pt x="7765752" y="2053266"/>
                </a:lnTo>
                <a:cubicBezTo>
                  <a:pt x="7481515" y="2053266"/>
                  <a:pt x="7226973" y="1938624"/>
                  <a:pt x="7040310" y="1751801"/>
                </a:cubicBezTo>
                <a:cubicBezTo>
                  <a:pt x="6857889" y="1564977"/>
                  <a:pt x="6743345" y="1310218"/>
                  <a:pt x="6743345" y="1025737"/>
                </a:cubicBezTo>
                <a:close/>
                <a:moveTo>
                  <a:pt x="5088450" y="1025737"/>
                </a:moveTo>
                <a:cubicBezTo>
                  <a:pt x="5482989" y="1025737"/>
                  <a:pt x="5482989" y="1025737"/>
                  <a:pt x="5482989" y="1025737"/>
                </a:cubicBezTo>
                <a:cubicBezTo>
                  <a:pt x="5482989" y="1199822"/>
                  <a:pt x="5555110" y="1356924"/>
                  <a:pt x="5669653" y="1471566"/>
                </a:cubicBezTo>
                <a:cubicBezTo>
                  <a:pt x="5779954" y="1586207"/>
                  <a:pt x="5936921" y="1654143"/>
                  <a:pt x="6110857" y="1654143"/>
                </a:cubicBezTo>
                <a:lnTo>
                  <a:pt x="6110857" y="1654467"/>
                </a:lnTo>
                <a:lnTo>
                  <a:pt x="6215911" y="1659749"/>
                </a:lnTo>
                <a:cubicBezTo>
                  <a:pt x="6457448" y="1684203"/>
                  <a:pt x="6672611" y="1792220"/>
                  <a:pt x="6835839" y="1955405"/>
                </a:cubicBezTo>
                <a:cubicBezTo>
                  <a:pt x="7022384" y="2141902"/>
                  <a:pt x="7136855" y="2396216"/>
                  <a:pt x="7136855" y="2680200"/>
                </a:cubicBezTo>
                <a:cubicBezTo>
                  <a:pt x="6742566" y="2680200"/>
                  <a:pt x="6742566" y="2680200"/>
                  <a:pt x="6742566" y="2680200"/>
                </a:cubicBezTo>
                <a:cubicBezTo>
                  <a:pt x="6742566" y="2506419"/>
                  <a:pt x="6670492" y="2349592"/>
                  <a:pt x="6556021" y="2235150"/>
                </a:cubicBezTo>
                <a:cubicBezTo>
                  <a:pt x="6470167" y="2149319"/>
                  <a:pt x="6360466" y="2089715"/>
                  <a:pt x="6237648" y="2065277"/>
                </a:cubicBezTo>
                <a:lnTo>
                  <a:pt x="6110857" y="2052892"/>
                </a:lnTo>
                <a:lnTo>
                  <a:pt x="6110857" y="2053266"/>
                </a:lnTo>
                <a:cubicBezTo>
                  <a:pt x="5830862" y="2053266"/>
                  <a:pt x="5572078" y="1938624"/>
                  <a:pt x="5389657" y="1751801"/>
                </a:cubicBezTo>
                <a:cubicBezTo>
                  <a:pt x="5202994" y="1564977"/>
                  <a:pt x="5088450" y="1310218"/>
                  <a:pt x="5088450" y="1025737"/>
                </a:cubicBezTo>
                <a:close/>
                <a:moveTo>
                  <a:pt x="9420650" y="0"/>
                </a:moveTo>
                <a:lnTo>
                  <a:pt x="9420650" y="2"/>
                </a:lnTo>
                <a:lnTo>
                  <a:pt x="12191999" y="2"/>
                </a:lnTo>
                <a:lnTo>
                  <a:pt x="12191999" y="399862"/>
                </a:lnTo>
                <a:lnTo>
                  <a:pt x="9420650" y="399862"/>
                </a:lnTo>
                <a:lnTo>
                  <a:pt x="9420650" y="398425"/>
                </a:lnTo>
                <a:cubicBezTo>
                  <a:pt x="9246824" y="398425"/>
                  <a:pt x="9089956" y="470481"/>
                  <a:pt x="8975485" y="580683"/>
                </a:cubicBezTo>
                <a:cubicBezTo>
                  <a:pt x="8861014" y="695125"/>
                  <a:pt x="8793179" y="851952"/>
                  <a:pt x="8793179" y="1025733"/>
                </a:cubicBezTo>
                <a:cubicBezTo>
                  <a:pt x="8394650" y="1025733"/>
                  <a:pt x="8394650" y="1025733"/>
                  <a:pt x="8394650" y="1025733"/>
                </a:cubicBezTo>
                <a:cubicBezTo>
                  <a:pt x="8394650" y="741749"/>
                  <a:pt x="8509121" y="487435"/>
                  <a:pt x="8695667" y="300938"/>
                </a:cubicBezTo>
                <a:cubicBezTo>
                  <a:pt x="8882212" y="118680"/>
                  <a:pt x="9136592" y="0"/>
                  <a:pt x="9420650" y="0"/>
                </a:cubicBezTo>
                <a:close/>
                <a:moveTo>
                  <a:pt x="6110855" y="0"/>
                </a:moveTo>
                <a:lnTo>
                  <a:pt x="6110856" y="0"/>
                </a:lnTo>
                <a:lnTo>
                  <a:pt x="6110857" y="0"/>
                </a:lnTo>
                <a:lnTo>
                  <a:pt x="6110857" y="0"/>
                </a:lnTo>
                <a:lnTo>
                  <a:pt x="6215911" y="5455"/>
                </a:lnTo>
                <a:cubicBezTo>
                  <a:pt x="6457448" y="30663"/>
                  <a:pt x="6672611" y="141462"/>
                  <a:pt x="6835839" y="300938"/>
                </a:cubicBezTo>
                <a:cubicBezTo>
                  <a:pt x="7022384" y="487435"/>
                  <a:pt x="7136855" y="741749"/>
                  <a:pt x="7136855" y="1025733"/>
                </a:cubicBezTo>
                <a:cubicBezTo>
                  <a:pt x="6742566" y="1025733"/>
                  <a:pt x="6742566" y="1025733"/>
                  <a:pt x="6742566" y="1025733"/>
                </a:cubicBezTo>
                <a:cubicBezTo>
                  <a:pt x="6742566" y="851952"/>
                  <a:pt x="6670492" y="695125"/>
                  <a:pt x="6556021" y="580683"/>
                </a:cubicBezTo>
                <a:cubicBezTo>
                  <a:pt x="6470167" y="498031"/>
                  <a:pt x="6360466" y="436837"/>
                  <a:pt x="6237648" y="411406"/>
                </a:cubicBezTo>
                <a:lnTo>
                  <a:pt x="6110856" y="398425"/>
                </a:lnTo>
                <a:lnTo>
                  <a:pt x="5984051" y="411406"/>
                </a:lnTo>
                <a:cubicBezTo>
                  <a:pt x="5861354" y="436837"/>
                  <a:pt x="5752379" y="498031"/>
                  <a:pt x="5669653" y="580683"/>
                </a:cubicBezTo>
                <a:cubicBezTo>
                  <a:pt x="5555110" y="695125"/>
                  <a:pt x="5482989" y="851952"/>
                  <a:pt x="5482989" y="1025733"/>
                </a:cubicBezTo>
                <a:cubicBezTo>
                  <a:pt x="5088450" y="1025733"/>
                  <a:pt x="5088450" y="1025733"/>
                  <a:pt x="5088450" y="1025733"/>
                </a:cubicBezTo>
                <a:cubicBezTo>
                  <a:pt x="5088450" y="741749"/>
                  <a:pt x="5202994" y="487435"/>
                  <a:pt x="5389657" y="300938"/>
                </a:cubicBezTo>
                <a:cubicBezTo>
                  <a:pt x="5549276" y="141462"/>
                  <a:pt x="5767359" y="30663"/>
                  <a:pt x="6006961" y="5455"/>
                </a:cubicBezTo>
                <a:lnTo>
                  <a:pt x="6110855" y="0"/>
                </a:lnTo>
                <a:close/>
              </a:path>
            </a:pathLst>
          </a:custGeom>
          <a:gradFill>
            <a:gsLst>
              <a:gs pos="40000">
                <a:srgbClr val="F1D79F"/>
              </a:gs>
              <a:gs pos="56000">
                <a:schemeClr val="accent6"/>
              </a:gs>
              <a:gs pos="77000">
                <a:schemeClr val="accent4"/>
              </a:gs>
              <a:gs pos="21000">
                <a:srgbClr val="F7AB21"/>
              </a:gs>
              <a:gs pos="0">
                <a:srgbClr val="EE9900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18A7C-09A3-48EE-AE72-40A1272CAE4B}"/>
              </a:ext>
            </a:extLst>
          </p:cNvPr>
          <p:cNvSpPr txBox="1"/>
          <p:nvPr/>
        </p:nvSpPr>
        <p:spPr>
          <a:xfrm>
            <a:off x="3650109" y="653088"/>
            <a:ext cx="5192442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rgbClr val="EE9900"/>
                </a:solidFill>
                <a:latin typeface="+mj-lt"/>
                <a:ea typeface="等线" panose="02010600030101010101" pitchFamily="2" charset="-122"/>
                <a:cs typeface="Arial" panose="020B0604020202020204" pitchFamily="34" charset="0"/>
              </a:rPr>
              <a:t>2. Answer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User input question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The model classifies the question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Output the corresponding question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87A318-58D4-4CF6-9B8E-2FC38ACDEBE2}"/>
              </a:ext>
            </a:extLst>
          </p:cNvPr>
          <p:cNvSpPr txBox="1"/>
          <p:nvPr/>
        </p:nvSpPr>
        <p:spPr>
          <a:xfrm>
            <a:off x="0" y="791587"/>
            <a:ext cx="317439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rgbClr val="EE9900"/>
                </a:solidFill>
                <a:latin typeface="+mj-lt"/>
                <a:ea typeface="等线" panose="02010600030101010101" pitchFamily="2" charset="-122"/>
                <a:cs typeface="Arial" panose="020B0604020202020204" pitchFamily="34" charset="0"/>
              </a:rPr>
              <a:t>1. Model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/>
                </a:solidFill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Prepare 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 Use data to train the model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C6F29B-3B13-4E6F-9450-71AA8F998382}"/>
              </a:ext>
            </a:extLst>
          </p:cNvPr>
          <p:cNvSpPr txBox="1"/>
          <p:nvPr/>
        </p:nvSpPr>
        <p:spPr>
          <a:xfrm>
            <a:off x="841797" y="4499894"/>
            <a:ext cx="431772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3"/>
                </a:solidFill>
                <a:latin typeface="+mj-lt"/>
                <a:ea typeface="等线" panose="02010600030101010101" pitchFamily="2" charset="-122"/>
                <a:cs typeface="Arial" panose="020B0604020202020204" pitchFamily="34" charset="0"/>
              </a:rPr>
              <a:t>3. Recommend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Confusion matrix find similar problems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Recommend related questions to Unser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664B82-43C5-4EF8-9216-932A0F4F88AA}"/>
              </a:ext>
            </a:extLst>
          </p:cNvPr>
          <p:cNvSpPr txBox="1"/>
          <p:nvPr/>
        </p:nvSpPr>
        <p:spPr>
          <a:xfrm>
            <a:off x="8230562" y="4133139"/>
            <a:ext cx="449130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  <a:ea typeface="等线" panose="02010600030101010101" pitchFamily="2" charset="-122"/>
                <a:cs typeface="Arial" panose="020B0604020202020204" pitchFamily="34" charset="0"/>
              </a:rPr>
              <a:t>4. Feedback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/>
                </a:solidFill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User clicks on question links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Arial" panose="020B0604020202020204" pitchFamily="34" charset="0"/>
              </a:rPr>
              <a:t>Return the answer to users          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0B9E6A1-5041-4374-9286-3B6BE46B7E3E}"/>
              </a:ext>
            </a:extLst>
          </p:cNvPr>
          <p:cNvSpPr/>
          <p:nvPr/>
        </p:nvSpPr>
        <p:spPr>
          <a:xfrm>
            <a:off x="3834177" y="2469527"/>
            <a:ext cx="1099671" cy="109952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4F2DB44-3C18-4EF9-8C76-E76386924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3657" y="2723060"/>
            <a:ext cx="592460" cy="59246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F0926453-56DE-4BA5-814F-1113A1151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801" y="2723060"/>
            <a:ext cx="592460" cy="59246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2D8BD89-A502-45EF-A7DE-32A1B25C6F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9071" y="4381500"/>
            <a:ext cx="633920" cy="63392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78C21AB-4E26-4C5D-9DD8-36C695D26F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2754" y="4415013"/>
            <a:ext cx="542799" cy="5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46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4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5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;p10">
            <a:extLst>
              <a:ext uri="{FF2B5EF4-FFF2-40B4-BE49-F238E27FC236}">
                <a16:creationId xmlns:a16="http://schemas.microsoft.com/office/drawing/2014/main" id="{E4DD37BD-2E0B-424B-B82D-287934BD3F1D}"/>
              </a:ext>
            </a:extLst>
          </p:cNvPr>
          <p:cNvSpPr txBox="1">
            <a:spLocks/>
          </p:cNvSpPr>
          <p:nvPr/>
        </p:nvSpPr>
        <p:spPr>
          <a:xfrm>
            <a:off x="2030582" y="20600"/>
            <a:ext cx="2040299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C</a:t>
            </a:r>
            <a:r>
              <a:rPr lang="en-US" altLang="zh-CN" sz="3600" b="1" dirty="0">
                <a:latin typeface="Century" panose="02040604050505020304" pitchFamily="18" charset="0"/>
              </a:rPr>
              <a:t>ontent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E26D7A6-8FE6-407B-A354-BD34A609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CBBC8B10-9240-4950-9BB5-FD70684CB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85B66086-B419-42CC-BDDB-7E13B03C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32FD33-04DC-4280-9B0C-19464E952095}"/>
              </a:ext>
            </a:extLst>
          </p:cNvPr>
          <p:cNvSpPr/>
          <p:nvPr/>
        </p:nvSpPr>
        <p:spPr>
          <a:xfrm rot="5400000">
            <a:off x="1738479" y="102049"/>
            <a:ext cx="2288255" cy="44287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0367A0-96A9-4B58-BF97-AFFCA406072F}"/>
              </a:ext>
            </a:extLst>
          </p:cNvPr>
          <p:cNvSpPr/>
          <p:nvPr/>
        </p:nvSpPr>
        <p:spPr>
          <a:xfrm rot="5400000">
            <a:off x="7815620" y="2791339"/>
            <a:ext cx="2268888" cy="4584719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58ABCD-162B-48EC-A489-F4C8DE87E2CE}"/>
              </a:ext>
            </a:extLst>
          </p:cNvPr>
          <p:cNvSpPr/>
          <p:nvPr/>
        </p:nvSpPr>
        <p:spPr>
          <a:xfrm rot="5400000">
            <a:off x="2953421" y="1303942"/>
            <a:ext cx="2275322" cy="1989731"/>
          </a:xfrm>
          <a:custGeom>
            <a:avLst/>
            <a:gdLst>
              <a:gd name="connsiteX0" fmla="*/ 408432 w 2194266"/>
              <a:gd name="connsiteY0" fmla="*/ 6017 h 1934525"/>
              <a:gd name="connsiteX1" fmla="*/ 410618 w 2194266"/>
              <a:gd name="connsiteY1" fmla="*/ 0 h 1934525"/>
              <a:gd name="connsiteX2" fmla="*/ 2194266 w 2194266"/>
              <a:gd name="connsiteY2" fmla="*/ 0 h 1934525"/>
              <a:gd name="connsiteX3" fmla="*/ 2194266 w 2194266"/>
              <a:gd name="connsiteY3" fmla="*/ 1855247 h 1934525"/>
              <a:gd name="connsiteX4" fmla="*/ 2034084 w 2194266"/>
              <a:gd name="connsiteY4" fmla="*/ 1905340 h 1934525"/>
              <a:gd name="connsiteX5" fmla="*/ 1746711 w 2194266"/>
              <a:gd name="connsiteY5" fmla="*/ 1934525 h 1934525"/>
              <a:gd name="connsiteX6" fmla="*/ 738429 w 2194266"/>
              <a:gd name="connsiteY6" fmla="*/ 1513774 h 1934525"/>
              <a:gd name="connsiteX7" fmla="*/ 709507 w 2194266"/>
              <a:gd name="connsiteY7" fmla="*/ 1481715 h 1934525"/>
              <a:gd name="connsiteX8" fmla="*/ 729312 w 2194266"/>
              <a:gd name="connsiteY8" fmla="*/ 1461175 h 1934525"/>
              <a:gd name="connsiteX9" fmla="*/ 1046921 w 2194266"/>
              <a:gd name="connsiteY9" fmla="*/ 527164 h 1934525"/>
              <a:gd name="connsiteX10" fmla="*/ 978334 w 2194266"/>
              <a:gd name="connsiteY10" fmla="*/ 56019 h 1934525"/>
              <a:gd name="connsiteX11" fmla="*/ 958765 w 2194266"/>
              <a:gd name="connsiteY11" fmla="*/ 6017 h 1934525"/>
              <a:gd name="connsiteX12" fmla="*/ 0 w 2194266"/>
              <a:gd name="connsiteY12" fmla="*/ 1713227 h 1934525"/>
              <a:gd name="connsiteX13" fmla="*/ 0 w 2194266"/>
              <a:gd name="connsiteY13" fmla="*/ 6017 h 1934525"/>
              <a:gd name="connsiteX14" fmla="*/ 408432 w 2194266"/>
              <a:gd name="connsiteY14" fmla="*/ 6017 h 1934525"/>
              <a:gd name="connsiteX15" fmla="*/ 384892 w 2194266"/>
              <a:gd name="connsiteY15" fmla="*/ 70810 h 1934525"/>
              <a:gd name="connsiteX16" fmla="*/ 320785 w 2194266"/>
              <a:gd name="connsiteY16" fmla="*/ 497991 h 1934525"/>
              <a:gd name="connsiteX17" fmla="*/ 646397 w 2194266"/>
              <a:gd name="connsiteY17" fmla="*/ 1411760 h 1934525"/>
              <a:gd name="connsiteX18" fmla="*/ 709507 w 2194266"/>
              <a:gd name="connsiteY18" fmla="*/ 1481715 h 1934525"/>
              <a:gd name="connsiteX19" fmla="*/ 662123 w 2194266"/>
              <a:gd name="connsiteY19" fmla="*/ 1530855 h 1934525"/>
              <a:gd name="connsiteX20" fmla="*/ 174148 w 2194266"/>
              <a:gd name="connsiteY20" fmla="*/ 1737574 h 19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94266" h="1934525">
                <a:moveTo>
                  <a:pt x="408432" y="6017"/>
                </a:moveTo>
                <a:lnTo>
                  <a:pt x="410618" y="0"/>
                </a:lnTo>
                <a:lnTo>
                  <a:pt x="2194266" y="0"/>
                </a:lnTo>
                <a:lnTo>
                  <a:pt x="2194266" y="1855247"/>
                </a:lnTo>
                <a:lnTo>
                  <a:pt x="2034084" y="1905340"/>
                </a:lnTo>
                <a:cubicBezTo>
                  <a:pt x="1941260" y="1924476"/>
                  <a:pt x="1845150" y="1934525"/>
                  <a:pt x="1746711" y="1934525"/>
                </a:cubicBezTo>
                <a:cubicBezTo>
                  <a:pt x="1352952" y="1934525"/>
                  <a:pt x="996471" y="1773735"/>
                  <a:pt x="738429" y="1513774"/>
                </a:cubicBezTo>
                <a:lnTo>
                  <a:pt x="709507" y="1481715"/>
                </a:lnTo>
                <a:lnTo>
                  <a:pt x="729312" y="1461175"/>
                </a:lnTo>
                <a:cubicBezTo>
                  <a:pt x="923284" y="1239168"/>
                  <a:pt x="1046921" y="903190"/>
                  <a:pt x="1046921" y="527164"/>
                </a:cubicBezTo>
                <a:cubicBezTo>
                  <a:pt x="1046921" y="360042"/>
                  <a:pt x="1022499" y="200830"/>
                  <a:pt x="978334" y="56019"/>
                </a:cubicBezTo>
                <a:lnTo>
                  <a:pt x="958765" y="6017"/>
                </a:lnTo>
                <a:close/>
                <a:moveTo>
                  <a:pt x="0" y="1713227"/>
                </a:moveTo>
                <a:lnTo>
                  <a:pt x="0" y="6017"/>
                </a:lnTo>
                <a:lnTo>
                  <a:pt x="408432" y="6017"/>
                </a:lnTo>
                <a:lnTo>
                  <a:pt x="384892" y="70810"/>
                </a:lnTo>
                <a:cubicBezTo>
                  <a:pt x="343230" y="205756"/>
                  <a:pt x="320785" y="349234"/>
                  <a:pt x="320785" y="497991"/>
                </a:cubicBezTo>
                <a:cubicBezTo>
                  <a:pt x="320785" y="845093"/>
                  <a:pt x="442980" y="1163442"/>
                  <a:pt x="646397" y="1411760"/>
                </a:cubicBezTo>
                <a:lnTo>
                  <a:pt x="709507" y="1481715"/>
                </a:lnTo>
                <a:lnTo>
                  <a:pt x="662123" y="1530855"/>
                </a:lnTo>
                <a:cubicBezTo>
                  <a:pt x="522828" y="1661366"/>
                  <a:pt x="354905" y="1737574"/>
                  <a:pt x="174148" y="1737574"/>
                </a:cubicBezTo>
                <a:close/>
              </a:path>
            </a:pathLst>
          </a:custGeom>
          <a:solidFill>
            <a:schemeClr val="accent3">
              <a:alpha val="3058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4A7A2E-F0AC-45B0-9F03-E62CFA67E2BC}"/>
              </a:ext>
            </a:extLst>
          </p:cNvPr>
          <p:cNvSpPr txBox="1"/>
          <p:nvPr/>
        </p:nvSpPr>
        <p:spPr>
          <a:xfrm>
            <a:off x="738238" y="1746473"/>
            <a:ext cx="1738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Data</a:t>
            </a:r>
            <a:endParaRPr lang="zh-CN" altLang="en-US" sz="4400" b="1" dirty="0">
              <a:solidFill>
                <a:prstClr val="white"/>
              </a:solidFill>
              <a:latin typeface="Century" panose="020406040505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B0F65F-1636-4B5F-9460-C84737FE8662}"/>
              </a:ext>
            </a:extLst>
          </p:cNvPr>
          <p:cNvSpPr txBox="1"/>
          <p:nvPr/>
        </p:nvSpPr>
        <p:spPr>
          <a:xfrm>
            <a:off x="860050" y="2410120"/>
            <a:ext cx="3854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Preparation  Process  Transform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57F6C96-7B06-4BE5-A75F-16A7D2DDD0DE}"/>
              </a:ext>
            </a:extLst>
          </p:cNvPr>
          <p:cNvSpPr/>
          <p:nvPr/>
        </p:nvSpPr>
        <p:spPr>
          <a:xfrm>
            <a:off x="6668078" y="1147212"/>
            <a:ext cx="4574346" cy="2288256"/>
          </a:xfrm>
          <a:prstGeom prst="rect">
            <a:avLst/>
          </a:prstGeom>
          <a:solidFill>
            <a:srgbClr val="1B6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D79CE99-9664-4B1F-BD1D-34F5DCD9751F}"/>
              </a:ext>
            </a:extLst>
          </p:cNvPr>
          <p:cNvSpPr/>
          <p:nvPr/>
        </p:nvSpPr>
        <p:spPr>
          <a:xfrm rot="5400000">
            <a:off x="9041142" y="1235646"/>
            <a:ext cx="2275322" cy="2137254"/>
          </a:xfrm>
          <a:custGeom>
            <a:avLst/>
            <a:gdLst>
              <a:gd name="connsiteX0" fmla="*/ 408432 w 2194266"/>
              <a:gd name="connsiteY0" fmla="*/ 6017 h 1934525"/>
              <a:gd name="connsiteX1" fmla="*/ 410618 w 2194266"/>
              <a:gd name="connsiteY1" fmla="*/ 0 h 1934525"/>
              <a:gd name="connsiteX2" fmla="*/ 2194266 w 2194266"/>
              <a:gd name="connsiteY2" fmla="*/ 0 h 1934525"/>
              <a:gd name="connsiteX3" fmla="*/ 2194266 w 2194266"/>
              <a:gd name="connsiteY3" fmla="*/ 1855247 h 1934525"/>
              <a:gd name="connsiteX4" fmla="*/ 2034084 w 2194266"/>
              <a:gd name="connsiteY4" fmla="*/ 1905340 h 1934525"/>
              <a:gd name="connsiteX5" fmla="*/ 1746711 w 2194266"/>
              <a:gd name="connsiteY5" fmla="*/ 1934525 h 1934525"/>
              <a:gd name="connsiteX6" fmla="*/ 738429 w 2194266"/>
              <a:gd name="connsiteY6" fmla="*/ 1513774 h 1934525"/>
              <a:gd name="connsiteX7" fmla="*/ 709507 w 2194266"/>
              <a:gd name="connsiteY7" fmla="*/ 1481715 h 1934525"/>
              <a:gd name="connsiteX8" fmla="*/ 729312 w 2194266"/>
              <a:gd name="connsiteY8" fmla="*/ 1461175 h 1934525"/>
              <a:gd name="connsiteX9" fmla="*/ 1046921 w 2194266"/>
              <a:gd name="connsiteY9" fmla="*/ 527164 h 1934525"/>
              <a:gd name="connsiteX10" fmla="*/ 978334 w 2194266"/>
              <a:gd name="connsiteY10" fmla="*/ 56019 h 1934525"/>
              <a:gd name="connsiteX11" fmla="*/ 958765 w 2194266"/>
              <a:gd name="connsiteY11" fmla="*/ 6017 h 1934525"/>
              <a:gd name="connsiteX12" fmla="*/ 0 w 2194266"/>
              <a:gd name="connsiteY12" fmla="*/ 1713227 h 1934525"/>
              <a:gd name="connsiteX13" fmla="*/ 0 w 2194266"/>
              <a:gd name="connsiteY13" fmla="*/ 6017 h 1934525"/>
              <a:gd name="connsiteX14" fmla="*/ 408432 w 2194266"/>
              <a:gd name="connsiteY14" fmla="*/ 6017 h 1934525"/>
              <a:gd name="connsiteX15" fmla="*/ 384892 w 2194266"/>
              <a:gd name="connsiteY15" fmla="*/ 70810 h 1934525"/>
              <a:gd name="connsiteX16" fmla="*/ 320785 w 2194266"/>
              <a:gd name="connsiteY16" fmla="*/ 497991 h 1934525"/>
              <a:gd name="connsiteX17" fmla="*/ 646397 w 2194266"/>
              <a:gd name="connsiteY17" fmla="*/ 1411760 h 1934525"/>
              <a:gd name="connsiteX18" fmla="*/ 709507 w 2194266"/>
              <a:gd name="connsiteY18" fmla="*/ 1481715 h 1934525"/>
              <a:gd name="connsiteX19" fmla="*/ 662123 w 2194266"/>
              <a:gd name="connsiteY19" fmla="*/ 1530855 h 1934525"/>
              <a:gd name="connsiteX20" fmla="*/ 174148 w 2194266"/>
              <a:gd name="connsiteY20" fmla="*/ 1737574 h 19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94266" h="1934525">
                <a:moveTo>
                  <a:pt x="408432" y="6017"/>
                </a:moveTo>
                <a:lnTo>
                  <a:pt x="410618" y="0"/>
                </a:lnTo>
                <a:lnTo>
                  <a:pt x="2194266" y="0"/>
                </a:lnTo>
                <a:lnTo>
                  <a:pt x="2194266" y="1855247"/>
                </a:lnTo>
                <a:lnTo>
                  <a:pt x="2034084" y="1905340"/>
                </a:lnTo>
                <a:cubicBezTo>
                  <a:pt x="1941260" y="1924476"/>
                  <a:pt x="1845150" y="1934525"/>
                  <a:pt x="1746711" y="1934525"/>
                </a:cubicBezTo>
                <a:cubicBezTo>
                  <a:pt x="1352952" y="1934525"/>
                  <a:pt x="996471" y="1773735"/>
                  <a:pt x="738429" y="1513774"/>
                </a:cubicBezTo>
                <a:lnTo>
                  <a:pt x="709507" y="1481715"/>
                </a:lnTo>
                <a:lnTo>
                  <a:pt x="729312" y="1461175"/>
                </a:lnTo>
                <a:cubicBezTo>
                  <a:pt x="923284" y="1239168"/>
                  <a:pt x="1046921" y="903190"/>
                  <a:pt x="1046921" y="527164"/>
                </a:cubicBezTo>
                <a:cubicBezTo>
                  <a:pt x="1046921" y="360042"/>
                  <a:pt x="1022499" y="200830"/>
                  <a:pt x="978334" y="56019"/>
                </a:cubicBezTo>
                <a:lnTo>
                  <a:pt x="958765" y="6017"/>
                </a:lnTo>
                <a:close/>
                <a:moveTo>
                  <a:pt x="0" y="1713227"/>
                </a:moveTo>
                <a:lnTo>
                  <a:pt x="0" y="6017"/>
                </a:lnTo>
                <a:lnTo>
                  <a:pt x="408432" y="6017"/>
                </a:lnTo>
                <a:lnTo>
                  <a:pt x="384892" y="70810"/>
                </a:lnTo>
                <a:cubicBezTo>
                  <a:pt x="343230" y="205756"/>
                  <a:pt x="320785" y="349234"/>
                  <a:pt x="320785" y="497991"/>
                </a:cubicBezTo>
                <a:cubicBezTo>
                  <a:pt x="320785" y="845093"/>
                  <a:pt x="442980" y="1163442"/>
                  <a:pt x="646397" y="1411760"/>
                </a:cubicBezTo>
                <a:lnTo>
                  <a:pt x="709507" y="1481715"/>
                </a:lnTo>
                <a:lnTo>
                  <a:pt x="662123" y="1530855"/>
                </a:lnTo>
                <a:cubicBezTo>
                  <a:pt x="522828" y="1661366"/>
                  <a:pt x="354905" y="1737574"/>
                  <a:pt x="174148" y="1737574"/>
                </a:cubicBezTo>
                <a:close/>
              </a:path>
            </a:pathLst>
          </a:custGeom>
          <a:solidFill>
            <a:schemeClr val="accent4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9D6C64-30FC-4358-8F5E-98B96B869D2E}"/>
              </a:ext>
            </a:extLst>
          </p:cNvPr>
          <p:cNvSpPr/>
          <p:nvPr/>
        </p:nvSpPr>
        <p:spPr>
          <a:xfrm>
            <a:off x="657235" y="3944070"/>
            <a:ext cx="4428713" cy="2288256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5E9AA8C-2366-4324-96EF-06836AB679AA}"/>
              </a:ext>
            </a:extLst>
          </p:cNvPr>
          <p:cNvSpPr/>
          <p:nvPr/>
        </p:nvSpPr>
        <p:spPr>
          <a:xfrm rot="5400000">
            <a:off x="2978199" y="4116060"/>
            <a:ext cx="2250133" cy="1934525"/>
          </a:xfrm>
          <a:custGeom>
            <a:avLst/>
            <a:gdLst>
              <a:gd name="connsiteX0" fmla="*/ 408432 w 2194266"/>
              <a:gd name="connsiteY0" fmla="*/ 6017 h 1934525"/>
              <a:gd name="connsiteX1" fmla="*/ 410618 w 2194266"/>
              <a:gd name="connsiteY1" fmla="*/ 0 h 1934525"/>
              <a:gd name="connsiteX2" fmla="*/ 2194266 w 2194266"/>
              <a:gd name="connsiteY2" fmla="*/ 0 h 1934525"/>
              <a:gd name="connsiteX3" fmla="*/ 2194266 w 2194266"/>
              <a:gd name="connsiteY3" fmla="*/ 1855247 h 1934525"/>
              <a:gd name="connsiteX4" fmla="*/ 2034084 w 2194266"/>
              <a:gd name="connsiteY4" fmla="*/ 1905340 h 1934525"/>
              <a:gd name="connsiteX5" fmla="*/ 1746711 w 2194266"/>
              <a:gd name="connsiteY5" fmla="*/ 1934525 h 1934525"/>
              <a:gd name="connsiteX6" fmla="*/ 738429 w 2194266"/>
              <a:gd name="connsiteY6" fmla="*/ 1513774 h 1934525"/>
              <a:gd name="connsiteX7" fmla="*/ 709507 w 2194266"/>
              <a:gd name="connsiteY7" fmla="*/ 1481715 h 1934525"/>
              <a:gd name="connsiteX8" fmla="*/ 729312 w 2194266"/>
              <a:gd name="connsiteY8" fmla="*/ 1461175 h 1934525"/>
              <a:gd name="connsiteX9" fmla="*/ 1046921 w 2194266"/>
              <a:gd name="connsiteY9" fmla="*/ 527164 h 1934525"/>
              <a:gd name="connsiteX10" fmla="*/ 978334 w 2194266"/>
              <a:gd name="connsiteY10" fmla="*/ 56019 h 1934525"/>
              <a:gd name="connsiteX11" fmla="*/ 958765 w 2194266"/>
              <a:gd name="connsiteY11" fmla="*/ 6017 h 1934525"/>
              <a:gd name="connsiteX12" fmla="*/ 0 w 2194266"/>
              <a:gd name="connsiteY12" fmla="*/ 1713227 h 1934525"/>
              <a:gd name="connsiteX13" fmla="*/ 0 w 2194266"/>
              <a:gd name="connsiteY13" fmla="*/ 6017 h 1934525"/>
              <a:gd name="connsiteX14" fmla="*/ 408432 w 2194266"/>
              <a:gd name="connsiteY14" fmla="*/ 6017 h 1934525"/>
              <a:gd name="connsiteX15" fmla="*/ 384892 w 2194266"/>
              <a:gd name="connsiteY15" fmla="*/ 70810 h 1934525"/>
              <a:gd name="connsiteX16" fmla="*/ 320785 w 2194266"/>
              <a:gd name="connsiteY16" fmla="*/ 497991 h 1934525"/>
              <a:gd name="connsiteX17" fmla="*/ 646397 w 2194266"/>
              <a:gd name="connsiteY17" fmla="*/ 1411760 h 1934525"/>
              <a:gd name="connsiteX18" fmla="*/ 709507 w 2194266"/>
              <a:gd name="connsiteY18" fmla="*/ 1481715 h 1934525"/>
              <a:gd name="connsiteX19" fmla="*/ 662123 w 2194266"/>
              <a:gd name="connsiteY19" fmla="*/ 1530855 h 1934525"/>
              <a:gd name="connsiteX20" fmla="*/ 174148 w 2194266"/>
              <a:gd name="connsiteY20" fmla="*/ 1737574 h 19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94266" h="1934525">
                <a:moveTo>
                  <a:pt x="408432" y="6017"/>
                </a:moveTo>
                <a:lnTo>
                  <a:pt x="410618" y="0"/>
                </a:lnTo>
                <a:lnTo>
                  <a:pt x="2194266" y="0"/>
                </a:lnTo>
                <a:lnTo>
                  <a:pt x="2194266" y="1855247"/>
                </a:lnTo>
                <a:lnTo>
                  <a:pt x="2034084" y="1905340"/>
                </a:lnTo>
                <a:cubicBezTo>
                  <a:pt x="1941260" y="1924476"/>
                  <a:pt x="1845150" y="1934525"/>
                  <a:pt x="1746711" y="1934525"/>
                </a:cubicBezTo>
                <a:cubicBezTo>
                  <a:pt x="1352952" y="1934525"/>
                  <a:pt x="996471" y="1773735"/>
                  <a:pt x="738429" y="1513774"/>
                </a:cubicBezTo>
                <a:lnTo>
                  <a:pt x="709507" y="1481715"/>
                </a:lnTo>
                <a:lnTo>
                  <a:pt x="729312" y="1461175"/>
                </a:lnTo>
                <a:cubicBezTo>
                  <a:pt x="923284" y="1239168"/>
                  <a:pt x="1046921" y="903190"/>
                  <a:pt x="1046921" y="527164"/>
                </a:cubicBezTo>
                <a:cubicBezTo>
                  <a:pt x="1046921" y="360042"/>
                  <a:pt x="1022499" y="200830"/>
                  <a:pt x="978334" y="56019"/>
                </a:cubicBezTo>
                <a:lnTo>
                  <a:pt x="958765" y="6017"/>
                </a:lnTo>
                <a:close/>
                <a:moveTo>
                  <a:pt x="0" y="1713227"/>
                </a:moveTo>
                <a:lnTo>
                  <a:pt x="0" y="6017"/>
                </a:lnTo>
                <a:lnTo>
                  <a:pt x="408432" y="6017"/>
                </a:lnTo>
                <a:lnTo>
                  <a:pt x="384892" y="70810"/>
                </a:lnTo>
                <a:cubicBezTo>
                  <a:pt x="343230" y="205756"/>
                  <a:pt x="320785" y="349234"/>
                  <a:pt x="320785" y="497991"/>
                </a:cubicBezTo>
                <a:cubicBezTo>
                  <a:pt x="320785" y="845093"/>
                  <a:pt x="442980" y="1163442"/>
                  <a:pt x="646397" y="1411760"/>
                </a:cubicBezTo>
                <a:lnTo>
                  <a:pt x="709507" y="1481715"/>
                </a:lnTo>
                <a:lnTo>
                  <a:pt x="662123" y="1530855"/>
                </a:lnTo>
                <a:cubicBezTo>
                  <a:pt x="522828" y="1661366"/>
                  <a:pt x="354905" y="1737574"/>
                  <a:pt x="174148" y="1737574"/>
                </a:cubicBezTo>
                <a:close/>
              </a:path>
            </a:pathLst>
          </a:custGeom>
          <a:solidFill>
            <a:schemeClr val="accent5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9A48060-8A93-4B2B-BC2A-4758176EFE47}"/>
              </a:ext>
            </a:extLst>
          </p:cNvPr>
          <p:cNvSpPr/>
          <p:nvPr/>
        </p:nvSpPr>
        <p:spPr>
          <a:xfrm rot="5400000">
            <a:off x="9150096" y="4125813"/>
            <a:ext cx="2250133" cy="1934525"/>
          </a:xfrm>
          <a:custGeom>
            <a:avLst/>
            <a:gdLst>
              <a:gd name="connsiteX0" fmla="*/ 408432 w 2194266"/>
              <a:gd name="connsiteY0" fmla="*/ 6017 h 1934525"/>
              <a:gd name="connsiteX1" fmla="*/ 410618 w 2194266"/>
              <a:gd name="connsiteY1" fmla="*/ 0 h 1934525"/>
              <a:gd name="connsiteX2" fmla="*/ 2194266 w 2194266"/>
              <a:gd name="connsiteY2" fmla="*/ 0 h 1934525"/>
              <a:gd name="connsiteX3" fmla="*/ 2194266 w 2194266"/>
              <a:gd name="connsiteY3" fmla="*/ 1855247 h 1934525"/>
              <a:gd name="connsiteX4" fmla="*/ 2034084 w 2194266"/>
              <a:gd name="connsiteY4" fmla="*/ 1905340 h 1934525"/>
              <a:gd name="connsiteX5" fmla="*/ 1746711 w 2194266"/>
              <a:gd name="connsiteY5" fmla="*/ 1934525 h 1934525"/>
              <a:gd name="connsiteX6" fmla="*/ 738429 w 2194266"/>
              <a:gd name="connsiteY6" fmla="*/ 1513774 h 1934525"/>
              <a:gd name="connsiteX7" fmla="*/ 709507 w 2194266"/>
              <a:gd name="connsiteY7" fmla="*/ 1481715 h 1934525"/>
              <a:gd name="connsiteX8" fmla="*/ 729312 w 2194266"/>
              <a:gd name="connsiteY8" fmla="*/ 1461175 h 1934525"/>
              <a:gd name="connsiteX9" fmla="*/ 1046921 w 2194266"/>
              <a:gd name="connsiteY9" fmla="*/ 527164 h 1934525"/>
              <a:gd name="connsiteX10" fmla="*/ 978334 w 2194266"/>
              <a:gd name="connsiteY10" fmla="*/ 56019 h 1934525"/>
              <a:gd name="connsiteX11" fmla="*/ 958765 w 2194266"/>
              <a:gd name="connsiteY11" fmla="*/ 6017 h 1934525"/>
              <a:gd name="connsiteX12" fmla="*/ 0 w 2194266"/>
              <a:gd name="connsiteY12" fmla="*/ 1713227 h 1934525"/>
              <a:gd name="connsiteX13" fmla="*/ 0 w 2194266"/>
              <a:gd name="connsiteY13" fmla="*/ 6017 h 1934525"/>
              <a:gd name="connsiteX14" fmla="*/ 408432 w 2194266"/>
              <a:gd name="connsiteY14" fmla="*/ 6017 h 1934525"/>
              <a:gd name="connsiteX15" fmla="*/ 384892 w 2194266"/>
              <a:gd name="connsiteY15" fmla="*/ 70810 h 1934525"/>
              <a:gd name="connsiteX16" fmla="*/ 320785 w 2194266"/>
              <a:gd name="connsiteY16" fmla="*/ 497991 h 1934525"/>
              <a:gd name="connsiteX17" fmla="*/ 646397 w 2194266"/>
              <a:gd name="connsiteY17" fmla="*/ 1411760 h 1934525"/>
              <a:gd name="connsiteX18" fmla="*/ 709507 w 2194266"/>
              <a:gd name="connsiteY18" fmla="*/ 1481715 h 1934525"/>
              <a:gd name="connsiteX19" fmla="*/ 662123 w 2194266"/>
              <a:gd name="connsiteY19" fmla="*/ 1530855 h 1934525"/>
              <a:gd name="connsiteX20" fmla="*/ 174148 w 2194266"/>
              <a:gd name="connsiteY20" fmla="*/ 1737574 h 19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94266" h="1934525">
                <a:moveTo>
                  <a:pt x="408432" y="6017"/>
                </a:moveTo>
                <a:lnTo>
                  <a:pt x="410618" y="0"/>
                </a:lnTo>
                <a:lnTo>
                  <a:pt x="2194266" y="0"/>
                </a:lnTo>
                <a:lnTo>
                  <a:pt x="2194266" y="1855247"/>
                </a:lnTo>
                <a:lnTo>
                  <a:pt x="2034084" y="1905340"/>
                </a:lnTo>
                <a:cubicBezTo>
                  <a:pt x="1941260" y="1924476"/>
                  <a:pt x="1845150" y="1934525"/>
                  <a:pt x="1746711" y="1934525"/>
                </a:cubicBezTo>
                <a:cubicBezTo>
                  <a:pt x="1352952" y="1934525"/>
                  <a:pt x="996471" y="1773735"/>
                  <a:pt x="738429" y="1513774"/>
                </a:cubicBezTo>
                <a:lnTo>
                  <a:pt x="709507" y="1481715"/>
                </a:lnTo>
                <a:lnTo>
                  <a:pt x="729312" y="1461175"/>
                </a:lnTo>
                <a:cubicBezTo>
                  <a:pt x="923284" y="1239168"/>
                  <a:pt x="1046921" y="903190"/>
                  <a:pt x="1046921" y="527164"/>
                </a:cubicBezTo>
                <a:cubicBezTo>
                  <a:pt x="1046921" y="360042"/>
                  <a:pt x="1022499" y="200830"/>
                  <a:pt x="978334" y="56019"/>
                </a:cubicBezTo>
                <a:lnTo>
                  <a:pt x="958765" y="6017"/>
                </a:lnTo>
                <a:close/>
                <a:moveTo>
                  <a:pt x="0" y="1713227"/>
                </a:moveTo>
                <a:lnTo>
                  <a:pt x="0" y="6017"/>
                </a:lnTo>
                <a:lnTo>
                  <a:pt x="408432" y="6017"/>
                </a:lnTo>
                <a:lnTo>
                  <a:pt x="384892" y="70810"/>
                </a:lnTo>
                <a:cubicBezTo>
                  <a:pt x="343230" y="205756"/>
                  <a:pt x="320785" y="349234"/>
                  <a:pt x="320785" y="497991"/>
                </a:cubicBezTo>
                <a:cubicBezTo>
                  <a:pt x="320785" y="845093"/>
                  <a:pt x="442980" y="1163442"/>
                  <a:pt x="646397" y="1411760"/>
                </a:cubicBezTo>
                <a:lnTo>
                  <a:pt x="709507" y="1481715"/>
                </a:lnTo>
                <a:lnTo>
                  <a:pt x="662123" y="1530855"/>
                </a:lnTo>
                <a:cubicBezTo>
                  <a:pt x="522828" y="1661366"/>
                  <a:pt x="354905" y="1737574"/>
                  <a:pt x="174148" y="1737574"/>
                </a:cubicBezTo>
                <a:close/>
              </a:path>
            </a:pathLst>
          </a:custGeom>
          <a:solidFill>
            <a:srgbClr val="FBE7C9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4">
            <a:extLst>
              <a:ext uri="{FF2B5EF4-FFF2-40B4-BE49-F238E27FC236}">
                <a16:creationId xmlns:a16="http://schemas.microsoft.com/office/drawing/2014/main" id="{B7483B32-8C33-4CBE-A95A-40B245DD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157" y="-12312"/>
            <a:ext cx="8112224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E8D206-209F-4F14-A1E6-84EC75213327}"/>
              </a:ext>
            </a:extLst>
          </p:cNvPr>
          <p:cNvSpPr txBox="1"/>
          <p:nvPr/>
        </p:nvSpPr>
        <p:spPr>
          <a:xfrm>
            <a:off x="4332248" y="1419335"/>
            <a:ext cx="366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CE9695-A159-4250-B34C-F4C2F26EB30A}"/>
              </a:ext>
            </a:extLst>
          </p:cNvPr>
          <p:cNvSpPr txBox="1"/>
          <p:nvPr/>
        </p:nvSpPr>
        <p:spPr>
          <a:xfrm>
            <a:off x="6757400" y="1664135"/>
            <a:ext cx="30397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Algorithm</a:t>
            </a:r>
            <a:endParaRPr lang="zh-CN" altLang="en-US" sz="4400" b="1" dirty="0">
              <a:solidFill>
                <a:prstClr val="white"/>
              </a:solidFill>
              <a:latin typeface="Century" panose="020406040505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B3BDD7-8CB7-4F21-A0E3-E1500DEE5EE9}"/>
              </a:ext>
            </a:extLst>
          </p:cNvPr>
          <p:cNvSpPr txBox="1"/>
          <p:nvPr/>
        </p:nvSpPr>
        <p:spPr>
          <a:xfrm>
            <a:off x="6883747" y="2391522"/>
            <a:ext cx="3854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Classification    Clustering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EC4FDA-74EC-4D9C-AE78-CFFE8EC808E3}"/>
              </a:ext>
            </a:extLst>
          </p:cNvPr>
          <p:cNvSpPr txBox="1"/>
          <p:nvPr/>
        </p:nvSpPr>
        <p:spPr>
          <a:xfrm>
            <a:off x="789857" y="4346133"/>
            <a:ext cx="24285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Analysis</a:t>
            </a:r>
            <a:endParaRPr lang="zh-CN" altLang="en-US" sz="4400" b="1" dirty="0">
              <a:solidFill>
                <a:prstClr val="white"/>
              </a:solidFill>
              <a:latin typeface="Century" panose="020406040505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947CD7-12E6-4626-A0E3-5C86B40527BB}"/>
              </a:ext>
            </a:extLst>
          </p:cNvPr>
          <p:cNvSpPr txBox="1"/>
          <p:nvPr/>
        </p:nvSpPr>
        <p:spPr>
          <a:xfrm>
            <a:off x="835610" y="5020799"/>
            <a:ext cx="3030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Accuracy    Confusion Matrix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510C82-0310-468C-8B5A-9A9FA7475989}"/>
              </a:ext>
            </a:extLst>
          </p:cNvPr>
          <p:cNvSpPr txBox="1"/>
          <p:nvPr/>
        </p:nvSpPr>
        <p:spPr>
          <a:xfrm>
            <a:off x="6853538" y="5024588"/>
            <a:ext cx="3565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Platform    Recommended system 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EB0877-3FF0-4920-AF3F-B35190E79848}"/>
              </a:ext>
            </a:extLst>
          </p:cNvPr>
          <p:cNvSpPr txBox="1"/>
          <p:nvPr/>
        </p:nvSpPr>
        <p:spPr>
          <a:xfrm>
            <a:off x="6696062" y="4358844"/>
            <a:ext cx="31936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3928B8-2AC3-4C05-BDD7-8F88DA651171}"/>
              </a:ext>
            </a:extLst>
          </p:cNvPr>
          <p:cNvSpPr txBox="1"/>
          <p:nvPr/>
        </p:nvSpPr>
        <p:spPr>
          <a:xfrm>
            <a:off x="10650811" y="1411556"/>
            <a:ext cx="366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4A3595-4B02-40E5-B0C3-B5FB7917494B}"/>
              </a:ext>
            </a:extLst>
          </p:cNvPr>
          <p:cNvSpPr txBox="1"/>
          <p:nvPr/>
        </p:nvSpPr>
        <p:spPr>
          <a:xfrm>
            <a:off x="4385010" y="4184977"/>
            <a:ext cx="366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836FA1-5726-4FCE-9710-E7ACA8FFE92C}"/>
              </a:ext>
            </a:extLst>
          </p:cNvPr>
          <p:cNvSpPr txBox="1"/>
          <p:nvPr/>
        </p:nvSpPr>
        <p:spPr>
          <a:xfrm>
            <a:off x="10706565" y="4208914"/>
            <a:ext cx="366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Century" panose="020406040505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784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5" name="组合 31">
            <a:extLst>
              <a:ext uri="{FF2B5EF4-FFF2-40B4-BE49-F238E27FC236}">
                <a16:creationId xmlns:a16="http://schemas.microsoft.com/office/drawing/2014/main" id="{348D2788-3E8E-4115-8148-22F022E537A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96349" y="1267308"/>
            <a:ext cx="4437431" cy="4403554"/>
            <a:chOff x="0" y="0"/>
            <a:chExt cx="5970957" cy="5720949"/>
          </a:xfrm>
        </p:grpSpPr>
        <p:sp>
          <p:nvSpPr>
            <p:cNvPr id="37908" name="任意多边形 29">
              <a:extLst>
                <a:ext uri="{FF2B5EF4-FFF2-40B4-BE49-F238E27FC236}">
                  <a16:creationId xmlns:a16="http://schemas.microsoft.com/office/drawing/2014/main" id="{C7091A19-6893-49AD-A2BB-210C8D360ED0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025214" y="1371938"/>
              <a:ext cx="2969116" cy="2922369"/>
            </a:xfrm>
            <a:custGeom>
              <a:avLst/>
              <a:gdLst>
                <a:gd name="T0" fmla="*/ 1299463 w 2969116"/>
                <a:gd name="T1" fmla="*/ 2197576 h 2922369"/>
                <a:gd name="T2" fmla="*/ 1332628 w 2969116"/>
                <a:gd name="T3" fmla="*/ 2207871 h 2922369"/>
                <a:gd name="T4" fmla="*/ 1315965 w 2969116"/>
                <a:gd name="T5" fmla="*/ 2224739 h 2922369"/>
                <a:gd name="T6" fmla="*/ 0 w 2969116"/>
                <a:gd name="T7" fmla="*/ 1484558 h 2922369"/>
                <a:gd name="T8" fmla="*/ 1484558 w 2969116"/>
                <a:gd name="T9" fmla="*/ 0 h 2922369"/>
                <a:gd name="T10" fmla="*/ 2969116 w 2969116"/>
                <a:gd name="T11" fmla="*/ 1484558 h 2922369"/>
                <a:gd name="T12" fmla="*/ 2426295 w 2969116"/>
                <a:gd name="T13" fmla="*/ 2632241 h 2922369"/>
                <a:gd name="T14" fmla="*/ 2291178 w 2969116"/>
                <a:gd name="T15" fmla="*/ 2729920 h 2922369"/>
                <a:gd name="T16" fmla="*/ 2483627 w 2969116"/>
                <a:gd name="T17" fmla="*/ 2922369 h 2922369"/>
                <a:gd name="T18" fmla="*/ 1563589 w 2969116"/>
                <a:gd name="T19" fmla="*/ 2922369 h 2922369"/>
                <a:gd name="T20" fmla="*/ 1563589 w 2969116"/>
                <a:gd name="T21" fmla="*/ 2002331 h 2922369"/>
                <a:gd name="T22" fmla="*/ 1737709 w 2969116"/>
                <a:gd name="T23" fmla="*/ 2176450 h 2922369"/>
                <a:gd name="T24" fmla="*/ 1772305 w 2969116"/>
                <a:gd name="T25" fmla="*/ 2165711 h 2922369"/>
                <a:gd name="T26" fmla="*/ 2223804 w 2969116"/>
                <a:gd name="T27" fmla="*/ 1484558 h 2922369"/>
                <a:gd name="T28" fmla="*/ 1484558 w 2969116"/>
                <a:gd name="T29" fmla="*/ 745312 h 2922369"/>
                <a:gd name="T30" fmla="*/ 745312 w 2969116"/>
                <a:gd name="T31" fmla="*/ 1484558 h 2922369"/>
                <a:gd name="T32" fmla="*/ 760331 w 2969116"/>
                <a:gd name="T33" fmla="*/ 1633542 h 2922369"/>
                <a:gd name="T34" fmla="*/ 776482 w 2969116"/>
                <a:gd name="T35" fmla="*/ 1685572 h 2922369"/>
                <a:gd name="T36" fmla="*/ 740539 w 2969116"/>
                <a:gd name="T37" fmla="*/ 1663736 h 2922369"/>
                <a:gd name="T38" fmla="*/ 32911 w 2969116"/>
                <a:gd name="T39" fmla="*/ 1484558 h 2922369"/>
                <a:gd name="T40" fmla="*/ 83 w 2969116"/>
                <a:gd name="T41" fmla="*/ 1486216 h 29223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69116"/>
                <a:gd name="T64" fmla="*/ 0 h 2922369"/>
                <a:gd name="T65" fmla="*/ 2969116 w 2969116"/>
                <a:gd name="T66" fmla="*/ 2922369 h 29223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69116" h="2922369">
                  <a:moveTo>
                    <a:pt x="1299463" y="2197576"/>
                  </a:moveTo>
                  <a:lnTo>
                    <a:pt x="1332628" y="2207871"/>
                  </a:lnTo>
                  <a:lnTo>
                    <a:pt x="1315965" y="2224739"/>
                  </a:lnTo>
                  <a:lnTo>
                    <a:pt x="1299463" y="2197576"/>
                  </a:lnTo>
                  <a:close/>
                  <a:moveTo>
                    <a:pt x="0" y="1484558"/>
                  </a:move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ubicBezTo>
                    <a:pt x="2969116" y="1946953"/>
                    <a:pt x="2757717" y="2359972"/>
                    <a:pt x="2426295" y="2632241"/>
                  </a:cubicBezTo>
                  <a:lnTo>
                    <a:pt x="2291178" y="2729920"/>
                  </a:lnTo>
                  <a:lnTo>
                    <a:pt x="2483627" y="2922369"/>
                  </a:lnTo>
                  <a:lnTo>
                    <a:pt x="1563589" y="2922369"/>
                  </a:lnTo>
                  <a:lnTo>
                    <a:pt x="1563589" y="2002331"/>
                  </a:lnTo>
                  <a:lnTo>
                    <a:pt x="1737709" y="2176450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09" name="任意多边形 27">
              <a:extLst>
                <a:ext uri="{FF2B5EF4-FFF2-40B4-BE49-F238E27FC236}">
                  <a16:creationId xmlns:a16="http://schemas.microsoft.com/office/drawing/2014/main" id="{B694D79D-7942-4021-B62B-20BA6526703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-29521" y="1395020"/>
              <a:ext cx="2969116" cy="2910073"/>
            </a:xfrm>
            <a:custGeom>
              <a:avLst/>
              <a:gdLst>
                <a:gd name="T0" fmla="*/ 1332628 w 2969116"/>
                <a:gd name="T1" fmla="*/ 2207871 h 2910073"/>
                <a:gd name="T2" fmla="*/ 1315965 w 2969116"/>
                <a:gd name="T3" fmla="*/ 2224739 h 2910073"/>
                <a:gd name="T4" fmla="*/ 1299463 w 2969116"/>
                <a:gd name="T5" fmla="*/ 2197576 h 2910073"/>
                <a:gd name="T6" fmla="*/ 2969116 w 2969116"/>
                <a:gd name="T7" fmla="*/ 1484558 h 2910073"/>
                <a:gd name="T8" fmla="*/ 2277174 w 2969116"/>
                <a:gd name="T9" fmla="*/ 2740043 h 2910073"/>
                <a:gd name="T10" fmla="*/ 2271609 w 2969116"/>
                <a:gd name="T11" fmla="*/ 2743220 h 2910073"/>
                <a:gd name="T12" fmla="*/ 2438462 w 2969116"/>
                <a:gd name="T13" fmla="*/ 2910073 h 2910073"/>
                <a:gd name="T14" fmla="*/ 1518424 w 2969116"/>
                <a:gd name="T15" fmla="*/ 2910073 h 2910073"/>
                <a:gd name="T16" fmla="*/ 1518424 w 2969116"/>
                <a:gd name="T17" fmla="*/ 1990035 h 2910073"/>
                <a:gd name="T18" fmla="*/ 1712626 w 2969116"/>
                <a:gd name="T19" fmla="*/ 2184237 h 2910073"/>
                <a:gd name="T20" fmla="*/ 1772305 w 2969116"/>
                <a:gd name="T21" fmla="*/ 2165711 h 2910073"/>
                <a:gd name="T22" fmla="*/ 2223804 w 2969116"/>
                <a:gd name="T23" fmla="*/ 1484558 h 2910073"/>
                <a:gd name="T24" fmla="*/ 1484558 w 2969116"/>
                <a:gd name="T25" fmla="*/ 745312 h 2910073"/>
                <a:gd name="T26" fmla="*/ 745312 w 2969116"/>
                <a:gd name="T27" fmla="*/ 1484558 h 2910073"/>
                <a:gd name="T28" fmla="*/ 760331 w 2969116"/>
                <a:gd name="T29" fmla="*/ 1633542 h 2910073"/>
                <a:gd name="T30" fmla="*/ 776482 w 2969116"/>
                <a:gd name="T31" fmla="*/ 1685572 h 2910073"/>
                <a:gd name="T32" fmla="*/ 740539 w 2969116"/>
                <a:gd name="T33" fmla="*/ 1663736 h 2910073"/>
                <a:gd name="T34" fmla="*/ 32911 w 2969116"/>
                <a:gd name="T35" fmla="*/ 1484558 h 2910073"/>
                <a:gd name="T36" fmla="*/ 83 w 2969116"/>
                <a:gd name="T37" fmla="*/ 1486216 h 2910073"/>
                <a:gd name="T38" fmla="*/ 0 w 2969116"/>
                <a:gd name="T39" fmla="*/ 1484558 h 2910073"/>
                <a:gd name="T40" fmla="*/ 1484558 w 2969116"/>
                <a:gd name="T41" fmla="*/ 0 h 2910073"/>
                <a:gd name="T42" fmla="*/ 2969116 w 2969116"/>
                <a:gd name="T43" fmla="*/ 1484558 h 291007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69116"/>
                <a:gd name="T67" fmla="*/ 0 h 2910073"/>
                <a:gd name="T68" fmla="*/ 2969116 w 2969116"/>
                <a:gd name="T69" fmla="*/ 2910073 h 291007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69116" h="2910073">
                  <a:moveTo>
                    <a:pt x="1332628" y="2207871"/>
                  </a:moveTo>
                  <a:lnTo>
                    <a:pt x="1315965" y="2224739"/>
                  </a:lnTo>
                  <a:lnTo>
                    <a:pt x="1299463" y="2197576"/>
                  </a:lnTo>
                  <a:lnTo>
                    <a:pt x="1332628" y="2207871"/>
                  </a:lnTo>
                  <a:close/>
                  <a:moveTo>
                    <a:pt x="2969116" y="1484558"/>
                  </a:moveTo>
                  <a:cubicBezTo>
                    <a:pt x="2969116" y="2013009"/>
                    <a:pt x="2693003" y="2476970"/>
                    <a:pt x="2277174" y="2740043"/>
                  </a:cubicBezTo>
                  <a:lnTo>
                    <a:pt x="2271609" y="2743220"/>
                  </a:lnTo>
                  <a:lnTo>
                    <a:pt x="2438462" y="2910073"/>
                  </a:lnTo>
                  <a:lnTo>
                    <a:pt x="1518424" y="2910073"/>
                  </a:lnTo>
                  <a:lnTo>
                    <a:pt x="1518424" y="1990035"/>
                  </a:lnTo>
                  <a:lnTo>
                    <a:pt x="1712626" y="2184237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rgbClr val="4472C4"/>
                </a:solidFill>
              </a:endParaRPr>
            </a:p>
          </p:txBody>
        </p:sp>
        <p:sp>
          <p:nvSpPr>
            <p:cNvPr id="37910" name="任意多边形 28">
              <a:extLst>
                <a:ext uri="{FF2B5EF4-FFF2-40B4-BE49-F238E27FC236}">
                  <a16:creationId xmlns:a16="http://schemas.microsoft.com/office/drawing/2014/main" id="{105A233D-E1D1-4DB5-AB89-344A04D8AA2A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36328" y="-81041"/>
              <a:ext cx="2803108" cy="2965187"/>
            </a:xfrm>
            <a:custGeom>
              <a:avLst/>
              <a:gdLst>
                <a:gd name="T0" fmla="*/ 621042 w 2803108"/>
                <a:gd name="T1" fmla="*/ 1721756 h 2965187"/>
                <a:gd name="T2" fmla="*/ 608331 w 2803108"/>
                <a:gd name="T3" fmla="*/ 1689440 h 2965187"/>
                <a:gd name="T4" fmla="*/ 592737 w 2803108"/>
                <a:gd name="T5" fmla="*/ 1707301 h 2965187"/>
                <a:gd name="T6" fmla="*/ 2802546 w 2803108"/>
                <a:gd name="T7" fmla="*/ 1527174 h 2965187"/>
                <a:gd name="T8" fmla="*/ 2799005 w 2803108"/>
                <a:gd name="T9" fmla="*/ 1375234 h 2965187"/>
                <a:gd name="T10" fmla="*/ 1209092 w 2803108"/>
                <a:gd name="T11" fmla="*/ 4103 h 2965187"/>
                <a:gd name="T12" fmla="*/ 104528 w 2803108"/>
                <a:gd name="T13" fmla="*/ 630017 h 2965187"/>
                <a:gd name="T14" fmla="*/ 95946 w 2803108"/>
                <a:gd name="T15" fmla="*/ 643946 h 2965187"/>
                <a:gd name="T16" fmla="*/ 3849 w 2803108"/>
                <a:gd name="T17" fmla="*/ 551849 h 2965187"/>
                <a:gd name="T18" fmla="*/ 3849 w 2803108"/>
                <a:gd name="T19" fmla="*/ 795393 h 2965187"/>
                <a:gd name="T20" fmla="*/ 0 w 2803108"/>
                <a:gd name="T21" fmla="*/ 803463 h 2965187"/>
                <a:gd name="T22" fmla="*/ 3849 w 2803108"/>
                <a:gd name="T23" fmla="*/ 806823 h 2965187"/>
                <a:gd name="T24" fmla="*/ 3849 w 2803108"/>
                <a:gd name="T25" fmla="*/ 1471887 h 2965187"/>
                <a:gd name="T26" fmla="*/ 923887 w 2803108"/>
                <a:gd name="T27" fmla="*/ 1471887 h 2965187"/>
                <a:gd name="T28" fmla="*/ 642279 w 2803108"/>
                <a:gd name="T29" fmla="*/ 1190279 h 2965187"/>
                <a:gd name="T30" fmla="*/ 659733 w 2803108"/>
                <a:gd name="T31" fmla="*/ 1148928 h 2965187"/>
                <a:gd name="T32" fmla="*/ 1264011 w 2803108"/>
                <a:gd name="T33" fmla="*/ 747389 h 2965187"/>
                <a:gd name="T34" fmla="*/ 2055719 w 2803108"/>
                <a:gd name="T35" fmla="*/ 1430153 h 2965187"/>
                <a:gd name="T36" fmla="*/ 1372955 w 2803108"/>
                <a:gd name="T37" fmla="*/ 2221862 h 2965187"/>
                <a:gd name="T38" fmla="*/ 1223269 w 2803108"/>
                <a:gd name="T39" fmla="*/ 2217861 h 2965187"/>
                <a:gd name="T40" fmla="*/ 1170191 w 2803108"/>
                <a:gd name="T41" fmla="*/ 2205588 h 2965187"/>
                <a:gd name="T42" fmla="*/ 1194616 w 2803108"/>
                <a:gd name="T43" fmla="*/ 2239825 h 2965187"/>
                <a:gd name="T44" fmla="*/ 1425449 w 2803108"/>
                <a:gd name="T45" fmla="*/ 2932326 h 2965187"/>
                <a:gd name="T46" fmla="*/ 1426214 w 2803108"/>
                <a:gd name="T47" fmla="*/ 2965187 h 2965187"/>
                <a:gd name="T48" fmla="*/ 1427874 w 2803108"/>
                <a:gd name="T49" fmla="*/ 2965147 h 2965187"/>
                <a:gd name="T50" fmla="*/ 2802546 w 2803108"/>
                <a:gd name="T51" fmla="*/ 1527174 h 2965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03108"/>
                <a:gd name="T79" fmla="*/ 0 h 2965187"/>
                <a:gd name="T80" fmla="*/ 2803108 w 2803108"/>
                <a:gd name="T81" fmla="*/ 2965187 h 2965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03108" h="2965187">
                  <a:moveTo>
                    <a:pt x="621042" y="1721756"/>
                  </a:moveTo>
                  <a:lnTo>
                    <a:pt x="608331" y="1689440"/>
                  </a:lnTo>
                  <a:lnTo>
                    <a:pt x="592737" y="1707301"/>
                  </a:lnTo>
                  <a:lnTo>
                    <a:pt x="621042" y="1721756"/>
                  </a:lnTo>
                  <a:close/>
                  <a:moveTo>
                    <a:pt x="2802546" y="1527174"/>
                  </a:moveTo>
                  <a:cubicBezTo>
                    <a:pt x="2803923" y="1477030"/>
                    <a:pt x="2802781" y="1426339"/>
                    <a:pt x="2799005" y="1375234"/>
                  </a:cubicBezTo>
                  <a:cubicBezTo>
                    <a:pt x="2738590" y="557564"/>
                    <a:pt x="2026762" y="-56312"/>
                    <a:pt x="1209092" y="4103"/>
                  </a:cubicBezTo>
                  <a:cubicBezTo>
                    <a:pt x="747954" y="38175"/>
                    <a:pt x="351635" y="279433"/>
                    <a:pt x="104528" y="630017"/>
                  </a:cubicBezTo>
                  <a:lnTo>
                    <a:pt x="95946" y="643946"/>
                  </a:lnTo>
                  <a:lnTo>
                    <a:pt x="3849" y="551849"/>
                  </a:lnTo>
                  <a:lnTo>
                    <a:pt x="3849" y="795393"/>
                  </a:lnTo>
                  <a:lnTo>
                    <a:pt x="0" y="803463"/>
                  </a:lnTo>
                  <a:lnTo>
                    <a:pt x="3849" y="806823"/>
                  </a:lnTo>
                  <a:lnTo>
                    <a:pt x="3849" y="1471887"/>
                  </a:lnTo>
                  <a:lnTo>
                    <a:pt x="923887" y="1471887"/>
                  </a:lnTo>
                  <a:lnTo>
                    <a:pt x="642279" y="1190279"/>
                  </a:lnTo>
                  <a:lnTo>
                    <a:pt x="659733" y="1148928"/>
                  </a:lnTo>
                  <a:cubicBezTo>
                    <a:pt x="773311" y="926572"/>
                    <a:pt x="996809" y="767132"/>
                    <a:pt x="1264011" y="747389"/>
                  </a:cubicBezTo>
                  <a:cubicBezTo>
                    <a:pt x="1671175" y="717305"/>
                    <a:pt x="2025635" y="1022989"/>
                    <a:pt x="2055719" y="1430153"/>
                  </a:cubicBezTo>
                  <a:cubicBezTo>
                    <a:pt x="2085803" y="1837317"/>
                    <a:pt x="1780119" y="2191778"/>
                    <a:pt x="1372955" y="2221862"/>
                  </a:cubicBezTo>
                  <a:cubicBezTo>
                    <a:pt x="1322059" y="2225622"/>
                    <a:pt x="1271987" y="2224137"/>
                    <a:pt x="1223269" y="2217861"/>
                  </a:cubicBezTo>
                  <a:lnTo>
                    <a:pt x="1170191" y="2205588"/>
                  </a:lnTo>
                  <a:lnTo>
                    <a:pt x="1194616" y="2239825"/>
                  </a:lnTo>
                  <a:cubicBezTo>
                    <a:pt x="1324075" y="2441185"/>
                    <a:pt x="1406569" y="2676804"/>
                    <a:pt x="1425449" y="2932326"/>
                  </a:cubicBezTo>
                  <a:lnTo>
                    <a:pt x="1426214" y="2965187"/>
                  </a:lnTo>
                  <a:lnTo>
                    <a:pt x="1427874" y="2965147"/>
                  </a:lnTo>
                  <a:cubicBezTo>
                    <a:pt x="2194439" y="2908509"/>
                    <a:pt x="2781890" y="2279338"/>
                    <a:pt x="2802546" y="1527174"/>
                  </a:cubicBezTo>
                  <a:close/>
                </a:path>
              </a:pathLst>
            </a:custGeom>
            <a:solidFill>
              <a:srgbClr val="1B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37911" name="任意多边形 30">
              <a:extLst>
                <a:ext uri="{FF2B5EF4-FFF2-40B4-BE49-F238E27FC236}">
                  <a16:creationId xmlns:a16="http://schemas.microsoft.com/office/drawing/2014/main" id="{710F1DDA-83A1-4A16-842D-F95E6F23E08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572789" y="2837380"/>
              <a:ext cx="2800257" cy="2966877"/>
            </a:xfrm>
            <a:custGeom>
              <a:avLst/>
              <a:gdLst>
                <a:gd name="T0" fmla="*/ 585976 w 2800257"/>
                <a:gd name="T1" fmla="*/ 1694015 h 2966877"/>
                <a:gd name="T2" fmla="*/ 614014 w 2800257"/>
                <a:gd name="T3" fmla="*/ 1708984 h 2966877"/>
                <a:gd name="T4" fmla="*/ 601894 w 2800257"/>
                <a:gd name="T5" fmla="*/ 1676442 h 2966877"/>
                <a:gd name="T6" fmla="*/ 0 w 2800257"/>
                <a:gd name="T7" fmla="*/ 517489 h 2966877"/>
                <a:gd name="T8" fmla="*/ 0 w 2800257"/>
                <a:gd name="T9" fmla="*/ 1437527 h 2966877"/>
                <a:gd name="T10" fmla="*/ 920038 w 2800257"/>
                <a:gd name="T11" fmla="*/ 1437527 h 2966877"/>
                <a:gd name="T12" fmla="*/ 649713 w 2800257"/>
                <a:gd name="T13" fmla="*/ 1167202 h 2966877"/>
                <a:gd name="T14" fmla="*/ 663134 w 2800257"/>
                <a:gd name="T15" fmla="*/ 1136956 h 2966877"/>
                <a:gd name="T16" fmla="*/ 1274627 w 2800257"/>
                <a:gd name="T17" fmla="*/ 746492 h 2966877"/>
                <a:gd name="T18" fmla="*/ 2053765 w 2800257"/>
                <a:gd name="T19" fmla="*/ 1443567 h 2966877"/>
                <a:gd name="T20" fmla="*/ 1356690 w 2800257"/>
                <a:gd name="T21" fmla="*/ 2222705 h 2966877"/>
                <a:gd name="T22" fmla="*/ 1207102 w 2800257"/>
                <a:gd name="T23" fmla="*/ 2215978 h 2966877"/>
                <a:gd name="T24" fmla="*/ 1154256 w 2800257"/>
                <a:gd name="T25" fmla="*/ 2202740 h 2966877"/>
                <a:gd name="T26" fmla="*/ 1178053 w 2800257"/>
                <a:gd name="T27" fmla="*/ 2237416 h 2966877"/>
                <a:gd name="T28" fmla="*/ 1396232 w 2800257"/>
                <a:gd name="T29" fmla="*/ 2934008 h 2966877"/>
                <a:gd name="T30" fmla="*/ 1396399 w 2800257"/>
                <a:gd name="T31" fmla="*/ 2966877 h 2966877"/>
                <a:gd name="T32" fmla="*/ 1398059 w 2800257"/>
                <a:gd name="T33" fmla="*/ 2966868 h 2966877"/>
                <a:gd name="T34" fmla="*/ 2797928 w 2800257"/>
                <a:gd name="T35" fmla="*/ 1402199 h 2966877"/>
                <a:gd name="T36" fmla="*/ 1233259 w 2800257"/>
                <a:gd name="T37" fmla="*/ 2329 h 2966877"/>
                <a:gd name="T38" fmla="*/ 117475 w 2800257"/>
                <a:gd name="T39" fmla="*/ 608016 h 2966877"/>
                <a:gd name="T40" fmla="*/ 106943 w 2800257"/>
                <a:gd name="T41" fmla="*/ 624432 h 29668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00257"/>
                <a:gd name="T64" fmla="*/ 0 h 2966877"/>
                <a:gd name="T65" fmla="*/ 2800257 w 2800257"/>
                <a:gd name="T66" fmla="*/ 2966877 h 296687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00257" h="2966877">
                  <a:moveTo>
                    <a:pt x="585976" y="1694015"/>
                  </a:moveTo>
                  <a:lnTo>
                    <a:pt x="614014" y="1708984"/>
                  </a:lnTo>
                  <a:lnTo>
                    <a:pt x="601894" y="1676442"/>
                  </a:lnTo>
                  <a:lnTo>
                    <a:pt x="585976" y="1694015"/>
                  </a:lnTo>
                  <a:close/>
                  <a:moveTo>
                    <a:pt x="0" y="517489"/>
                  </a:moveTo>
                  <a:lnTo>
                    <a:pt x="0" y="1437527"/>
                  </a:lnTo>
                  <a:lnTo>
                    <a:pt x="920038" y="1437527"/>
                  </a:lnTo>
                  <a:lnTo>
                    <a:pt x="649713" y="1167202"/>
                  </a:lnTo>
                  <a:lnTo>
                    <a:pt x="663134" y="1136956"/>
                  </a:lnTo>
                  <a:cubicBezTo>
                    <a:pt x="780745" y="916705"/>
                    <a:pt x="1007110" y="761364"/>
                    <a:pt x="1274627" y="746492"/>
                  </a:cubicBezTo>
                  <a:cubicBezTo>
                    <a:pt x="1682272" y="723831"/>
                    <a:pt x="2031104" y="1035922"/>
                    <a:pt x="2053765" y="1443567"/>
                  </a:cubicBezTo>
                  <a:cubicBezTo>
                    <a:pt x="2076426" y="1851212"/>
                    <a:pt x="1764335" y="2200044"/>
                    <a:pt x="1356690" y="2222705"/>
                  </a:cubicBezTo>
                  <a:cubicBezTo>
                    <a:pt x="1305734" y="2225537"/>
                    <a:pt x="1255698" y="2223140"/>
                    <a:pt x="1207102" y="2215978"/>
                  </a:cubicBezTo>
                  <a:lnTo>
                    <a:pt x="1154256" y="2202740"/>
                  </a:lnTo>
                  <a:lnTo>
                    <a:pt x="1178053" y="2237416"/>
                  </a:lnTo>
                  <a:cubicBezTo>
                    <a:pt x="1303823" y="2441101"/>
                    <a:pt x="1382011" y="2678185"/>
                    <a:pt x="1396232" y="2934008"/>
                  </a:cubicBezTo>
                  <a:lnTo>
                    <a:pt x="1396399" y="2966877"/>
                  </a:lnTo>
                  <a:lnTo>
                    <a:pt x="1398059" y="2966868"/>
                  </a:lnTo>
                  <a:cubicBezTo>
                    <a:pt x="2216694" y="2921360"/>
                    <a:pt x="2843436" y="2220834"/>
                    <a:pt x="2797928" y="1402199"/>
                  </a:cubicBezTo>
                  <a:cubicBezTo>
                    <a:pt x="2752420" y="583564"/>
                    <a:pt x="2051894" y="-43179"/>
                    <a:pt x="1233259" y="2329"/>
                  </a:cubicBezTo>
                  <a:cubicBezTo>
                    <a:pt x="771577" y="27994"/>
                    <a:pt x="370928" y="261992"/>
                    <a:pt x="117475" y="608016"/>
                  </a:cubicBezTo>
                  <a:lnTo>
                    <a:pt x="106943" y="624432"/>
                  </a:lnTo>
                  <a:lnTo>
                    <a:pt x="0" y="517489"/>
                  </a:lnTo>
                  <a:close/>
                </a:path>
              </a:pathLst>
            </a:custGeom>
            <a:solidFill>
              <a:srgbClr val="FFB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896" name="文本框 38">
            <a:extLst>
              <a:ext uri="{FF2B5EF4-FFF2-40B4-BE49-F238E27FC236}">
                <a16:creationId xmlns:a16="http://schemas.microsoft.com/office/drawing/2014/main" id="{1BAD6A80-D2E2-4AA2-9F6B-ECEF1CEE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318" y="2008652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7" name="文本框 39">
            <a:extLst>
              <a:ext uri="{FF2B5EF4-FFF2-40B4-BE49-F238E27FC236}">
                <a16:creationId xmlns:a16="http://schemas.microsoft.com/office/drawing/2014/main" id="{8FCD6BD1-EB96-4040-A1FC-4F9D5B7F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419" y="318497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8" name="文本框 40">
            <a:extLst>
              <a:ext uri="{FF2B5EF4-FFF2-40B4-BE49-F238E27FC236}">
                <a16:creationId xmlns:a16="http://schemas.microsoft.com/office/drawing/2014/main" id="{4DE52249-6401-4EF9-BDBB-629F2EA5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99" y="4342078"/>
            <a:ext cx="75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9" name="文本框 41">
            <a:extLst>
              <a:ext uri="{FF2B5EF4-FFF2-40B4-BE49-F238E27FC236}">
                <a16:creationId xmlns:a16="http://schemas.microsoft.com/office/drawing/2014/main" id="{ED29C4BB-DDE8-40CC-9DA5-7D056567F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98" y="3115586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900" name="椭圆 42">
            <a:extLst>
              <a:ext uri="{FF2B5EF4-FFF2-40B4-BE49-F238E27FC236}">
                <a16:creationId xmlns:a16="http://schemas.microsoft.com/office/drawing/2014/main" id="{180F1CC8-09F7-45E3-B122-7347BB1D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958" y="1167040"/>
            <a:ext cx="447675" cy="447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901" name="椭圆 43">
            <a:extLst>
              <a:ext uri="{FF2B5EF4-FFF2-40B4-BE49-F238E27FC236}">
                <a16:creationId xmlns:a16="http://schemas.microsoft.com/office/drawing/2014/main" id="{3EB06638-3C0D-40AE-A5B9-5715B58F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52" y="2746944"/>
            <a:ext cx="447675" cy="447675"/>
          </a:xfrm>
          <a:prstGeom prst="ellipse">
            <a:avLst/>
          </a:prstGeom>
          <a:solidFill>
            <a:srgbClr val="1B64AD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902" name="椭圆 44">
            <a:extLst>
              <a:ext uri="{FF2B5EF4-FFF2-40B4-BE49-F238E27FC236}">
                <a16:creationId xmlns:a16="http://schemas.microsoft.com/office/drawing/2014/main" id="{23872E2F-60B2-4F67-9850-5525EAA6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553" y="4065305"/>
            <a:ext cx="447675" cy="447675"/>
          </a:xfrm>
          <a:prstGeom prst="ellipse">
            <a:avLst/>
          </a:prstGeom>
          <a:solidFill>
            <a:srgbClr val="4996E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903" name="椭圆 45">
            <a:extLst>
              <a:ext uri="{FF2B5EF4-FFF2-40B4-BE49-F238E27FC236}">
                <a16:creationId xmlns:a16="http://schemas.microsoft.com/office/drawing/2014/main" id="{7D1D004C-EF60-4A1C-8191-F61A5241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552" y="5305488"/>
            <a:ext cx="447675" cy="447675"/>
          </a:xfrm>
          <a:prstGeom prst="ellipse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904" name="文本框 47">
            <a:extLst>
              <a:ext uri="{FF2B5EF4-FFF2-40B4-BE49-F238E27FC236}">
                <a16:creationId xmlns:a16="http://schemas.microsoft.com/office/drawing/2014/main" id="{079F9345-9DEC-44DD-9EB0-10C03954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776" y="1086222"/>
            <a:ext cx="5906237" cy="142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chemeClr val="accent1"/>
                </a:solidFill>
                <a:cs typeface="Calibri" panose="020F0502020204030204" pitchFamily="34" charset="0"/>
              </a:rPr>
              <a:t>Preparation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Download dataset form website </a:t>
            </a:r>
            <a:r>
              <a:rPr lang="en-US" altLang="zh-CN" sz="1600" dirty="0">
                <a:effectLst/>
                <a:latin typeface="Century" panose="02040604050505020304" pitchFamily="18" charset="0"/>
                <a:ea typeface="Trebuchet MS" panose="020B0603020202020204" pitchFamily="34" charset="0"/>
              </a:rPr>
              <a:t>Kaggle</a:t>
            </a:r>
            <a:endParaRPr lang="en-US" altLang="zh-CN" sz="1600" dirty="0">
              <a:solidFill>
                <a:srgbClr val="000000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en-US" altLang="zh-CN" sz="2000" b="1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professional questions with answers</a:t>
            </a:r>
          </a:p>
        </p:txBody>
      </p:sp>
      <p:sp>
        <p:nvSpPr>
          <p:cNvPr id="37905" name="文本框 48">
            <a:extLst>
              <a:ext uri="{FF2B5EF4-FFF2-40B4-BE49-F238E27FC236}">
                <a16:creationId xmlns:a16="http://schemas.microsoft.com/office/drawing/2014/main" id="{280A03BD-7BD4-498E-8755-64F5AAB8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446" y="2673319"/>
            <a:ext cx="5747086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1B64AD"/>
                </a:solidFill>
                <a:cs typeface="Calibri" panose="020F0502020204030204" pitchFamily="34" charset="0"/>
              </a:rPr>
              <a:t>Enrich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Adding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other questions for original questions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Each group get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questions and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answer </a:t>
            </a:r>
            <a:endParaRPr lang="en-US" altLang="zh-CN" sz="1800" dirty="0">
              <a:solidFill>
                <a:srgbClr val="000000"/>
              </a:solidFill>
              <a:latin typeface="Century" panose="02040604050505020304" pitchFamily="18" charset="0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7906" name="文本框 49">
            <a:extLst>
              <a:ext uri="{FF2B5EF4-FFF2-40B4-BE49-F238E27FC236}">
                <a16:creationId xmlns:a16="http://schemas.microsoft.com/office/drawing/2014/main" id="{0B91278C-28DE-48F0-B50C-D65154FB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446" y="4022387"/>
            <a:ext cx="6154249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4996E3"/>
                </a:solidFill>
                <a:cs typeface="Calibri" panose="020F0502020204030204" pitchFamily="34" charset="0"/>
              </a:rPr>
              <a:t>Clean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Clean up stop words and punctuation in the problem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Clean up special characters in answers</a:t>
            </a:r>
            <a:endParaRPr lang="en-US" altLang="zh-CN" sz="1800" dirty="0">
              <a:solidFill>
                <a:srgbClr val="000000"/>
              </a:solidFill>
              <a:latin typeface="Century" panose="02040604050505020304" pitchFamily="18" charset="0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7907" name="文本框 50">
            <a:extLst>
              <a:ext uri="{FF2B5EF4-FFF2-40B4-BE49-F238E27FC236}">
                <a16:creationId xmlns:a16="http://schemas.microsoft.com/office/drawing/2014/main" id="{9374D021-6AFD-418E-AC04-522640B3A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446" y="5243165"/>
            <a:ext cx="5221301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FFB329"/>
                </a:solidFill>
                <a:cs typeface="Calibri" panose="020F0502020204030204" pitchFamily="34" charset="0"/>
              </a:rPr>
              <a:t>Transform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Bag of words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Term frequency–inverse document frequency</a:t>
            </a:r>
            <a:endParaRPr lang="en-US" altLang="zh-CN" sz="1800" dirty="0">
              <a:solidFill>
                <a:srgbClr val="000000"/>
              </a:solidFill>
              <a:latin typeface="Century" panose="02040604050505020304" pitchFamily="18" charset="0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Google Shape;52;p10">
            <a:extLst>
              <a:ext uri="{FF2B5EF4-FFF2-40B4-BE49-F238E27FC236}">
                <a16:creationId xmlns:a16="http://schemas.microsoft.com/office/drawing/2014/main" id="{DF659542-250E-4B77-91F5-56C4F87A4B47}"/>
              </a:ext>
            </a:extLst>
          </p:cNvPr>
          <p:cNvSpPr txBox="1">
            <a:spLocks/>
          </p:cNvSpPr>
          <p:nvPr/>
        </p:nvSpPr>
        <p:spPr>
          <a:xfrm>
            <a:off x="2007567" y="-9518"/>
            <a:ext cx="1342244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D</a:t>
            </a:r>
            <a:r>
              <a:rPr lang="en-US" altLang="zh-CN" sz="3600" b="1" dirty="0">
                <a:latin typeface="Century" panose="02040604050505020304" pitchFamily="18" charset="0"/>
              </a:rPr>
              <a:t>ata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C2A7FB0-FC0F-424E-9632-DE23C982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矩形 3">
            <a:extLst>
              <a:ext uri="{FF2B5EF4-FFF2-40B4-BE49-F238E27FC236}">
                <a16:creationId xmlns:a16="http://schemas.microsoft.com/office/drawing/2014/main" id="{1663AE70-979F-4950-9B50-EEB2CE34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A0D34E19-B66F-49FA-8E7B-F9255E53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4">
            <a:extLst>
              <a:ext uri="{FF2B5EF4-FFF2-40B4-BE49-F238E27FC236}">
                <a16:creationId xmlns:a16="http://schemas.microsoft.com/office/drawing/2014/main" id="{03853375-D37A-415B-A7DE-BB26BD55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941" y="-12312"/>
            <a:ext cx="8766440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0BD050-E11D-4147-A5AE-9CACD3E6942D}"/>
              </a:ext>
            </a:extLst>
          </p:cNvPr>
          <p:cNvSpPr txBox="1"/>
          <p:nvPr/>
        </p:nvSpPr>
        <p:spPr>
          <a:xfrm>
            <a:off x="5311152" y="6569790"/>
            <a:ext cx="6043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Century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https://www.kaggle.com/narendrageek/mental-health-faq-for-chatbot</a:t>
            </a:r>
            <a:endParaRPr lang="zh-CN" altLang="en-US" sz="1400" dirty="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48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9D111297-DAA5-4486-A9F7-F572F93F89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5" b="11279"/>
          <a:stretch/>
        </p:blipFill>
        <p:spPr>
          <a:xfrm>
            <a:off x="241519" y="3429000"/>
            <a:ext cx="10874369" cy="3196116"/>
          </a:xfrm>
          <a:custGeom>
            <a:avLst/>
            <a:gdLst>
              <a:gd name="connsiteX0" fmla="*/ 532697 w 10874369"/>
              <a:gd name="connsiteY0" fmla="*/ 0 h 3196116"/>
              <a:gd name="connsiteX1" fmla="*/ 10341678 w 10874369"/>
              <a:gd name="connsiteY1" fmla="*/ 0 h 3196116"/>
              <a:gd name="connsiteX2" fmla="*/ 10863553 w 10874369"/>
              <a:gd name="connsiteY2" fmla="*/ 425340 h 3196116"/>
              <a:gd name="connsiteX3" fmla="*/ 10874369 w 10874369"/>
              <a:gd name="connsiteY3" fmla="*/ 532638 h 3196116"/>
              <a:gd name="connsiteX4" fmla="*/ 10874369 w 10874369"/>
              <a:gd name="connsiteY4" fmla="*/ 2663479 h 3196116"/>
              <a:gd name="connsiteX5" fmla="*/ 10863553 w 10874369"/>
              <a:gd name="connsiteY5" fmla="*/ 2770776 h 3196116"/>
              <a:gd name="connsiteX6" fmla="*/ 10341678 w 10874369"/>
              <a:gd name="connsiteY6" fmla="*/ 3196116 h 3196116"/>
              <a:gd name="connsiteX7" fmla="*/ 532697 w 10874369"/>
              <a:gd name="connsiteY7" fmla="*/ 3196116 h 3196116"/>
              <a:gd name="connsiteX8" fmla="*/ 0 w 10874369"/>
              <a:gd name="connsiteY8" fmla="*/ 2663419 h 3196116"/>
              <a:gd name="connsiteX9" fmla="*/ 0 w 10874369"/>
              <a:gd name="connsiteY9" fmla="*/ 532697 h 3196116"/>
              <a:gd name="connsiteX10" fmla="*/ 532697 w 10874369"/>
              <a:gd name="connsiteY10" fmla="*/ 0 h 319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369" h="3196116">
                <a:moveTo>
                  <a:pt x="532697" y="0"/>
                </a:moveTo>
                <a:lnTo>
                  <a:pt x="10341678" y="0"/>
                </a:lnTo>
                <a:cubicBezTo>
                  <a:pt x="10599103" y="0"/>
                  <a:pt x="10813880" y="182599"/>
                  <a:pt x="10863553" y="425340"/>
                </a:cubicBezTo>
                <a:lnTo>
                  <a:pt x="10874369" y="532638"/>
                </a:lnTo>
                <a:lnTo>
                  <a:pt x="10874369" y="2663479"/>
                </a:lnTo>
                <a:lnTo>
                  <a:pt x="10863553" y="2770776"/>
                </a:lnTo>
                <a:cubicBezTo>
                  <a:pt x="10813880" y="3013517"/>
                  <a:pt x="10599103" y="3196116"/>
                  <a:pt x="10341678" y="3196116"/>
                </a:cubicBezTo>
                <a:lnTo>
                  <a:pt x="532697" y="3196116"/>
                </a:lnTo>
                <a:cubicBezTo>
                  <a:pt x="238497" y="3196116"/>
                  <a:pt x="0" y="2957619"/>
                  <a:pt x="0" y="2663419"/>
                </a:cubicBezTo>
                <a:lnTo>
                  <a:pt x="0" y="532697"/>
                </a:lnTo>
                <a:cubicBezTo>
                  <a:pt x="0" y="238497"/>
                  <a:pt x="238497" y="0"/>
                  <a:pt x="532697" y="0"/>
                </a:cubicBezTo>
                <a:close/>
              </a:path>
            </a:pathLst>
          </a:cu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ECCFD5B-B1A0-42E2-958F-986A32678271}"/>
              </a:ext>
            </a:extLst>
          </p:cNvPr>
          <p:cNvSpPr/>
          <p:nvPr/>
        </p:nvSpPr>
        <p:spPr bwMode="auto">
          <a:xfrm>
            <a:off x="218553" y="3448577"/>
            <a:ext cx="11425611" cy="3196116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2952"/>
              </p:ext>
            </p:extLst>
          </p:nvPr>
        </p:nvGraphicFramePr>
        <p:xfrm>
          <a:off x="2302436" y="1268760"/>
          <a:ext cx="6760547" cy="2672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9833231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245601403"/>
                    </a:ext>
                  </a:extLst>
                </a:gridCol>
              </a:tblGrid>
              <a:tr h="579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Algorithm</a:t>
                      </a: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n-ea"/>
                          <a:cs typeface="Times New Roman"/>
                        </a:rPr>
                        <a:t>BOW</a:t>
                      </a:r>
                      <a:endParaRPr lang="zh-CN" alt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10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TF-IDF</a:t>
                      </a:r>
                      <a:endParaRPr 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SVM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0.79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0.83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KNN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0.73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0.75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DC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0.75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2">
                              <a:lumMod val="10000"/>
                              <a:alpha val="6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0.71</a:t>
                      </a:r>
                      <a:endParaRPr lang="zh-CN" sz="1800" b="1" kern="100" dirty="0">
                        <a:solidFill>
                          <a:schemeClr val="tx2">
                            <a:lumMod val="10000"/>
                            <a:alpha val="6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401417" y="4086530"/>
            <a:ext cx="1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SVM + BOW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CAFB46-D686-43E3-A00E-6A6BD83528C7}"/>
              </a:ext>
            </a:extLst>
          </p:cNvPr>
          <p:cNvCxnSpPr>
            <a:cxnSpLocks/>
          </p:cNvCxnSpPr>
          <p:nvPr/>
        </p:nvCxnSpPr>
        <p:spPr>
          <a:xfrm>
            <a:off x="4586213" y="1317671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52;p10">
            <a:extLst>
              <a:ext uri="{FF2B5EF4-FFF2-40B4-BE49-F238E27FC236}">
                <a16:creationId xmlns:a16="http://schemas.microsoft.com/office/drawing/2014/main" id="{3F4949BC-2448-40BF-BA5E-0892BB53AAEE}"/>
              </a:ext>
            </a:extLst>
          </p:cNvPr>
          <p:cNvSpPr txBox="1">
            <a:spLocks/>
          </p:cNvSpPr>
          <p:nvPr/>
        </p:nvSpPr>
        <p:spPr>
          <a:xfrm>
            <a:off x="2074138" y="15152"/>
            <a:ext cx="3082703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Classification</a:t>
            </a:r>
          </a:p>
        </p:txBody>
      </p:sp>
      <p:sp>
        <p:nvSpPr>
          <p:cNvPr id="37" name="矩形 2">
            <a:extLst>
              <a:ext uri="{FF2B5EF4-FFF2-40B4-BE49-F238E27FC236}">
                <a16:creationId xmlns:a16="http://schemas.microsoft.com/office/drawing/2014/main" id="{4955DA7C-B8F4-4489-AED6-6AF4C03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38802D1C-8638-431F-B4D8-5711526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6A13EE68-6929-43D9-A68A-BA555B3E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BA1BE61E-5E4C-46DC-8178-78CB1718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543" y="-12312"/>
            <a:ext cx="6868140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C234D90B-F6E3-4E56-AC14-0A63F47F4599}"/>
              </a:ext>
            </a:extLst>
          </p:cNvPr>
          <p:cNvSpPr txBox="1"/>
          <p:nvPr/>
        </p:nvSpPr>
        <p:spPr>
          <a:xfrm>
            <a:off x="3267309" y="4122209"/>
            <a:ext cx="694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svm.SVC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(C=0.5, kernel='linear',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decision_function_shape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ovo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25E1E6F-15D1-405A-B9D6-318E3281F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883" y="4202260"/>
            <a:ext cx="548343" cy="548343"/>
          </a:xfrm>
          <a:prstGeom prst="rect">
            <a:avLst/>
          </a:prstGeom>
        </p:spPr>
      </p:pic>
      <p:sp>
        <p:nvSpPr>
          <p:cNvPr id="62" name="TextBox 34">
            <a:extLst>
              <a:ext uri="{FF2B5EF4-FFF2-40B4-BE49-F238E27FC236}">
                <a16:creationId xmlns:a16="http://schemas.microsoft.com/office/drawing/2014/main" id="{08F91B0D-B523-44D7-9D5E-D4EF4BF05054}"/>
              </a:ext>
            </a:extLst>
          </p:cNvPr>
          <p:cNvSpPr txBox="1"/>
          <p:nvPr/>
        </p:nvSpPr>
        <p:spPr>
          <a:xfrm>
            <a:off x="1401417" y="4452699"/>
            <a:ext cx="1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SVM + TF-IDF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C8D2D94-A905-46E6-923E-023C1D084F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83" y="5058323"/>
            <a:ext cx="548343" cy="548343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B7E3963-088B-45ED-B62B-415514C3C7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440" y="5978271"/>
            <a:ext cx="690786" cy="548343"/>
          </a:xfrm>
          <a:prstGeom prst="rect">
            <a:avLst/>
          </a:prstGeom>
        </p:spPr>
      </p:pic>
      <p:sp>
        <p:nvSpPr>
          <p:cNvPr id="66" name="TextBox 35">
            <a:extLst>
              <a:ext uri="{FF2B5EF4-FFF2-40B4-BE49-F238E27FC236}">
                <a16:creationId xmlns:a16="http://schemas.microsoft.com/office/drawing/2014/main" id="{7C523FA0-2945-40E5-A1E4-5C4FAFECD6E0}"/>
              </a:ext>
            </a:extLst>
          </p:cNvPr>
          <p:cNvSpPr txBox="1"/>
          <p:nvPr/>
        </p:nvSpPr>
        <p:spPr>
          <a:xfrm>
            <a:off x="3267309" y="5063328"/>
            <a:ext cx="753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KNeighborsClassifier(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n_neighbors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=1,algorithm='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kd_tree',weights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= 'distance')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C58778F-135B-470B-8362-E9AB2EB8152D}"/>
              </a:ext>
            </a:extLst>
          </p:cNvPr>
          <p:cNvSpPr txBox="1"/>
          <p:nvPr/>
        </p:nvSpPr>
        <p:spPr>
          <a:xfrm>
            <a:off x="3267309" y="4455813"/>
            <a:ext cx="694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svm.SVC(kernel='linear', C=1)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68" name="TextBox 34">
            <a:extLst>
              <a:ext uri="{FF2B5EF4-FFF2-40B4-BE49-F238E27FC236}">
                <a16:creationId xmlns:a16="http://schemas.microsoft.com/office/drawing/2014/main" id="{D7BA068A-18B2-4D94-970D-46A7FDAF51EF}"/>
              </a:ext>
            </a:extLst>
          </p:cNvPr>
          <p:cNvSpPr txBox="1"/>
          <p:nvPr/>
        </p:nvSpPr>
        <p:spPr>
          <a:xfrm>
            <a:off x="1401417" y="5020295"/>
            <a:ext cx="1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KNN + BOW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69" name="TextBox 34">
            <a:extLst>
              <a:ext uri="{FF2B5EF4-FFF2-40B4-BE49-F238E27FC236}">
                <a16:creationId xmlns:a16="http://schemas.microsoft.com/office/drawing/2014/main" id="{C0C95776-4A25-4E00-8826-6E5C986E6957}"/>
              </a:ext>
            </a:extLst>
          </p:cNvPr>
          <p:cNvSpPr txBox="1"/>
          <p:nvPr/>
        </p:nvSpPr>
        <p:spPr>
          <a:xfrm>
            <a:off x="1401417" y="5375055"/>
            <a:ext cx="19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KNN + TF-IDF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699A338D-33F9-411E-AEC6-D77BFD97101D}"/>
              </a:ext>
            </a:extLst>
          </p:cNvPr>
          <p:cNvSpPr txBox="1"/>
          <p:nvPr/>
        </p:nvSpPr>
        <p:spPr>
          <a:xfrm>
            <a:off x="3267309" y="5405833"/>
            <a:ext cx="753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KNeighborsClassifier(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n_neighbors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=2,algorithm='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auto',weights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= 'distance', p = 3)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71" name="TextBox 34">
            <a:extLst>
              <a:ext uri="{FF2B5EF4-FFF2-40B4-BE49-F238E27FC236}">
                <a16:creationId xmlns:a16="http://schemas.microsoft.com/office/drawing/2014/main" id="{C912A1F4-2B28-4093-87A4-2CA91CC0344A}"/>
              </a:ext>
            </a:extLst>
          </p:cNvPr>
          <p:cNvSpPr txBox="1"/>
          <p:nvPr/>
        </p:nvSpPr>
        <p:spPr>
          <a:xfrm>
            <a:off x="1401417" y="5855994"/>
            <a:ext cx="14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DC + BOW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72" name="TextBox 34">
            <a:extLst>
              <a:ext uri="{FF2B5EF4-FFF2-40B4-BE49-F238E27FC236}">
                <a16:creationId xmlns:a16="http://schemas.microsoft.com/office/drawing/2014/main" id="{7E7F7A9A-6E3A-4FEA-998B-CD789F2DC82C}"/>
              </a:ext>
            </a:extLst>
          </p:cNvPr>
          <p:cNvSpPr txBox="1"/>
          <p:nvPr/>
        </p:nvSpPr>
        <p:spPr>
          <a:xfrm>
            <a:off x="1401417" y="6210228"/>
            <a:ext cx="17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DC + TF-IDF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73" name="TextBox 35">
            <a:extLst>
              <a:ext uri="{FF2B5EF4-FFF2-40B4-BE49-F238E27FC236}">
                <a16:creationId xmlns:a16="http://schemas.microsoft.com/office/drawing/2014/main" id="{74B2351B-1E7F-473C-AF9A-D5071318AEBA}"/>
              </a:ext>
            </a:extLst>
          </p:cNvPr>
          <p:cNvSpPr txBox="1"/>
          <p:nvPr/>
        </p:nvSpPr>
        <p:spPr>
          <a:xfrm>
            <a:off x="3267309" y="5871383"/>
            <a:ext cx="549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tree.DecisionTreeClassifier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(splitter='best', criterion = 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gini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FA8FFDBD-D7E7-40EC-9A98-D295E124DA30}"/>
              </a:ext>
            </a:extLst>
          </p:cNvPr>
          <p:cNvSpPr txBox="1"/>
          <p:nvPr/>
        </p:nvSpPr>
        <p:spPr>
          <a:xfrm>
            <a:off x="3267309" y="6229164"/>
            <a:ext cx="401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tree.DecisionTreeClassifier(splitter='best')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4C06CC5-CA30-43C2-B14E-58C247D3A0E4}"/>
              </a:ext>
            </a:extLst>
          </p:cNvPr>
          <p:cNvCxnSpPr>
            <a:cxnSpLocks/>
          </p:cNvCxnSpPr>
          <p:nvPr/>
        </p:nvCxnSpPr>
        <p:spPr>
          <a:xfrm>
            <a:off x="218552" y="4900114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F7ACE9-0E4F-462D-B19A-56A37F9AACCE}"/>
              </a:ext>
            </a:extLst>
          </p:cNvPr>
          <p:cNvCxnSpPr>
            <a:cxnSpLocks/>
          </p:cNvCxnSpPr>
          <p:nvPr/>
        </p:nvCxnSpPr>
        <p:spPr>
          <a:xfrm>
            <a:off x="370953" y="5892523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98BDCE1-CE4B-471D-9758-B27AF8F54D15}"/>
              </a:ext>
            </a:extLst>
          </p:cNvPr>
          <p:cNvCxnSpPr>
            <a:cxnSpLocks/>
          </p:cNvCxnSpPr>
          <p:nvPr/>
        </p:nvCxnSpPr>
        <p:spPr>
          <a:xfrm>
            <a:off x="6740637" y="1311533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62000"/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9D111297-DAA5-4486-A9F7-F572F93F89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5" b="11279"/>
          <a:stretch/>
        </p:blipFill>
        <p:spPr>
          <a:xfrm>
            <a:off x="241519" y="3429000"/>
            <a:ext cx="10874369" cy="3196116"/>
          </a:xfrm>
          <a:custGeom>
            <a:avLst/>
            <a:gdLst>
              <a:gd name="connsiteX0" fmla="*/ 532697 w 10874369"/>
              <a:gd name="connsiteY0" fmla="*/ 0 h 3196116"/>
              <a:gd name="connsiteX1" fmla="*/ 10341678 w 10874369"/>
              <a:gd name="connsiteY1" fmla="*/ 0 h 3196116"/>
              <a:gd name="connsiteX2" fmla="*/ 10863553 w 10874369"/>
              <a:gd name="connsiteY2" fmla="*/ 425340 h 3196116"/>
              <a:gd name="connsiteX3" fmla="*/ 10874369 w 10874369"/>
              <a:gd name="connsiteY3" fmla="*/ 532638 h 3196116"/>
              <a:gd name="connsiteX4" fmla="*/ 10874369 w 10874369"/>
              <a:gd name="connsiteY4" fmla="*/ 2663479 h 3196116"/>
              <a:gd name="connsiteX5" fmla="*/ 10863553 w 10874369"/>
              <a:gd name="connsiteY5" fmla="*/ 2770776 h 3196116"/>
              <a:gd name="connsiteX6" fmla="*/ 10341678 w 10874369"/>
              <a:gd name="connsiteY6" fmla="*/ 3196116 h 3196116"/>
              <a:gd name="connsiteX7" fmla="*/ 532697 w 10874369"/>
              <a:gd name="connsiteY7" fmla="*/ 3196116 h 3196116"/>
              <a:gd name="connsiteX8" fmla="*/ 0 w 10874369"/>
              <a:gd name="connsiteY8" fmla="*/ 2663419 h 3196116"/>
              <a:gd name="connsiteX9" fmla="*/ 0 w 10874369"/>
              <a:gd name="connsiteY9" fmla="*/ 532697 h 3196116"/>
              <a:gd name="connsiteX10" fmla="*/ 532697 w 10874369"/>
              <a:gd name="connsiteY10" fmla="*/ 0 h 319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369" h="3196116">
                <a:moveTo>
                  <a:pt x="532697" y="0"/>
                </a:moveTo>
                <a:lnTo>
                  <a:pt x="10341678" y="0"/>
                </a:lnTo>
                <a:cubicBezTo>
                  <a:pt x="10599103" y="0"/>
                  <a:pt x="10813880" y="182599"/>
                  <a:pt x="10863553" y="425340"/>
                </a:cubicBezTo>
                <a:lnTo>
                  <a:pt x="10874369" y="532638"/>
                </a:lnTo>
                <a:lnTo>
                  <a:pt x="10874369" y="2663479"/>
                </a:lnTo>
                <a:lnTo>
                  <a:pt x="10863553" y="2770776"/>
                </a:lnTo>
                <a:cubicBezTo>
                  <a:pt x="10813880" y="3013517"/>
                  <a:pt x="10599103" y="3196116"/>
                  <a:pt x="10341678" y="3196116"/>
                </a:cubicBezTo>
                <a:lnTo>
                  <a:pt x="532697" y="3196116"/>
                </a:lnTo>
                <a:cubicBezTo>
                  <a:pt x="238497" y="3196116"/>
                  <a:pt x="0" y="2957619"/>
                  <a:pt x="0" y="2663419"/>
                </a:cubicBezTo>
                <a:lnTo>
                  <a:pt x="0" y="532697"/>
                </a:lnTo>
                <a:cubicBezTo>
                  <a:pt x="0" y="238497"/>
                  <a:pt x="238497" y="0"/>
                  <a:pt x="532697" y="0"/>
                </a:cubicBezTo>
                <a:close/>
              </a:path>
            </a:pathLst>
          </a:cu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ECCFD5B-B1A0-42E2-958F-986A32678271}"/>
              </a:ext>
            </a:extLst>
          </p:cNvPr>
          <p:cNvSpPr/>
          <p:nvPr/>
        </p:nvSpPr>
        <p:spPr bwMode="auto">
          <a:xfrm>
            <a:off x="218553" y="3448577"/>
            <a:ext cx="11425611" cy="3196116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45234"/>
              </p:ext>
            </p:extLst>
          </p:nvPr>
        </p:nvGraphicFramePr>
        <p:xfrm>
          <a:off x="841797" y="875843"/>
          <a:ext cx="10109741" cy="2874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762">
                  <a:extLst>
                    <a:ext uri="{9D8B030D-6E8A-4147-A177-3AD203B41FA5}">
                      <a16:colId xmlns:a16="http://schemas.microsoft.com/office/drawing/2014/main" val="1088481408"/>
                    </a:ext>
                  </a:extLst>
                </a:gridCol>
                <a:gridCol w="165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225">
                  <a:extLst>
                    <a:ext uri="{9D8B030D-6E8A-4147-A177-3AD203B41FA5}">
                      <a16:colId xmlns:a16="http://schemas.microsoft.com/office/drawing/2014/main" val="1921632820"/>
                    </a:ext>
                  </a:extLst>
                </a:gridCol>
                <a:gridCol w="174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994">
                  <a:extLst>
                    <a:ext uri="{9D8B030D-6E8A-4147-A177-3AD203B41FA5}">
                      <a16:colId xmlns:a16="http://schemas.microsoft.com/office/drawing/2014/main" val="4245601403"/>
                    </a:ext>
                  </a:extLst>
                </a:gridCol>
              </a:tblGrid>
              <a:tr h="58687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Algorithm</a:t>
                      </a: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Kappa</a:t>
                      </a:r>
                      <a:endParaRPr 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Consistency</a:t>
                      </a:r>
                      <a:endParaRPr 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silScore</a:t>
                      </a:r>
                      <a:endParaRPr 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solidFill>
                            <a:schemeClr val="bg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chScore</a:t>
                      </a:r>
                      <a:endParaRPr lang="zh-CN" sz="1800" kern="100" dirty="0">
                        <a:solidFill>
                          <a:schemeClr val="bg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7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K-Means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BOW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0.041237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0.182656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0.066978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3.206853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TF-IDF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0.041237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0.249760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0.030693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3.953466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63333"/>
                  </a:ext>
                </a:extLst>
              </a:tr>
              <a:tr h="38217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GM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n-ea"/>
                          <a:cs typeface="Times New Roman"/>
                        </a:rPr>
                        <a:t>BOW</a:t>
                      </a:r>
                      <a:endParaRPr lang="zh-CN" alt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n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0.041237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0.284635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0.066765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3.178924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n-ea"/>
                          <a:cs typeface="Times New Roman"/>
                        </a:rPr>
                        <a:t>TF-IDF</a:t>
                      </a:r>
                      <a:endParaRPr lang="zh-CN" alt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n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0.041237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0.270914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0.029805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5.206064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47722"/>
                  </a:ext>
                </a:extLst>
              </a:tr>
              <a:tr h="35974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j-ea"/>
                          <a:cs typeface="Times New Roman"/>
                        </a:rPr>
                        <a:t>HC</a:t>
                      </a:r>
                      <a:endParaRPr 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j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n-ea"/>
                          <a:cs typeface="Times New Roman"/>
                        </a:rPr>
                        <a:t>BOW</a:t>
                      </a:r>
                      <a:endParaRPr lang="zh-CN" alt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n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0.047423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0.306309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0.017640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2.590824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solidFill>
                            <a:schemeClr val="accent1"/>
                          </a:solidFill>
                          <a:latin typeface="Century" panose="02040604050505020304" pitchFamily="18" charset="0"/>
                          <a:ea typeface="+mn-ea"/>
                          <a:cs typeface="Times New Roman"/>
                        </a:rPr>
                        <a:t>TF-IDF</a:t>
                      </a:r>
                      <a:endParaRPr lang="zh-CN" altLang="zh-CN" sz="1800" b="0" kern="100" dirty="0">
                        <a:solidFill>
                          <a:schemeClr val="accent1"/>
                        </a:solidFill>
                        <a:latin typeface="Century" panose="02040604050505020304" pitchFamily="18" charset="0"/>
                        <a:ea typeface="+mn-ea"/>
                        <a:cs typeface="Times New Roman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0.051546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0.276610</a:t>
                      </a:r>
                      <a:endParaRPr lang="zh-CN" altLang="en-US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0.052813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3.191267</a:t>
                      </a:r>
                      <a:endParaRPr lang="zh-CN" sz="1800" b="0" kern="1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52000" marR="25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2412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485949" y="3963717"/>
            <a:ext cx="145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K-Means</a:t>
            </a:r>
            <a:endParaRPr lang="zh-CN" altLang="en-US" sz="2000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CAFB46-D686-43E3-A00E-6A6BD83528C7}"/>
              </a:ext>
            </a:extLst>
          </p:cNvPr>
          <p:cNvCxnSpPr>
            <a:cxnSpLocks/>
          </p:cNvCxnSpPr>
          <p:nvPr/>
        </p:nvCxnSpPr>
        <p:spPr>
          <a:xfrm>
            <a:off x="5594325" y="908720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52;p10">
            <a:extLst>
              <a:ext uri="{FF2B5EF4-FFF2-40B4-BE49-F238E27FC236}">
                <a16:creationId xmlns:a16="http://schemas.microsoft.com/office/drawing/2014/main" id="{3F4949BC-2448-40BF-BA5E-0892BB53AAEE}"/>
              </a:ext>
            </a:extLst>
          </p:cNvPr>
          <p:cNvSpPr txBox="1">
            <a:spLocks/>
          </p:cNvSpPr>
          <p:nvPr/>
        </p:nvSpPr>
        <p:spPr>
          <a:xfrm>
            <a:off x="2074138" y="15152"/>
            <a:ext cx="2570195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Cl</a:t>
            </a:r>
            <a:r>
              <a:rPr lang="en-US" altLang="zh-CN" sz="3600" b="1" dirty="0">
                <a:latin typeface="Century" panose="02040604050505020304" pitchFamily="18" charset="0"/>
              </a:rPr>
              <a:t>ustering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37" name="矩形 2">
            <a:extLst>
              <a:ext uri="{FF2B5EF4-FFF2-40B4-BE49-F238E27FC236}">
                <a16:creationId xmlns:a16="http://schemas.microsoft.com/office/drawing/2014/main" id="{4955DA7C-B8F4-4489-AED6-6AF4C03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38802D1C-8638-431F-B4D8-5711526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6A13EE68-6929-43D9-A68A-BA555B3E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BA1BE61E-5E4C-46DC-8178-78CB1718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229" y="-12312"/>
            <a:ext cx="7491454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C234D90B-F6E3-4E56-AC14-0A63F47F4599}"/>
              </a:ext>
            </a:extLst>
          </p:cNvPr>
          <p:cNvSpPr txBox="1"/>
          <p:nvPr/>
        </p:nvSpPr>
        <p:spPr>
          <a:xfrm>
            <a:off x="2872975" y="3959236"/>
            <a:ext cx="82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kmeans =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KMeans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(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n_clusters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= 5,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init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='k-means++',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n_init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=10,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max_iter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=400,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                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tol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=0.0001,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precompute_distances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=True, verbose=0,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random_state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=9,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                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copy_x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=True,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n_jobs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=None, algorithm='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elkan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66" name="TextBox 35">
            <a:extLst>
              <a:ext uri="{FF2B5EF4-FFF2-40B4-BE49-F238E27FC236}">
                <a16:creationId xmlns:a16="http://schemas.microsoft.com/office/drawing/2014/main" id="{7C523FA0-2945-40E5-A1E4-5C4FAFECD6E0}"/>
              </a:ext>
            </a:extLst>
          </p:cNvPr>
          <p:cNvSpPr txBox="1"/>
          <p:nvPr/>
        </p:nvSpPr>
        <p:spPr>
          <a:xfrm>
            <a:off x="2830740" y="4929570"/>
            <a:ext cx="8414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gmm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=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GaussianMixture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(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n_components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=5,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covariance_type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='full',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tol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=0.0001,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reg_covar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=1e-06,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max_iter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=300,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n_init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=200,weights_init=None,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means_init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=None,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precisions_init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=None,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random_state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=None,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warm_start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=False,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                        verbose=0,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verbose_interval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=10)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sp>
        <p:nvSpPr>
          <p:cNvPr id="68" name="TextBox 34">
            <a:extLst>
              <a:ext uri="{FF2B5EF4-FFF2-40B4-BE49-F238E27FC236}">
                <a16:creationId xmlns:a16="http://schemas.microsoft.com/office/drawing/2014/main" id="{D7BA068A-18B2-4D94-970D-46A7FDAF51EF}"/>
              </a:ext>
            </a:extLst>
          </p:cNvPr>
          <p:cNvSpPr txBox="1"/>
          <p:nvPr/>
        </p:nvSpPr>
        <p:spPr>
          <a:xfrm>
            <a:off x="1485949" y="4996367"/>
            <a:ext cx="774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GM</a:t>
            </a:r>
            <a:endParaRPr lang="zh-CN" altLang="en-US" sz="2000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71" name="TextBox 34">
            <a:extLst>
              <a:ext uri="{FF2B5EF4-FFF2-40B4-BE49-F238E27FC236}">
                <a16:creationId xmlns:a16="http://schemas.microsoft.com/office/drawing/2014/main" id="{C912A1F4-2B28-4093-87A4-2CA91CC0344A}"/>
              </a:ext>
            </a:extLst>
          </p:cNvPr>
          <p:cNvSpPr txBox="1"/>
          <p:nvPr/>
        </p:nvSpPr>
        <p:spPr>
          <a:xfrm>
            <a:off x="1485949" y="6034319"/>
            <a:ext cx="63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HC</a:t>
            </a:r>
            <a:endParaRPr lang="zh-CN" altLang="en-US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  <p:sp>
        <p:nvSpPr>
          <p:cNvPr id="73" name="TextBox 35">
            <a:extLst>
              <a:ext uri="{FF2B5EF4-FFF2-40B4-BE49-F238E27FC236}">
                <a16:creationId xmlns:a16="http://schemas.microsoft.com/office/drawing/2014/main" id="{74B2351B-1E7F-473C-AF9A-D5071318AEBA}"/>
              </a:ext>
            </a:extLst>
          </p:cNvPr>
          <p:cNvSpPr txBox="1"/>
          <p:nvPr/>
        </p:nvSpPr>
        <p:spPr>
          <a:xfrm>
            <a:off x="2853706" y="6047948"/>
            <a:ext cx="7898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ac = 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AgglomerativeClustering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(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n_clusters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=5, affinity='</a:t>
            </a:r>
            <a:r>
              <a:rPr lang="en-US" altLang="zh-CN" sz="1600" dirty="0" err="1">
                <a:solidFill>
                  <a:prstClr val="white"/>
                </a:solidFill>
                <a:latin typeface="Arial"/>
                <a:ea typeface="微软雅黑 Light"/>
              </a:rPr>
              <a:t>euclidean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 Light"/>
              </a:rPr>
              <a:t>', linkage='ward')</a:t>
            </a:r>
            <a:endParaRPr lang="zh-CN" altLang="en-US" sz="1600" dirty="0">
              <a:solidFill>
                <a:prstClr val="white"/>
              </a:solidFill>
              <a:latin typeface="Arial"/>
              <a:ea typeface="微软雅黑 Light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4C06CC5-CA30-43C2-B14E-58C247D3A0E4}"/>
              </a:ext>
            </a:extLst>
          </p:cNvPr>
          <p:cNvCxnSpPr>
            <a:cxnSpLocks/>
          </p:cNvCxnSpPr>
          <p:nvPr/>
        </p:nvCxnSpPr>
        <p:spPr>
          <a:xfrm>
            <a:off x="218552" y="4900114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F7ACE9-0E4F-462D-B19A-56A37F9AACCE}"/>
              </a:ext>
            </a:extLst>
          </p:cNvPr>
          <p:cNvCxnSpPr>
            <a:cxnSpLocks/>
          </p:cNvCxnSpPr>
          <p:nvPr/>
        </p:nvCxnSpPr>
        <p:spPr>
          <a:xfrm>
            <a:off x="305384" y="5892523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699AFDA-309B-4E14-80EC-340B2BE4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425" y="4039896"/>
            <a:ext cx="548343" cy="548343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C5856F0A-E2DC-49DC-BD6E-FCA681F7B0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800" y="5002286"/>
            <a:ext cx="627411" cy="627411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6C178A1-3A8B-4E7B-8912-0CD947B1DC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800" y="5929053"/>
            <a:ext cx="548343" cy="548343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DA54AA-19F7-4383-AD8B-E404E491E73F}"/>
              </a:ext>
            </a:extLst>
          </p:cNvPr>
          <p:cNvCxnSpPr>
            <a:cxnSpLocks/>
          </p:cNvCxnSpPr>
          <p:nvPr/>
        </p:nvCxnSpPr>
        <p:spPr>
          <a:xfrm>
            <a:off x="3938141" y="799186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A64315A-CB2C-4BCF-84F3-BDB01BDC970B}"/>
              </a:ext>
            </a:extLst>
          </p:cNvPr>
          <p:cNvCxnSpPr>
            <a:cxnSpLocks/>
          </p:cNvCxnSpPr>
          <p:nvPr/>
        </p:nvCxnSpPr>
        <p:spPr>
          <a:xfrm>
            <a:off x="7466533" y="875843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C9A972F-E662-4092-8C88-9DCC66820A49}"/>
              </a:ext>
            </a:extLst>
          </p:cNvPr>
          <p:cNvCxnSpPr>
            <a:cxnSpLocks/>
          </p:cNvCxnSpPr>
          <p:nvPr/>
        </p:nvCxnSpPr>
        <p:spPr>
          <a:xfrm>
            <a:off x="9194725" y="908720"/>
            <a:ext cx="0" cy="88365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471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7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52;p10">
            <a:extLst>
              <a:ext uri="{FF2B5EF4-FFF2-40B4-BE49-F238E27FC236}">
                <a16:creationId xmlns:a16="http://schemas.microsoft.com/office/drawing/2014/main" id="{3F4949BC-2448-40BF-BA5E-0892BB53AAEE}"/>
              </a:ext>
            </a:extLst>
          </p:cNvPr>
          <p:cNvSpPr txBox="1">
            <a:spLocks/>
          </p:cNvSpPr>
          <p:nvPr/>
        </p:nvSpPr>
        <p:spPr>
          <a:xfrm>
            <a:off x="2074139" y="15152"/>
            <a:ext cx="2199612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Analysis</a:t>
            </a:r>
          </a:p>
        </p:txBody>
      </p:sp>
      <p:sp>
        <p:nvSpPr>
          <p:cNvPr id="37" name="矩形 2">
            <a:extLst>
              <a:ext uri="{FF2B5EF4-FFF2-40B4-BE49-F238E27FC236}">
                <a16:creationId xmlns:a16="http://schemas.microsoft.com/office/drawing/2014/main" id="{4955DA7C-B8F4-4489-AED6-6AF4C03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38802D1C-8638-431F-B4D8-5711526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6A13EE68-6929-43D9-A68A-BA555B3E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BA1BE61E-5E4C-46DC-8178-78CB1718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235" y="-12312"/>
            <a:ext cx="8037448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4C06CC5-CA30-43C2-B14E-58C247D3A0E4}"/>
              </a:ext>
            </a:extLst>
          </p:cNvPr>
          <p:cNvCxnSpPr>
            <a:cxnSpLocks/>
          </p:cNvCxnSpPr>
          <p:nvPr/>
        </p:nvCxnSpPr>
        <p:spPr>
          <a:xfrm>
            <a:off x="218552" y="4900114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F7ACE9-0E4F-462D-B19A-56A37F9AACCE}"/>
              </a:ext>
            </a:extLst>
          </p:cNvPr>
          <p:cNvCxnSpPr>
            <a:cxnSpLocks/>
          </p:cNvCxnSpPr>
          <p:nvPr/>
        </p:nvCxnSpPr>
        <p:spPr>
          <a:xfrm>
            <a:off x="305384" y="5892523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549CEDB-0874-4915-B37A-EA85C4D5B743}"/>
              </a:ext>
            </a:extLst>
          </p:cNvPr>
          <p:cNvGrpSpPr/>
          <p:nvPr/>
        </p:nvGrpSpPr>
        <p:grpSpPr>
          <a:xfrm>
            <a:off x="941278" y="953160"/>
            <a:ext cx="2570195" cy="2460689"/>
            <a:chOff x="2473916" y="608572"/>
            <a:chExt cx="1872051" cy="1872051"/>
          </a:xfrm>
          <a:solidFill>
            <a:srgbClr val="1B64AD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3C18BA-43A0-4E88-BD1C-BB467A01F0E8}"/>
                </a:ext>
              </a:extLst>
            </p:cNvPr>
            <p:cNvSpPr/>
            <p:nvPr/>
          </p:nvSpPr>
          <p:spPr>
            <a:xfrm>
              <a:off x="2473916" y="608572"/>
              <a:ext cx="1872051" cy="1872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812893E7-4B3A-4BC2-BF9D-E046A82B9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0" y="1134584"/>
              <a:ext cx="1563112" cy="6261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15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entury" panose="02040604050505020304" pitchFamily="18" charset="0"/>
                </a:rPr>
                <a:t>Frequency Words through BOW</a:t>
              </a:r>
              <a:endParaRPr lang="en-US" altLang="zh-CN" dirty="0">
                <a:solidFill>
                  <a:schemeClr val="bg1"/>
                </a:solidFill>
                <a:latin typeface="Century" panose="02040604050505020304" pitchFamily="18" charset="0"/>
                <a:cs typeface="Arial" pitchFamily="34" charset="0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4E23F2B-DB6B-4D3D-AEB8-F87ECD852119}"/>
              </a:ext>
            </a:extLst>
          </p:cNvPr>
          <p:cNvSpPr/>
          <p:nvPr/>
        </p:nvSpPr>
        <p:spPr>
          <a:xfrm>
            <a:off x="932171" y="3369083"/>
            <a:ext cx="2570195" cy="2460689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细黑" panose="02010600040101010101" pitchFamily="2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4667D34-F6D2-4F25-B681-37EA76950C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69" y="931946"/>
            <a:ext cx="2520265" cy="230235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63CE06B-E072-4EB5-8ACB-82762430E9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86" y="931947"/>
            <a:ext cx="2520265" cy="221674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02EAF23-5BDA-4B93-A1C1-0D9995A5AF6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25" y="931947"/>
            <a:ext cx="2520265" cy="2216742"/>
          </a:xfrm>
          <a:prstGeom prst="rect">
            <a:avLst/>
          </a:prstGeom>
        </p:spPr>
      </p:pic>
      <p:sp>
        <p:nvSpPr>
          <p:cNvPr id="60" name="Text Box 10">
            <a:extLst>
              <a:ext uri="{FF2B5EF4-FFF2-40B4-BE49-F238E27FC236}">
                <a16:creationId xmlns:a16="http://schemas.microsoft.com/office/drawing/2014/main" id="{300EF980-B42F-4B33-B132-EE7BAB4A9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788" y="4140678"/>
            <a:ext cx="2146043" cy="82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altLang="zh-CN" dirty="0">
                <a:latin typeface="Century" panose="02040604050505020304" pitchFamily="18" charset="0"/>
              </a:rPr>
              <a:t>Frequency Words through TD-IDF</a:t>
            </a:r>
            <a:endParaRPr lang="en-US" altLang="zh-CN" dirty="0">
              <a:latin typeface="Century" panose="02040604050505020304" pitchFamily="18" charset="0"/>
              <a:cs typeface="Arial" pitchFamily="34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A7B68E1-86E0-4911-AE84-C455F89C823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10" y="3664709"/>
            <a:ext cx="2520265" cy="2302357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06A5578-4543-4C0C-8990-AB12A186C4A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63" y="3664709"/>
            <a:ext cx="2520265" cy="2302357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3A2499A6-B6F5-4640-8D68-1CEF353971A6}"/>
              </a:ext>
            </a:extLst>
          </p:cNvPr>
          <p:cNvGrpSpPr/>
          <p:nvPr/>
        </p:nvGrpSpPr>
        <p:grpSpPr>
          <a:xfrm>
            <a:off x="3526952" y="3163135"/>
            <a:ext cx="2544082" cy="678186"/>
            <a:chOff x="2730200" y="3337917"/>
            <a:chExt cx="1872051" cy="1879643"/>
          </a:xfrm>
          <a:solidFill>
            <a:schemeClr val="accent1"/>
          </a:solid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71CD220-9FA0-4251-B499-72946F201507}"/>
                </a:ext>
              </a:extLst>
            </p:cNvPr>
            <p:cNvSpPr/>
            <p:nvPr/>
          </p:nvSpPr>
          <p:spPr>
            <a:xfrm>
              <a:off x="2730200" y="3345509"/>
              <a:ext cx="1872051" cy="1872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20F58DFA-1523-4429-B7E8-3B52EDFC6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091" y="3337917"/>
              <a:ext cx="1563112" cy="1648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150000"/>
                </a:lnSpc>
              </a:pPr>
              <a:r>
                <a:rPr lang="en-US" altLang="zh-CN" dirty="0" err="1">
                  <a:latin typeface="Century" panose="02040604050505020304" pitchFamily="18" charset="0"/>
                  <a:cs typeface="Arial" pitchFamily="34" charset="0"/>
                </a:rPr>
                <a:t>KMeans</a:t>
              </a:r>
              <a:endParaRPr lang="en-US" altLang="zh-CN" dirty="0">
                <a:latin typeface="Century" panose="02040604050505020304" pitchFamily="18" charset="0"/>
                <a:cs typeface="Arial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D180DE5-5C63-4FAD-A02B-8FE9A6A27A28}"/>
              </a:ext>
            </a:extLst>
          </p:cNvPr>
          <p:cNvGrpSpPr/>
          <p:nvPr/>
        </p:nvGrpSpPr>
        <p:grpSpPr>
          <a:xfrm>
            <a:off x="6098381" y="3164276"/>
            <a:ext cx="2570195" cy="591427"/>
            <a:chOff x="2730200" y="3337917"/>
            <a:chExt cx="1872051" cy="1879643"/>
          </a:xfrm>
          <a:solidFill>
            <a:schemeClr val="accent1"/>
          </a:solidFill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5118557-A7D2-4575-AC64-1A4953AB2ACD}"/>
                </a:ext>
              </a:extLst>
            </p:cNvPr>
            <p:cNvSpPr/>
            <p:nvPr/>
          </p:nvSpPr>
          <p:spPr>
            <a:xfrm>
              <a:off x="2730200" y="3345509"/>
              <a:ext cx="1872051" cy="1872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0C11BD0A-7453-477A-811B-98E8CC74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091" y="3337917"/>
              <a:ext cx="1563112" cy="1648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150000"/>
                </a:lnSpc>
              </a:pPr>
              <a:r>
                <a:rPr lang="en-US" altLang="zh-CN" dirty="0">
                  <a:latin typeface="Century" panose="02040604050505020304" pitchFamily="18" charset="0"/>
                  <a:cs typeface="Arial" pitchFamily="34" charset="0"/>
                </a:rPr>
                <a:t>EM</a:t>
              </a: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C9EE7DE0-CE27-4CF9-A2C8-F26EFA69505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57" y="3664709"/>
            <a:ext cx="2520265" cy="2302357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7C9FBCDE-826B-4975-B641-5C570A033C97}"/>
              </a:ext>
            </a:extLst>
          </p:cNvPr>
          <p:cNvGrpSpPr/>
          <p:nvPr/>
        </p:nvGrpSpPr>
        <p:grpSpPr>
          <a:xfrm>
            <a:off x="8641310" y="3160746"/>
            <a:ext cx="2570195" cy="591427"/>
            <a:chOff x="2730200" y="3337917"/>
            <a:chExt cx="1872051" cy="1879643"/>
          </a:xfrm>
          <a:solidFill>
            <a:schemeClr val="accent1"/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1B3FE3D-30C6-4206-846F-1D673D9C9AAC}"/>
                </a:ext>
              </a:extLst>
            </p:cNvPr>
            <p:cNvSpPr/>
            <p:nvPr/>
          </p:nvSpPr>
          <p:spPr>
            <a:xfrm>
              <a:off x="2730200" y="3345509"/>
              <a:ext cx="1872051" cy="1872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sp>
          <p:nvSpPr>
            <p:cNvPr id="73" name="Text Box 10">
              <a:extLst>
                <a:ext uri="{FF2B5EF4-FFF2-40B4-BE49-F238E27FC236}">
                  <a16:creationId xmlns:a16="http://schemas.microsoft.com/office/drawing/2014/main" id="{76B603D5-235A-4912-8B2D-DAEA7553D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091" y="3337917"/>
              <a:ext cx="1563112" cy="129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150000"/>
                </a:lnSpc>
              </a:pPr>
              <a:r>
                <a:rPr lang="en-US" altLang="zh-CN" dirty="0">
                  <a:latin typeface="Century" panose="02040604050505020304" pitchFamily="18" charset="0"/>
                  <a:cs typeface="Arial" pitchFamily="34" charset="0"/>
                </a:rPr>
                <a:t>HC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272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7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52;p10">
            <a:extLst>
              <a:ext uri="{FF2B5EF4-FFF2-40B4-BE49-F238E27FC236}">
                <a16:creationId xmlns:a16="http://schemas.microsoft.com/office/drawing/2014/main" id="{3F4949BC-2448-40BF-BA5E-0892BB53AAEE}"/>
              </a:ext>
            </a:extLst>
          </p:cNvPr>
          <p:cNvSpPr txBox="1">
            <a:spLocks/>
          </p:cNvSpPr>
          <p:nvPr/>
        </p:nvSpPr>
        <p:spPr>
          <a:xfrm>
            <a:off x="1984623" y="44790"/>
            <a:ext cx="2199612" cy="48396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entury" panose="02040604050505020304" pitchFamily="18" charset="0"/>
              </a:rPr>
              <a:t>Analysis</a:t>
            </a:r>
          </a:p>
        </p:txBody>
      </p:sp>
      <p:sp>
        <p:nvSpPr>
          <p:cNvPr id="37" name="矩形 2">
            <a:extLst>
              <a:ext uri="{FF2B5EF4-FFF2-40B4-BE49-F238E27FC236}">
                <a16:creationId xmlns:a16="http://schemas.microsoft.com/office/drawing/2014/main" id="{4955DA7C-B8F4-4489-AED6-6AF4C034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77" y="1"/>
            <a:ext cx="1189703" cy="48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38802D1C-8638-431F-B4D8-5711526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2" y="1"/>
            <a:ext cx="403123" cy="4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6DB33E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4">
            <a:extLst>
              <a:ext uri="{FF2B5EF4-FFF2-40B4-BE49-F238E27FC236}">
                <a16:creationId xmlns:a16="http://schemas.microsoft.com/office/drawing/2014/main" id="{6A13EE68-6929-43D9-A68A-BA555B3E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0" y="1"/>
            <a:ext cx="199376" cy="483965"/>
          </a:xfrm>
          <a:prstGeom prst="rect">
            <a:avLst/>
          </a:prstGeom>
          <a:solidFill>
            <a:srgbClr val="3F90E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BA1BE61E-5E4C-46DC-8178-78CB1718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235" y="-12312"/>
            <a:ext cx="8037448" cy="483965"/>
          </a:xfrm>
          <a:prstGeom prst="rect">
            <a:avLst/>
          </a:prstGeom>
          <a:solidFill>
            <a:srgbClr val="FFB32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4C06CC5-CA30-43C2-B14E-58C247D3A0E4}"/>
              </a:ext>
            </a:extLst>
          </p:cNvPr>
          <p:cNvCxnSpPr>
            <a:cxnSpLocks/>
          </p:cNvCxnSpPr>
          <p:nvPr/>
        </p:nvCxnSpPr>
        <p:spPr>
          <a:xfrm>
            <a:off x="218552" y="4900114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F7ACE9-0E4F-462D-B19A-56A37F9AACCE}"/>
              </a:ext>
            </a:extLst>
          </p:cNvPr>
          <p:cNvCxnSpPr>
            <a:cxnSpLocks/>
          </p:cNvCxnSpPr>
          <p:nvPr/>
        </p:nvCxnSpPr>
        <p:spPr>
          <a:xfrm>
            <a:off x="305384" y="5892523"/>
            <a:ext cx="11425611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77439A65-837E-4006-B1C2-6AEFCA4AC8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8552" y="908720"/>
            <a:ext cx="6023845" cy="5631489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8D41D68D-0C9C-4FCA-B6B7-89F679CF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027" y="1533049"/>
            <a:ext cx="4923968" cy="4808752"/>
          </a:xfrm>
          <a:prstGeom prst="rect">
            <a:avLst/>
          </a:prstGeom>
          <a:noFill/>
          <a:ln w="28575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108000" defTabSz="1088232">
              <a:lnSpc>
                <a:spcPct val="150000"/>
              </a:lnSpc>
              <a:spcBef>
                <a:spcPts val="600"/>
              </a:spcBef>
            </a:pPr>
            <a:endParaRPr lang="en-US" altLang="zh-CN" sz="100" dirty="0">
              <a:latin typeface="Century" panose="02040604050505020304" pitchFamily="18" charset="0"/>
            </a:endParaRPr>
          </a:p>
          <a:p>
            <a:pPr marL="108000" defTabSz="1088232">
              <a:lnSpc>
                <a:spcPct val="150000"/>
              </a:lnSpc>
              <a:spcBef>
                <a:spcPts val="600"/>
              </a:spcBef>
            </a:pPr>
            <a:endParaRPr lang="en-US" altLang="zh-CN" sz="300" dirty="0">
              <a:latin typeface="Century" panose="02040604050505020304" pitchFamily="18" charset="0"/>
            </a:endParaRPr>
          </a:p>
          <a:p>
            <a:pPr marL="108000" defTabSz="108823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entury" panose="02040604050505020304" pitchFamily="18" charset="0"/>
              </a:rPr>
              <a:t>The machine has some problems in distinguishing between 66 to 72 and 12 to 24, which means that these problem groups may be somewhat similar to other problems.</a:t>
            </a:r>
          </a:p>
          <a:p>
            <a:pPr marL="108000" defTabSz="1088232">
              <a:lnSpc>
                <a:spcPct val="150000"/>
              </a:lnSpc>
            </a:pPr>
            <a:endParaRPr lang="en-US" altLang="zh-CN" dirty="0">
              <a:latin typeface="Century" panose="02040604050505020304" pitchFamily="18" charset="0"/>
            </a:endParaRPr>
          </a:p>
          <a:p>
            <a:pPr marL="108000" defTabSz="1088232">
              <a:lnSpc>
                <a:spcPct val="150000"/>
              </a:lnSpc>
            </a:pPr>
            <a:r>
              <a:rPr lang="en-US" altLang="zh-CN" dirty="0">
                <a:latin typeface="Century" panose="02040604050505020304" pitchFamily="18" charset="0"/>
              </a:rPr>
              <a:t>The distribution of the model looks like a diagonal line from the upper left corner to the lower right corner. </a:t>
            </a:r>
          </a:p>
          <a:p>
            <a:pPr marL="108000" defTabSz="1088232">
              <a:lnSpc>
                <a:spcPct val="150000"/>
              </a:lnSpc>
            </a:pPr>
            <a:r>
              <a:rPr lang="en-US" altLang="zh-CN" dirty="0">
                <a:latin typeface="Century" panose="02040604050505020304" pitchFamily="18" charset="0"/>
              </a:rPr>
              <a:t>The model we design has good accuracy most of the time.</a:t>
            </a:r>
            <a:endParaRPr lang="en-US" altLang="zh-CN" sz="700" dirty="0">
              <a:latin typeface="Century" panose="02040604050505020304" pitchFamily="18" charset="0"/>
            </a:endParaRPr>
          </a:p>
          <a:p>
            <a:pPr marL="108000" defTabSz="1088232">
              <a:lnSpc>
                <a:spcPct val="150000"/>
              </a:lnSpc>
            </a:pPr>
            <a:endParaRPr lang="en-US" altLang="zh-CN" dirty="0">
              <a:latin typeface="Century" panose="020406040505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2D30A4F-674C-423E-858D-C2BB4B4BAB45}"/>
              </a:ext>
            </a:extLst>
          </p:cNvPr>
          <p:cNvSpPr/>
          <p:nvPr/>
        </p:nvSpPr>
        <p:spPr bwMode="auto">
          <a:xfrm>
            <a:off x="7368529" y="951645"/>
            <a:ext cx="3800963" cy="498583"/>
          </a:xfrm>
          <a:prstGeom prst="roundRect">
            <a:avLst/>
          </a:prstGeom>
          <a:solidFill>
            <a:srgbClr val="1B6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F4890A75-F6CA-4FE2-8392-D032499DEDFD}"/>
              </a:ext>
            </a:extLst>
          </p:cNvPr>
          <p:cNvSpPr txBox="1"/>
          <p:nvPr/>
        </p:nvSpPr>
        <p:spPr>
          <a:xfrm>
            <a:off x="8172523" y="101277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Century" panose="02040604050505020304" pitchFamily="18" charset="0"/>
                <a:ea typeface="微软雅黑 Light"/>
              </a:rPr>
              <a:t>TF-IDF + SVM</a:t>
            </a:r>
            <a:endParaRPr lang="zh-CN" altLang="en-US" sz="2000" b="1" dirty="0">
              <a:solidFill>
                <a:prstClr val="white"/>
              </a:solidFill>
              <a:latin typeface="Century" panose="02040604050505020304" pitchFamily="18" charset="0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749607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397492b782fcf6a262b57cb5c5e8a56a216a3c"/>
  <p:tag name="ISLIDE.GUIDESSETTING" val="{&quot;Id&quot;:&quot;5cc4c8d5-e348-4167-99f1-ca254601ba9c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">
  <a:themeElements>
    <a:clrScheme name="蓝色组">
      <a:dk1>
        <a:srgbClr val="292929"/>
      </a:dk1>
      <a:lt1>
        <a:srgbClr val="FFFFFF"/>
      </a:lt1>
      <a:dk2>
        <a:srgbClr val="DDDDDD"/>
      </a:dk2>
      <a:lt2>
        <a:srgbClr val="808080"/>
      </a:lt2>
      <a:accent1>
        <a:srgbClr val="10375E"/>
      </a:accent1>
      <a:accent2>
        <a:srgbClr val="144B82"/>
      </a:accent2>
      <a:accent3>
        <a:srgbClr val="1B64AD"/>
      </a:accent3>
      <a:accent4>
        <a:srgbClr val="4996E3"/>
      </a:accent4>
      <a:accent5>
        <a:srgbClr val="7DB4EB"/>
      </a:accent5>
      <a:accent6>
        <a:srgbClr val="B1D2F3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Pages>0</Pages>
  <Words>785</Words>
  <Characters>0</Characters>
  <Application>Microsoft Office PowerPoint</Application>
  <DocSecurity>0</DocSecurity>
  <PresentationFormat>Custom</PresentationFormat>
  <Lines>0</Lines>
  <Paragraphs>192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华文细黑</vt:lpstr>
      <vt:lpstr>宋体</vt:lpstr>
      <vt:lpstr>微软雅黑</vt:lpstr>
      <vt:lpstr>等线</vt:lpstr>
      <vt:lpstr>Arial</vt:lpstr>
      <vt:lpstr>Calibri</vt:lpstr>
      <vt:lpstr>Century</vt:lpstr>
      <vt:lpstr>Century Schoolbook</vt:lpstr>
      <vt:lpstr>Comic Sans MS</vt:lpstr>
      <vt:lpstr>Times New Roman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12sc.taobao.com;</dc:title>
  <dc:creator>清风素材</dc:creator>
  <cp:lastModifiedBy>David He</cp:lastModifiedBy>
  <cp:revision>972</cp:revision>
  <dcterms:created xsi:type="dcterms:W3CDTF">2013-01-25T01:44:32Z</dcterms:created>
  <dcterms:modified xsi:type="dcterms:W3CDTF">2021-04-12T20:01:35Z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