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custDataLst>
    <p:tags r:id="rId1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617" autoAdjust="0"/>
  </p:normalViewPr>
  <p:slideViewPr>
    <p:cSldViewPr showGuides="1">
      <p:cViewPr varScale="1">
        <p:scale>
          <a:sx n="108" d="100"/>
          <a:sy n="108" d="100"/>
        </p:scale>
        <p:origin x="170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</p:grpSp>
      </p:grpSp>
      <p:pic>
        <p:nvPicPr>
          <p:cNvPr id="18" name="Picture 21" descr="sz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6225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1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821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9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 algn="r">
              <a:defRPr/>
            </a:lvl1pPr>
          </a:lstStyle>
          <a:p>
            <a:fld id="{F4F8EE83-E7ED-4677-BAE1-FCCC046B9EE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22E984B-5251-4CE5-8E82-15B142696D25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F276969-7071-4043-8D9F-9F283FE845E0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C127E60-5D70-400D-8CBE-90274CD7ECAD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DE8EB3-5D73-4322-A123-0A0F6F370A46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C2FF783-662E-4BCC-9963-E2FE3780ACBF}" type="slidenum">
              <a:rPr lang="en-US" altLang="zh-CN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EEDA54F-D8E0-4543-8FD1-9CFB2A105CD1}" type="slidenum">
              <a:rPr lang="en-US" altLang="zh-CN"/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815487-218D-4FA2-8119-EA24147476DB}" type="slidenum">
              <a:rPr lang="en-US" altLang="zh-CN"/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C05602-B62F-45C2-9026-4A72D4E7CACA}" type="slidenum">
              <a:rPr lang="en-US" altLang="zh-CN"/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307B47-D10F-453B-9C25-10AD8E261317}" type="slidenum">
              <a:rPr lang="en-US" altLang="zh-CN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A581A0D-18FA-447B-8E44-C77C0FDB2B42}" type="slidenum">
              <a:rPr lang="en-US" altLang="zh-CN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286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 Black" panose="020B0A04020102020204" pitchFamily="34" charset="0"/>
              </a:defRPr>
            </a:lvl1pPr>
          </a:lstStyle>
          <a:p>
            <a:fld id="{FCF6805E-8F64-49F8-885D-753FBA1FBBDF}" type="slidenum">
              <a:rPr lang="en-US" altLang="zh-CN"/>
            </a:fld>
            <a:endParaRPr lang="en-US" altLang="zh-CN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103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103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</a:endParaRPr>
            </a:p>
          </p:txBody>
        </p:sp>
        <p:sp>
          <p:nvSpPr>
            <p:cNvPr id="103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</a:endParaRPr>
            </a:p>
          </p:txBody>
        </p:sp>
        <p:sp>
          <p:nvSpPr>
            <p:cNvPr id="104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18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7818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1032" name="Picture 17" descr="szu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0" y="5943600"/>
            <a:ext cx="276225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操作系统	</a:t>
            </a: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zh-CN" altLang="en-US" dirty="0"/>
              <a:t>操作系统大作业：</a:t>
            </a:r>
            <a:r>
              <a:rPr lang="en-US" altLang="zh-CN" dirty="0"/>
              <a:t>part I-1</a:t>
            </a:r>
            <a:endParaRPr lang="en-US" altLang="zh-CN" dirty="0"/>
          </a:p>
          <a:p>
            <a:pPr algn="ctr" eaLnBrk="1" hangingPunct="1">
              <a:lnSpc>
                <a:spcPct val="90000"/>
              </a:lnSpc>
            </a:pPr>
            <a:r>
              <a:rPr lang="zh-CN" altLang="en-US" dirty="0"/>
              <a:t>杜智华</a:t>
            </a:r>
            <a:endParaRPr lang="zh-CN" altLang="en-US" dirty="0"/>
          </a:p>
          <a:p>
            <a:pPr algn="ctr" eaLnBrk="1" hangingPunct="1">
              <a:lnSpc>
                <a:spcPct val="90000"/>
              </a:lnSpc>
            </a:pPr>
            <a:r>
              <a:rPr lang="zh-CN" altLang="en-US" dirty="0"/>
              <a:t>计算机与软件学院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代码理解问题</a:t>
            </a:r>
            <a:br>
              <a:rPr lang="en-US" altLang="zh-CN" sz="3600" dirty="0"/>
            </a:br>
            <a:r>
              <a:rPr lang="en-US" altLang="zh-CN" sz="2800" dirty="0"/>
              <a:t>user/</a:t>
            </a:r>
            <a:r>
              <a:rPr lang="en-US" altLang="zh-CN" sz="2800" dirty="0" err="1"/>
              <a:t>sh.c</a:t>
            </a:r>
            <a:r>
              <a:rPr lang="en-US" altLang="zh-CN" sz="2800" dirty="0"/>
              <a:t> (L101-123)</a:t>
            </a:r>
            <a:endParaRPr lang="zh-CN" altLang="en-US" sz="36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724400" cy="3886200"/>
          </a:xfrm>
        </p:spPr>
        <p:txBody>
          <a:bodyPr/>
          <a:lstStyle/>
          <a:p>
            <a:r>
              <a:rPr lang="zh-CN" altLang="en-US" sz="2000" dirty="0"/>
              <a:t>管道的例子：</a:t>
            </a:r>
            <a:r>
              <a:rPr lang="en-US" altLang="zh-CN" sz="2000" dirty="0"/>
              <a:t>$echo README | </a:t>
            </a:r>
            <a:r>
              <a:rPr lang="en-US" altLang="zh-CN" sz="2000" dirty="0" err="1"/>
              <a:t>wc</a:t>
            </a:r>
            <a:endParaRPr lang="en-US" altLang="zh-CN" sz="2000" dirty="0"/>
          </a:p>
          <a:p>
            <a:r>
              <a:rPr lang="zh-CN" altLang="en-US" sz="2000" dirty="0"/>
              <a:t>第二、三个</a:t>
            </a:r>
            <a:r>
              <a:rPr lang="en-US" altLang="zh-CN" sz="2000" dirty="0"/>
              <a:t>if</a:t>
            </a:r>
            <a:r>
              <a:rPr lang="zh-CN" altLang="en-US" sz="2000" dirty="0"/>
              <a:t>语句中，管道的读端口和写端口都通过</a:t>
            </a:r>
            <a:r>
              <a:rPr lang="en-US" altLang="zh-CN" sz="2000" dirty="0"/>
              <a:t>close</a:t>
            </a:r>
            <a:r>
              <a:rPr lang="zh-CN" altLang="en-US" sz="2000" dirty="0"/>
              <a:t>语句关闭了，请问还怎么保证</a:t>
            </a:r>
            <a:r>
              <a:rPr lang="en-US" altLang="zh-CN" sz="2000" dirty="0" err="1"/>
              <a:t>pcmd</a:t>
            </a:r>
            <a:r>
              <a:rPr lang="en-US" altLang="zh-CN" sz="2000" dirty="0"/>
              <a:t>-&gt;left</a:t>
            </a:r>
            <a:r>
              <a:rPr lang="zh-CN" altLang="en-US" sz="2000" dirty="0"/>
              <a:t>的输出进入管道的写端口，而</a:t>
            </a:r>
            <a:r>
              <a:rPr lang="en-US" altLang="zh-CN" sz="2000" dirty="0" err="1"/>
              <a:t>pcmd</a:t>
            </a:r>
            <a:r>
              <a:rPr lang="en-US" altLang="zh-CN" sz="2000" dirty="0"/>
              <a:t>-&gt;right</a:t>
            </a:r>
            <a:r>
              <a:rPr lang="zh-CN" altLang="en-US" sz="2000" dirty="0"/>
              <a:t>的输入进入管道的读端口？</a:t>
            </a:r>
            <a:endParaRPr lang="en-US" altLang="zh-CN" sz="2000" dirty="0"/>
          </a:p>
          <a:p>
            <a:r>
              <a:rPr lang="zh-CN" altLang="en-US" sz="2000" dirty="0"/>
              <a:t>为什么在父进程这里，还需要有两个</a:t>
            </a:r>
            <a:r>
              <a:rPr lang="en-US" altLang="zh-CN" sz="2000" dirty="0"/>
              <a:t>close</a:t>
            </a:r>
            <a:r>
              <a:rPr lang="zh-CN" altLang="en-US" sz="2000" dirty="0"/>
              <a:t>语句？以及两个</a:t>
            </a:r>
            <a:r>
              <a:rPr lang="en-US" altLang="zh-CN" sz="2000" dirty="0"/>
              <a:t>wait</a:t>
            </a:r>
            <a:r>
              <a:rPr lang="zh-CN" altLang="en-US" sz="2000" dirty="0"/>
              <a:t>语句？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852" y="642730"/>
            <a:ext cx="3672746" cy="53008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代码理解问题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这些问题，如果不能理解的话也不用担心。我将在两周后的课堂上（在实验报告提交前）给予解答。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大作业</a:t>
            </a:r>
            <a:r>
              <a:rPr lang="en-US" altLang="zh-CN" dirty="0"/>
              <a:t>Part 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981200"/>
            <a:ext cx="8534400" cy="3886200"/>
          </a:xfrm>
        </p:spPr>
        <p:txBody>
          <a:bodyPr/>
          <a:lstStyle/>
          <a:p>
            <a:r>
              <a:rPr lang="zh-CN" altLang="en-US" sz="2800" dirty="0"/>
              <a:t>大作业</a:t>
            </a:r>
            <a:r>
              <a:rPr lang="en-US" altLang="zh-CN" sz="2800" dirty="0"/>
              <a:t>Part I </a:t>
            </a:r>
            <a:r>
              <a:rPr lang="zh-CN" altLang="en-US" sz="2800" dirty="0"/>
              <a:t>由五部分组成。六部分均为阅读</a:t>
            </a:r>
            <a:r>
              <a:rPr lang="en-US" altLang="zh-CN" sz="2800" dirty="0"/>
              <a:t>xv6</a:t>
            </a:r>
            <a:r>
              <a:rPr lang="zh-CN" altLang="en-US" sz="2800" dirty="0"/>
              <a:t>中文文档，理解对应的</a:t>
            </a:r>
            <a:r>
              <a:rPr lang="en-US" altLang="zh-CN" sz="2800" dirty="0"/>
              <a:t>xv6</a:t>
            </a:r>
            <a:r>
              <a:rPr lang="zh-CN" altLang="en-US" sz="2800" dirty="0"/>
              <a:t>源代码，并回答大作业中提出的代码理解问题。</a:t>
            </a:r>
            <a:endParaRPr lang="en-US" altLang="zh-CN" sz="2800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/>
              <a:t>（第二周）</a:t>
            </a:r>
            <a:r>
              <a:rPr lang="en-US" altLang="zh-CN" sz="2400" dirty="0"/>
              <a:t>Chapter 1 Operating system interfaces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/>
              <a:t>（第四周）</a:t>
            </a:r>
            <a:r>
              <a:rPr lang="en-US" altLang="zh-CN" sz="2400" dirty="0"/>
              <a:t>Chapter 2 Operating system organization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/>
              <a:t>（第六周）</a:t>
            </a:r>
            <a:r>
              <a:rPr lang="en-US" altLang="zh-CN" sz="2400" dirty="0"/>
              <a:t>Chapter 7 Scheduling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/>
              <a:t>（第八周）</a:t>
            </a:r>
            <a:r>
              <a:rPr lang="en-US" altLang="zh-CN" sz="2400" dirty="0"/>
              <a:t>Chapter 3 Page tables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/>
              <a:t>（第十周）</a:t>
            </a:r>
            <a:r>
              <a:rPr lang="en-US" altLang="zh-CN" sz="2400" dirty="0"/>
              <a:t>Chapter 6 Locking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457200" lvl="1" indent="0"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实验报告</a:t>
            </a:r>
            <a:endParaRPr lang="zh-CN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458200" cy="3886200"/>
          </a:xfrm>
        </p:spPr>
        <p:txBody>
          <a:bodyPr/>
          <a:lstStyle/>
          <a:p>
            <a:pPr eaLnBrk="1" hangingPunct="1"/>
            <a:r>
              <a:rPr lang="zh-CN" altLang="en-US" dirty="0"/>
              <a:t>实验报告要求使用深大实验报告模板填写。</a:t>
            </a:r>
            <a:endParaRPr lang="en-US" altLang="zh-CN" dirty="0"/>
          </a:p>
          <a:p>
            <a:pPr eaLnBrk="1" hangingPunct="1"/>
            <a:r>
              <a:rPr lang="zh-CN" altLang="en-US" dirty="0"/>
              <a:t>允许两至三人组成一个小组，撰写实验报告。</a:t>
            </a:r>
            <a:endParaRPr lang="en-US" altLang="zh-CN" dirty="0"/>
          </a:p>
          <a:p>
            <a:pPr eaLnBrk="1" hangingPunct="1"/>
            <a:r>
              <a:rPr lang="zh-CN" altLang="en-US" dirty="0"/>
              <a:t>请按照实验要求，完成实验并撰写实验报告。把实验报告电子版上传</a:t>
            </a:r>
            <a:br>
              <a:rPr lang="zh-CN" altLang="en-US" dirty="0"/>
            </a:br>
            <a:r>
              <a:rPr lang="zh-CN" altLang="en-US" dirty="0"/>
              <a:t>到</a:t>
            </a:r>
            <a:r>
              <a:rPr lang="en-US" altLang="zh-CN" dirty="0"/>
              <a:t>BLACKBOARD</a:t>
            </a:r>
            <a:r>
              <a:rPr lang="zh-CN" altLang="en-US" dirty="0"/>
              <a:t>。 本实验分组完成。每个实验小组完成一份实验报告即可。但要求</a:t>
            </a:r>
            <a:br>
              <a:rPr lang="zh-CN" altLang="en-US" dirty="0"/>
            </a:br>
            <a:r>
              <a:rPr lang="zh-CN" altLang="en-US" dirty="0"/>
              <a:t>小组中每个成员都把实验报告的副本上传到</a:t>
            </a:r>
            <a:r>
              <a:rPr lang="en-US" altLang="zh-CN" dirty="0"/>
              <a:t>BLCKBOARD</a:t>
            </a:r>
            <a:r>
              <a:rPr lang="zh-CN" altLang="en-US" dirty="0"/>
              <a:t>，并注明同组成员的名字和</a:t>
            </a:r>
            <a:br>
              <a:rPr lang="zh-CN" altLang="en-US" dirty="0"/>
            </a:br>
            <a:r>
              <a:rPr lang="zh-CN" altLang="en-US" dirty="0"/>
              <a:t>学号。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/>
              <a:t>Chapter1 Operating system interfaces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Unix </a:t>
            </a:r>
            <a:r>
              <a:rPr lang="zh-CN" altLang="en-US" sz="2800" dirty="0"/>
              <a:t>里机制结合良好的</a:t>
            </a:r>
            <a:r>
              <a:rPr lang="zh-CN" altLang="en-US" sz="2800" dirty="0">
                <a:solidFill>
                  <a:srgbClr val="FF0000"/>
                </a:solidFill>
              </a:rPr>
              <a:t>窄接口</a:t>
            </a:r>
            <a:r>
              <a:rPr lang="zh-CN" altLang="en-US" sz="2800" dirty="0"/>
              <a:t>提供了令人吃惊的通用性。</a:t>
            </a:r>
            <a:endParaRPr lang="en-US" altLang="zh-CN" sz="2800" dirty="0"/>
          </a:p>
          <a:p>
            <a:r>
              <a:rPr lang="zh-CN" altLang="en-US" sz="2800" dirty="0"/>
              <a:t>进程通过</a:t>
            </a:r>
            <a:r>
              <a:rPr lang="zh-CN" altLang="en-US" sz="2800" dirty="0">
                <a:solidFill>
                  <a:srgbClr val="FF0000"/>
                </a:solidFill>
              </a:rPr>
              <a:t>系统调用</a:t>
            </a:r>
            <a:r>
              <a:rPr lang="zh-CN" altLang="en-US" sz="2800" dirty="0"/>
              <a:t>使用内核服务。系统调用会进入内核，让内核执行服务然后返回。所以进程总是在用户空间和内核空间之间交替运行。</a:t>
            </a:r>
            <a:endParaRPr lang="en-US" altLang="zh-CN" sz="2800" dirty="0"/>
          </a:p>
          <a:p>
            <a:r>
              <a:rPr lang="zh-CN" altLang="en-US" sz="2800" dirty="0"/>
              <a:t>内核提供的一系列系统调用（图</a:t>
            </a:r>
            <a:r>
              <a:rPr lang="en-US" altLang="zh-CN" sz="2800" dirty="0"/>
              <a:t>1.2</a:t>
            </a:r>
            <a:r>
              <a:rPr lang="zh-CN" altLang="en-US" sz="2800" dirty="0"/>
              <a:t>）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/>
              <a:t>1.1 Processes and memory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一个 </a:t>
            </a:r>
            <a:r>
              <a:rPr lang="en-US" altLang="zh-CN" sz="2800" dirty="0"/>
              <a:t>xv6 </a:t>
            </a:r>
            <a:r>
              <a:rPr lang="zh-CN" altLang="en-US" sz="2800" dirty="0"/>
              <a:t>进程由两部分组成：</a:t>
            </a:r>
            <a:endParaRPr lang="en-US" altLang="zh-CN" sz="2800" dirty="0"/>
          </a:p>
          <a:p>
            <a:pPr lvl="1"/>
            <a:r>
              <a:rPr lang="zh-CN" altLang="en-US" sz="2400" dirty="0"/>
              <a:t>一部分是用户内存空间（指令，数据，栈），</a:t>
            </a:r>
            <a:endParaRPr lang="en-US" altLang="zh-CN" sz="2400" dirty="0"/>
          </a:p>
          <a:p>
            <a:pPr lvl="1"/>
            <a:r>
              <a:rPr lang="zh-CN" altLang="en-US" sz="2400" dirty="0"/>
              <a:t>另一部分是仅对内核可见的进程状态。</a:t>
            </a:r>
            <a:endParaRPr lang="en-US" altLang="zh-CN" sz="2400" dirty="0"/>
          </a:p>
          <a:p>
            <a:r>
              <a:rPr lang="zh-CN" altLang="en-US" sz="2800" dirty="0"/>
              <a:t>一个进程可以通过系统调用</a:t>
            </a:r>
            <a:r>
              <a:rPr lang="zh-CN" altLang="en-US" sz="2800" dirty="0">
                <a:solidFill>
                  <a:srgbClr val="FF0000"/>
                </a:solidFill>
              </a:rPr>
              <a:t> </a:t>
            </a:r>
            <a:r>
              <a:rPr lang="en-US" altLang="zh-CN" sz="2800" dirty="0">
                <a:solidFill>
                  <a:srgbClr val="FF0000"/>
                </a:solidFill>
              </a:rPr>
              <a:t>fork</a:t>
            </a:r>
            <a:r>
              <a:rPr lang="zh-CN" altLang="en-US" sz="2800" dirty="0"/>
              <a:t> 来创建一个新的进程。</a:t>
            </a:r>
            <a:endParaRPr lang="en-US" altLang="zh-CN" sz="2800" dirty="0"/>
          </a:p>
          <a:p>
            <a:r>
              <a:rPr lang="zh-CN" altLang="en-US" sz="2800" dirty="0"/>
              <a:t>系统调用</a:t>
            </a:r>
            <a:r>
              <a:rPr lang="zh-CN" altLang="en-US" sz="2800" dirty="0">
                <a:solidFill>
                  <a:srgbClr val="FF0000"/>
                </a:solidFill>
              </a:rPr>
              <a:t> </a:t>
            </a:r>
            <a:r>
              <a:rPr lang="en-US" altLang="zh-CN" sz="2800" dirty="0">
                <a:solidFill>
                  <a:srgbClr val="FF0000"/>
                </a:solidFill>
              </a:rPr>
              <a:t>exec</a:t>
            </a:r>
            <a:r>
              <a:rPr lang="zh-CN" altLang="en-US" sz="2800" dirty="0"/>
              <a:t> 将从某个文件（通常是可执行文件）里读取内存镜像，并将其替换到调用它的进程的内存空间。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/>
              <a:t>1.2 I/O and File descriptors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文件描述符</a:t>
            </a:r>
            <a:r>
              <a:rPr lang="zh-CN" altLang="en-US" dirty="0"/>
              <a:t>是一个整数，它代表了一个进程可以读写的被内核管理的对象。</a:t>
            </a:r>
            <a:endParaRPr lang="en-US" altLang="zh-CN" dirty="0"/>
          </a:p>
          <a:p>
            <a:r>
              <a:rPr lang="zh-CN" altLang="en-US" dirty="0"/>
              <a:t>进程</a:t>
            </a:r>
            <a:r>
              <a:rPr lang="zh-CN" altLang="en-US" dirty="0">
                <a:solidFill>
                  <a:srgbClr val="FF0000"/>
                </a:solidFill>
              </a:rPr>
              <a:t>从文件描述符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>
                <a:solidFill>
                  <a:srgbClr val="FF0000"/>
                </a:solidFill>
              </a:rPr>
              <a:t>读入</a:t>
            </a:r>
            <a:r>
              <a:rPr lang="zh-CN" altLang="en-US" dirty="0"/>
              <a:t>（标准输入），</a:t>
            </a:r>
            <a:r>
              <a:rPr lang="zh-CN" altLang="en-US" dirty="0">
                <a:solidFill>
                  <a:srgbClr val="FF0000"/>
                </a:solidFill>
              </a:rPr>
              <a:t>从文件描述符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输出</a:t>
            </a:r>
            <a:r>
              <a:rPr lang="zh-CN" altLang="en-US" dirty="0"/>
              <a:t>（标准输出），</a:t>
            </a:r>
            <a:r>
              <a:rPr lang="zh-CN" altLang="en-US" dirty="0">
                <a:solidFill>
                  <a:srgbClr val="FF0000"/>
                </a:solidFill>
              </a:rPr>
              <a:t>从文件描述符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输出错误</a:t>
            </a:r>
            <a:r>
              <a:rPr lang="zh-CN" altLang="en-US" dirty="0"/>
              <a:t>（标准错误输出）。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1.3 Pipes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管道是一个</a:t>
            </a:r>
            <a:r>
              <a:rPr lang="zh-CN" altLang="en-US" dirty="0">
                <a:solidFill>
                  <a:srgbClr val="FF0000"/>
                </a:solidFill>
              </a:rPr>
              <a:t>小的内核缓冲区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它以文件描述符对的形式提供给进程，一个用于</a:t>
            </a:r>
            <a:r>
              <a:rPr lang="zh-CN" altLang="en-US" dirty="0">
                <a:solidFill>
                  <a:srgbClr val="FF0000"/>
                </a:solidFill>
              </a:rPr>
              <a:t>写操作</a:t>
            </a:r>
            <a:r>
              <a:rPr lang="zh-CN" altLang="en-US" dirty="0"/>
              <a:t>，一个用于</a:t>
            </a:r>
            <a:r>
              <a:rPr lang="zh-CN" altLang="en-US" dirty="0">
                <a:solidFill>
                  <a:srgbClr val="FF0000"/>
                </a:solidFill>
              </a:rPr>
              <a:t>读操作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从管道的一端写的数据可以从管道的另一端读取。</a:t>
            </a:r>
            <a:endParaRPr lang="en-US" altLang="zh-CN" dirty="0"/>
          </a:p>
          <a:p>
            <a:r>
              <a:rPr lang="zh-CN" altLang="en-US" dirty="0"/>
              <a:t>管道提供了一种</a:t>
            </a:r>
            <a:r>
              <a:rPr lang="zh-CN" altLang="en-US" dirty="0">
                <a:solidFill>
                  <a:srgbClr val="FF0000"/>
                </a:solidFill>
              </a:rPr>
              <a:t>进程间交互</a:t>
            </a:r>
            <a:r>
              <a:rPr lang="zh-CN" altLang="en-US" dirty="0"/>
              <a:t>的方式。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代码理解问题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user/</a:t>
            </a:r>
            <a:r>
              <a:rPr lang="en-US" altLang="zh-CN" dirty="0" err="1"/>
              <a:t>sh.c</a:t>
            </a:r>
            <a:r>
              <a:rPr lang="en-US" altLang="zh-CN" dirty="0"/>
              <a:t> (L168-169).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/>
              <a:t>if(fork1() == 0) </a:t>
            </a:r>
            <a:endParaRPr lang="en-US" altLang="zh-CN" dirty="0"/>
          </a:p>
          <a:p>
            <a:pPr marL="857250" lvl="2" indent="0">
              <a:buNone/>
            </a:pPr>
            <a:r>
              <a:rPr lang="zh-CN" altLang="en-US" dirty="0"/>
              <a:t>为什么</a:t>
            </a:r>
            <a:r>
              <a:rPr lang="en-US" altLang="zh-CN" dirty="0"/>
              <a:t>fork1()</a:t>
            </a:r>
            <a:r>
              <a:rPr lang="zh-CN" altLang="en-US" dirty="0"/>
              <a:t>返回值为</a:t>
            </a:r>
            <a:r>
              <a:rPr lang="en-US" altLang="zh-CN" dirty="0"/>
              <a:t>0</a:t>
            </a:r>
            <a:r>
              <a:rPr lang="zh-CN" altLang="en-US" dirty="0"/>
              <a:t>时才进入</a:t>
            </a:r>
            <a:r>
              <a:rPr lang="en-US" altLang="zh-CN" dirty="0"/>
              <a:t>if</a:t>
            </a:r>
            <a:r>
              <a:rPr lang="zh-CN" altLang="en-US" dirty="0"/>
              <a:t>语句内部？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err="1"/>
              <a:t>runcmd</a:t>
            </a:r>
            <a:r>
              <a:rPr lang="en-US" altLang="zh-CN" dirty="0"/>
              <a:t>(</a:t>
            </a:r>
            <a:r>
              <a:rPr lang="en-US" altLang="zh-CN" dirty="0" err="1"/>
              <a:t>parsecmd</a:t>
            </a:r>
            <a:r>
              <a:rPr lang="en-US" altLang="zh-CN" dirty="0"/>
              <a:t>(</a:t>
            </a:r>
            <a:r>
              <a:rPr lang="en-US" altLang="zh-CN" dirty="0" err="1"/>
              <a:t>buf</a:t>
            </a:r>
            <a:r>
              <a:rPr lang="en-US" altLang="zh-CN" dirty="0"/>
              <a:t>));</a:t>
            </a:r>
            <a:endParaRPr lang="en-US" altLang="zh-CN" dirty="0"/>
          </a:p>
          <a:p>
            <a:pPr marL="1371600" lvl="2" indent="-514350"/>
            <a:r>
              <a:rPr lang="zh-CN" altLang="en-US" dirty="0"/>
              <a:t>阅读</a:t>
            </a:r>
            <a:r>
              <a:rPr lang="en-US" altLang="zh-CN" dirty="0" err="1"/>
              <a:t>runcmd</a:t>
            </a:r>
            <a:r>
              <a:rPr lang="zh-CN" altLang="en-US" dirty="0"/>
              <a:t>的代码，其中：</a:t>
            </a:r>
            <a:endParaRPr lang="en-US" altLang="zh-CN" dirty="0"/>
          </a:p>
          <a:p>
            <a:pPr marL="1371600" lvl="2" indent="-514350"/>
            <a:r>
              <a:rPr lang="en-US" altLang="zh-CN" dirty="0"/>
              <a:t>$echo README</a:t>
            </a:r>
            <a:r>
              <a:rPr lang="zh-CN" altLang="en-US" dirty="0"/>
              <a:t>对应的</a:t>
            </a:r>
            <a:r>
              <a:rPr lang="en-US" altLang="zh-CN" dirty="0" err="1"/>
              <a:t>cmd</a:t>
            </a:r>
            <a:r>
              <a:rPr lang="en-US" altLang="zh-CN" dirty="0"/>
              <a:t>-&gt;type</a:t>
            </a:r>
            <a:r>
              <a:rPr lang="zh-CN" altLang="en-US" dirty="0"/>
              <a:t>是哪个？</a:t>
            </a:r>
            <a:endParaRPr lang="en-US" altLang="zh-CN" dirty="0"/>
          </a:p>
          <a:p>
            <a:pPr marL="1371600" lvl="2" indent="-514350"/>
            <a:r>
              <a:rPr lang="zh-CN" altLang="en-US" dirty="0"/>
              <a:t>相应的，</a:t>
            </a:r>
            <a:r>
              <a:rPr lang="en-US" altLang="zh-CN" dirty="0"/>
              <a:t>$ls; echo “hello world“ </a:t>
            </a:r>
            <a:r>
              <a:rPr lang="zh-CN" altLang="en-US" dirty="0"/>
              <a:t>对应的</a:t>
            </a:r>
            <a:r>
              <a:rPr lang="en-US" altLang="zh-CN" dirty="0" err="1"/>
              <a:t>cmd</a:t>
            </a:r>
            <a:r>
              <a:rPr lang="en-US" altLang="zh-CN" dirty="0"/>
              <a:t>-&gt;type</a:t>
            </a:r>
            <a:r>
              <a:rPr lang="zh-CN" altLang="en-US" dirty="0"/>
              <a:t>是哪个？</a:t>
            </a:r>
            <a:endParaRPr lang="en-US" altLang="zh-CN" dirty="0"/>
          </a:p>
          <a:p>
            <a:pPr marL="1371600" lvl="2" indent="-514350"/>
            <a:r>
              <a:rPr lang="zh-CN" altLang="en-US" dirty="0"/>
              <a:t>而</a:t>
            </a:r>
            <a:r>
              <a:rPr lang="en-US" altLang="zh-CN" dirty="0"/>
              <a:t>ls | </a:t>
            </a:r>
            <a:r>
              <a:rPr lang="en-US" altLang="zh-CN" dirty="0" err="1"/>
              <a:t>wc</a:t>
            </a:r>
            <a:r>
              <a:rPr lang="en-US" altLang="zh-CN" dirty="0"/>
              <a:t> </a:t>
            </a:r>
            <a:r>
              <a:rPr lang="zh-CN" altLang="en-US" dirty="0"/>
              <a:t>对应的</a:t>
            </a:r>
            <a:r>
              <a:rPr lang="en-US" altLang="zh-CN" dirty="0" err="1"/>
              <a:t>cmd</a:t>
            </a:r>
            <a:r>
              <a:rPr lang="en-US" altLang="zh-CN" dirty="0"/>
              <a:t>-&gt;type</a:t>
            </a:r>
            <a:r>
              <a:rPr lang="zh-CN" altLang="en-US" dirty="0"/>
              <a:t>是哪个？给出你的答案，并从代码中给出解释。</a:t>
            </a:r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代码理解问题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3886200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sz="2400" dirty="0"/>
              <a:t>子进程</a:t>
            </a:r>
            <a:r>
              <a:rPr lang="zh-CN" altLang="en-US" sz="2400" dirty="0">
                <a:solidFill>
                  <a:srgbClr val="FF0000"/>
                </a:solidFill>
              </a:rPr>
              <a:t>关闭文件描述符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r>
              <a:rPr lang="zh-CN" altLang="en-US" sz="2400" dirty="0"/>
              <a:t>后， 我们可以保证 </a:t>
            </a:r>
            <a:r>
              <a:rPr lang="en-US" altLang="zh-CN" sz="2400" dirty="0"/>
              <a:t>open </a:t>
            </a:r>
            <a:r>
              <a:rPr lang="zh-CN" altLang="en-US" sz="2400" dirty="0"/>
              <a:t>会使用</a:t>
            </a:r>
            <a:r>
              <a:rPr lang="en-US" altLang="zh-CN" sz="2400" dirty="0"/>
              <a:t>0</a:t>
            </a:r>
            <a:r>
              <a:rPr lang="zh-CN" altLang="en-US" sz="2400" dirty="0"/>
              <a:t>作为新打开的文件 </a:t>
            </a:r>
            <a:r>
              <a:rPr lang="en-US" altLang="zh-CN" sz="2400" dirty="0"/>
              <a:t>input.txt </a:t>
            </a:r>
            <a:r>
              <a:rPr lang="zh-CN" altLang="en-US" sz="2400" dirty="0"/>
              <a:t>的文件描述符（</a:t>
            </a:r>
            <a:r>
              <a:rPr lang="zh-CN" altLang="en-US" sz="2400" dirty="0">
                <a:solidFill>
                  <a:srgbClr val="FF0000"/>
                </a:solidFill>
              </a:rPr>
              <a:t>因为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r>
              <a:rPr lang="zh-CN" altLang="en-US" sz="2400" dirty="0">
                <a:solidFill>
                  <a:srgbClr val="FF0000"/>
                </a:solidFill>
              </a:rPr>
              <a:t>是 </a:t>
            </a:r>
            <a:r>
              <a:rPr lang="en-US" altLang="zh-CN" sz="2400" dirty="0">
                <a:solidFill>
                  <a:srgbClr val="FF0000"/>
                </a:solidFill>
              </a:rPr>
              <a:t>open </a:t>
            </a:r>
            <a:r>
              <a:rPr lang="zh-CN" altLang="en-US" sz="2400" dirty="0">
                <a:solidFill>
                  <a:srgbClr val="FF0000"/>
                </a:solidFill>
              </a:rPr>
              <a:t>执行时的最小可用文件描述符</a:t>
            </a:r>
            <a:r>
              <a:rPr lang="zh-CN" altLang="en-US" sz="2400" dirty="0"/>
              <a:t>） 。 之后 </a:t>
            </a:r>
            <a:r>
              <a:rPr lang="en-US" altLang="zh-CN" sz="2400" dirty="0"/>
              <a:t>cat </a:t>
            </a:r>
            <a:r>
              <a:rPr lang="zh-CN" altLang="en-US" sz="2400" dirty="0"/>
              <a:t>就会在标准输入指向 </a:t>
            </a:r>
            <a:r>
              <a:rPr lang="en-US" altLang="zh-CN" sz="2400" dirty="0"/>
              <a:t>input.txt </a:t>
            </a:r>
            <a:r>
              <a:rPr lang="zh-CN" altLang="en-US" sz="2400" dirty="0"/>
              <a:t>的情况下运行。</a:t>
            </a:r>
            <a:endParaRPr lang="en-US" altLang="zh-CN" sz="2400" dirty="0"/>
          </a:p>
          <a:p>
            <a:r>
              <a:rPr lang="zh-CN" altLang="en-US" sz="2400" dirty="0"/>
              <a:t> </a:t>
            </a:r>
            <a:r>
              <a:rPr lang="zh-CN" altLang="en-US" sz="2400" dirty="0">
                <a:solidFill>
                  <a:srgbClr val="FF0000"/>
                </a:solidFill>
              </a:rPr>
              <a:t>新分配的文件描述符总是当前进程中最小的未使用描述符。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问题：阅读</a:t>
            </a:r>
            <a:r>
              <a:rPr lang="en-US" altLang="zh-CN" sz="2400" dirty="0"/>
              <a:t>user/</a:t>
            </a:r>
            <a:r>
              <a:rPr lang="en-US" altLang="zh-CN" sz="2400" dirty="0" err="1"/>
              <a:t>sh.c</a:t>
            </a:r>
            <a:r>
              <a:rPr lang="en-US" altLang="zh-CN" sz="2400" dirty="0"/>
              <a:t> (L83)</a:t>
            </a:r>
            <a:r>
              <a:rPr lang="zh-CN" altLang="en-US" sz="2400" dirty="0"/>
              <a:t>对应的</a:t>
            </a:r>
            <a:r>
              <a:rPr lang="en-US" altLang="zh-CN" sz="2400" dirty="0"/>
              <a:t>switch</a:t>
            </a:r>
            <a:r>
              <a:rPr lang="zh-CN" altLang="en-US" sz="2400" dirty="0"/>
              <a:t>分支及相关代码，请说明这个输出重定向命令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$ls &gt; test.txt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如何确保</a:t>
            </a:r>
            <a:r>
              <a:rPr lang="en-US" altLang="zh-CN" sz="2400" dirty="0"/>
              <a:t>test.txt</a:t>
            </a:r>
            <a:r>
              <a:rPr lang="zh-CN" altLang="en-US" sz="2400" dirty="0"/>
              <a:t>接收</a:t>
            </a:r>
            <a:r>
              <a:rPr lang="en-US" altLang="zh-CN" sz="2400" dirty="0"/>
              <a:t>ls</a:t>
            </a:r>
            <a:r>
              <a:rPr lang="zh-CN" altLang="en-US" sz="2400" dirty="0"/>
              <a:t>命令的输出呢？</a:t>
            </a:r>
            <a:br>
              <a:rPr lang="zh-CN" altLang="en-US" dirty="0"/>
            </a:b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005" y="453500"/>
            <a:ext cx="5849595" cy="2061099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c9213256-301a-4486-a172-ed4867cbe676"/>
  <p:tag name="COMMONDATA" val="eyJoZGlkIjoiOTkyMzhhOGFmNjRiMjNhY2VmMGQ0ZDIyZTljMDJlYTAifQ==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lession</Template>
  <TotalTime>0</TotalTime>
  <Words>1623</Words>
  <Application>WPS 演示</Application>
  <PresentationFormat>全屏显示(4:3)</PresentationFormat>
  <Paragraphs>79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Arial Black</vt:lpstr>
      <vt:lpstr>Times New Roman</vt:lpstr>
      <vt:lpstr>微软雅黑</vt:lpstr>
      <vt:lpstr>Arial Unicode MS</vt:lpstr>
      <vt:lpstr>Calibri</vt:lpstr>
      <vt:lpstr>Pixel</vt:lpstr>
      <vt:lpstr>操作系统	</vt:lpstr>
      <vt:lpstr>大作业Part I</vt:lpstr>
      <vt:lpstr>实验报告</vt:lpstr>
      <vt:lpstr>Chapter1 Operating system interfaces</vt:lpstr>
      <vt:lpstr>1.1 Processes and memory</vt:lpstr>
      <vt:lpstr>1.2 I/O and File descriptors</vt:lpstr>
      <vt:lpstr>1.3 Pipes</vt:lpstr>
      <vt:lpstr>代码理解问题</vt:lpstr>
      <vt:lpstr>代码理解问题</vt:lpstr>
      <vt:lpstr>代码理解问题 user/sh.c (L101-123)</vt:lpstr>
      <vt:lpstr>代码理解问题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duzh</cp:lastModifiedBy>
  <cp:revision>91</cp:revision>
  <cp:lastPrinted>2014-09-23T15:35:00Z</cp:lastPrinted>
  <dcterms:created xsi:type="dcterms:W3CDTF">2113-01-01T00:00:00Z</dcterms:created>
  <dcterms:modified xsi:type="dcterms:W3CDTF">2023-03-01T14:50:04Z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2E26F7DCC0534C85866FD8FB423B6FFD</vt:lpwstr>
  </property>
  <property fmtid="{D5CDD505-2E9C-101B-9397-08002B2CF9AE}" pid="4" name="KSOProductBuildVer">
    <vt:lpwstr>2052-11.1.0.12980</vt:lpwstr>
  </property>
</Properties>
</file>