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77" r:id="rId6"/>
    <p:sldId id="278" r:id="rId7"/>
    <p:sldId id="279" r:id="rId8"/>
    <p:sldId id="280" r:id="rId9"/>
    <p:sldId id="281" r:id="rId10"/>
    <p:sldId id="271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17" autoAdjust="0"/>
  </p:normalViewPr>
  <p:slideViewPr>
    <p:cSldViewPr showGuide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 descr="s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algn="r">
              <a:defRPr/>
            </a:lvl1pPr>
          </a:lstStyle>
          <a:p>
            <a:fld id="{F4F8EE83-E7ED-4677-BAE1-FCCC046B9E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E984B-5251-4CE5-8E82-15B142696D25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276969-7071-4043-8D9F-9F283FE845E0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127E60-5D70-400D-8CBE-90274CD7ECA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E8EB3-5D73-4322-A123-0A0F6F370A46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2FF783-662E-4BCC-9963-E2FE3780ACB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EDA54F-D8E0-4543-8FD1-9CFB2A105CD1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815487-218D-4FA2-8119-EA24147476DB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C05602-B62F-45C2-9026-4A72D4E7CACA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307B47-D10F-453B-9C25-10AD8E26131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581A0D-18FA-447B-8E44-C77C0FDB2B42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 Black" panose="020B0A04020102020204" pitchFamily="34" charset="0"/>
              </a:defRPr>
            </a:lvl1pPr>
          </a:lstStyle>
          <a:p>
            <a:fld id="{FCF6805E-8F64-49F8-885D-753FBA1FBBDF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2" name="Picture 17" descr="sz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943600"/>
            <a:ext cx="2762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操作系统	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dirty="0"/>
              <a:t>操作系统大作业：</a:t>
            </a:r>
            <a:r>
              <a:rPr lang="en-US" altLang="zh-CN" dirty="0"/>
              <a:t>part I-2</a:t>
            </a:r>
            <a:endParaRPr lang="en-US" altLang="zh-CN" dirty="0"/>
          </a:p>
          <a:p>
            <a:pPr algn="ctr" eaLnBrk="1" hangingPunct="1">
              <a:lnSpc>
                <a:spcPct val="90000"/>
              </a:lnSpc>
            </a:pPr>
            <a:r>
              <a:rPr lang="zh-CN" altLang="en-US" dirty="0"/>
              <a:t>杜智华</a:t>
            </a:r>
            <a:endParaRPr lang="zh-CN" altLang="en-US" dirty="0"/>
          </a:p>
          <a:p>
            <a:pPr algn="ctr" eaLnBrk="1" hangingPunct="1">
              <a:lnSpc>
                <a:spcPct val="90000"/>
              </a:lnSpc>
            </a:pPr>
            <a:r>
              <a:rPr lang="zh-CN" altLang="en-US" dirty="0"/>
              <a:t>计算机与软件学院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3886200"/>
          </a:xfrm>
        </p:spPr>
        <p:txBody>
          <a:bodyPr/>
          <a:lstStyle/>
          <a:p>
            <a:r>
              <a:rPr lang="zh-CN" altLang="en-US" sz="2800" dirty="0"/>
              <a:t>大作业</a:t>
            </a:r>
            <a:r>
              <a:rPr lang="en-US" altLang="zh-CN" sz="2800" dirty="0"/>
              <a:t>Part I </a:t>
            </a:r>
            <a:r>
              <a:rPr lang="zh-CN" altLang="en-US" sz="2800" dirty="0"/>
              <a:t>由五部分组成。六部分均为阅读</a:t>
            </a:r>
            <a:r>
              <a:rPr lang="en-US" altLang="zh-CN" sz="2800" dirty="0"/>
              <a:t>xv6</a:t>
            </a:r>
            <a:r>
              <a:rPr lang="zh-CN" altLang="en-US" sz="2800" dirty="0"/>
              <a:t>中文文档，理解对应的</a:t>
            </a:r>
            <a:r>
              <a:rPr lang="en-US" altLang="zh-CN" sz="2800" dirty="0"/>
              <a:t>xv6</a:t>
            </a:r>
            <a:r>
              <a:rPr lang="zh-CN" altLang="en-US" sz="2800" dirty="0"/>
              <a:t>源代码，并回答大作业中提出的代码理解问题。</a:t>
            </a:r>
            <a:endParaRPr lang="en-US" altLang="zh-CN" sz="28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（第二周）</a:t>
            </a:r>
            <a:r>
              <a:rPr lang="en-US" altLang="zh-CN" sz="2400" dirty="0"/>
              <a:t>Chapter 1 Operating system interfaces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（第四周）</a:t>
            </a:r>
            <a:r>
              <a:rPr lang="en-US" altLang="zh-CN" sz="2400" dirty="0"/>
              <a:t>Chapter 2 Operating system organization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（第六周）</a:t>
            </a:r>
            <a:r>
              <a:rPr lang="en-US" altLang="zh-CN" sz="2400" dirty="0"/>
              <a:t>Chapter 7 Scheduling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（第八周）</a:t>
            </a:r>
            <a:r>
              <a:rPr lang="en-US" altLang="zh-CN" sz="2400" dirty="0"/>
              <a:t>Chapter 3 Page tables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（第十周）</a:t>
            </a:r>
            <a:r>
              <a:rPr lang="en-US" altLang="zh-CN" sz="2400" dirty="0"/>
              <a:t>Chapter 6 Locking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457200" lvl="1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实验报告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38862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实验报告要求使用深大实验报告模板填写。</a:t>
            </a:r>
            <a:endParaRPr lang="en-US" altLang="zh-CN" dirty="0"/>
          </a:p>
          <a:p>
            <a:pPr eaLnBrk="1" hangingPunct="1"/>
            <a:r>
              <a:rPr lang="zh-CN" altLang="en-US" dirty="0"/>
              <a:t>允许两至三人组成一个小组，撰写实验报告。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请按照实验要求，完成实验并撰写实验报告。把实验报告电子版上传</a:t>
            </a:r>
            <a:br>
              <a:rPr lang="zh-CN" altLang="en-US" dirty="0"/>
            </a:br>
            <a:r>
              <a:rPr lang="zh-CN" altLang="en-US" dirty="0"/>
              <a:t>到</a:t>
            </a:r>
            <a:r>
              <a:rPr lang="en-US" altLang="zh-CN" dirty="0"/>
              <a:t>BLACKBOARD</a:t>
            </a:r>
            <a:r>
              <a:rPr lang="zh-CN" altLang="en-US" dirty="0"/>
              <a:t>。 本实验分组完成。每个实验小组完成一份实验报告即可。但要求</a:t>
            </a:r>
            <a:br>
              <a:rPr lang="zh-CN" altLang="en-US" dirty="0"/>
            </a:br>
            <a:r>
              <a:rPr lang="zh-CN" altLang="en-US" dirty="0"/>
              <a:t>小组中每个成员都把实验报告的副本上传到</a:t>
            </a:r>
            <a:r>
              <a:rPr lang="en-US" altLang="zh-CN" dirty="0"/>
              <a:t>BLCKBOARD</a:t>
            </a:r>
            <a:r>
              <a:rPr lang="zh-CN" altLang="en-US" dirty="0"/>
              <a:t>，并注明同组成员的名字和</a:t>
            </a:r>
            <a:br>
              <a:rPr lang="zh-CN" altLang="en-US" dirty="0"/>
            </a:br>
            <a:r>
              <a:rPr lang="zh-CN" altLang="en-US" dirty="0"/>
              <a:t>学号。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Chapter2 Operating system organization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RISC-V</a:t>
            </a:r>
            <a:r>
              <a:rPr lang="zh-CN" altLang="en-US" sz="2400" dirty="0"/>
              <a:t>是一个</a:t>
            </a:r>
            <a:r>
              <a:rPr lang="en-US" altLang="zh-CN" sz="2400" dirty="0"/>
              <a:t>64</a:t>
            </a:r>
            <a:r>
              <a:rPr lang="zh-CN" altLang="en-US" sz="2400" dirty="0"/>
              <a:t>位的</a:t>
            </a:r>
            <a:r>
              <a:rPr lang="en-US" altLang="zh-CN" sz="2400" dirty="0"/>
              <a:t>CPU</a:t>
            </a:r>
            <a:r>
              <a:rPr lang="zh-CN" altLang="en-US" sz="2400" dirty="0"/>
              <a:t>，</a:t>
            </a:r>
            <a:r>
              <a:rPr lang="en-US" altLang="zh-CN" sz="2400" dirty="0"/>
              <a:t>xv6</a:t>
            </a:r>
            <a:r>
              <a:rPr lang="zh-CN" altLang="en-US" sz="2400" dirty="0"/>
              <a:t>是用 </a:t>
            </a:r>
            <a:r>
              <a:rPr lang="en-US" altLang="zh-CN" sz="2400" dirty="0">
                <a:solidFill>
                  <a:srgbClr val="FF0000"/>
                </a:solidFill>
              </a:rPr>
              <a:t>"LP64 "</a:t>
            </a:r>
            <a:r>
              <a:rPr lang="en-US" altLang="zh-CN" sz="2400" dirty="0"/>
              <a:t>C</a:t>
            </a:r>
            <a:r>
              <a:rPr lang="zh-CN" altLang="en-US" sz="2400" dirty="0"/>
              <a:t>语言编写的，这意味着</a:t>
            </a:r>
            <a:r>
              <a:rPr lang="en-US" altLang="zh-CN" sz="2400" dirty="0"/>
              <a:t>C</a:t>
            </a:r>
            <a:r>
              <a:rPr lang="zh-CN" altLang="en-US" sz="2400" dirty="0"/>
              <a:t>编程语言中的</a:t>
            </a:r>
            <a:r>
              <a:rPr lang="en-US" altLang="zh-CN" sz="2400" dirty="0"/>
              <a:t>long(L)</a:t>
            </a:r>
            <a:r>
              <a:rPr lang="zh-CN" altLang="en-US" sz="2400" dirty="0"/>
              <a:t>和指针</a:t>
            </a:r>
            <a:r>
              <a:rPr lang="en-US" altLang="zh-CN" sz="2400" dirty="0"/>
              <a:t>(P)</a:t>
            </a:r>
            <a:r>
              <a:rPr lang="zh-CN" altLang="en-US" sz="2400" dirty="0"/>
              <a:t>是</a:t>
            </a:r>
            <a:r>
              <a:rPr lang="en-US" altLang="zh-CN" sz="2400" dirty="0"/>
              <a:t>64</a:t>
            </a:r>
            <a:r>
              <a:rPr lang="zh-CN" altLang="en-US" sz="2400" dirty="0"/>
              <a:t>位的，但</a:t>
            </a:r>
            <a:r>
              <a:rPr lang="en-US" altLang="zh-CN" sz="2400" dirty="0">
                <a:solidFill>
                  <a:srgbClr val="FF0000"/>
                </a:solidFill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32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en-US" altLang="zh-CN" sz="2400" dirty="0"/>
              <a:t>CPU</a:t>
            </a:r>
            <a:r>
              <a:rPr lang="zh-CN" altLang="en-US" sz="2400" dirty="0"/>
              <a:t>提供了强隔离的硬件支持。</a:t>
            </a:r>
            <a:r>
              <a:rPr lang="en-US" altLang="zh-CN" sz="2400" dirty="0"/>
              <a:t>RISC-V</a:t>
            </a:r>
            <a:r>
              <a:rPr lang="zh-CN" altLang="en-US" sz="2400" dirty="0"/>
              <a:t>有三种模式，</a:t>
            </a:r>
            <a:r>
              <a:rPr lang="zh-CN" altLang="en-US" sz="2400" dirty="0">
                <a:solidFill>
                  <a:srgbClr val="FF0000"/>
                </a:solidFill>
              </a:rPr>
              <a:t>机器模式、监督者（</a:t>
            </a:r>
            <a:r>
              <a:rPr lang="en-US" altLang="zh-CN" sz="2400" dirty="0">
                <a:solidFill>
                  <a:srgbClr val="FF0000"/>
                </a:solidFill>
              </a:rPr>
              <a:t>supervisor</a:t>
            </a:r>
            <a:r>
              <a:rPr lang="zh-CN" altLang="en-US" sz="2400" dirty="0">
                <a:solidFill>
                  <a:srgbClr val="FF0000"/>
                </a:solidFill>
              </a:rPr>
              <a:t>）模式和用户模式</a:t>
            </a:r>
            <a:r>
              <a:rPr lang="zh-CN" altLang="en-US" sz="2400" dirty="0"/>
              <a:t>。</a:t>
            </a:r>
            <a:r>
              <a:rPr lang="en-US" altLang="zh-CN" sz="2400" dirty="0"/>
              <a:t>xv6</a:t>
            </a:r>
            <a:r>
              <a:rPr lang="zh-CN" altLang="en-US" sz="2400" dirty="0"/>
              <a:t>会在机器模式下执行几条指令，然后转为监督者模式。</a:t>
            </a:r>
            <a:endParaRPr lang="en-US" altLang="zh-CN" sz="2400" dirty="0"/>
          </a:p>
          <a:p>
            <a:r>
              <a:rPr lang="zh-CN" altLang="en-US" sz="2400" dirty="0"/>
              <a:t>运行在内核空间（或监督者模式）的软件称为</a:t>
            </a:r>
            <a:r>
              <a:rPr lang="zh-CN" altLang="en-US" sz="2400" dirty="0">
                <a:solidFill>
                  <a:srgbClr val="FF0000"/>
                </a:solidFill>
              </a:rPr>
              <a:t>内核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CPU</a:t>
            </a:r>
            <a:r>
              <a:rPr lang="zh-CN" altLang="en-US" sz="2400" dirty="0"/>
              <a:t>提供了一个特殊的指令，可以将</a:t>
            </a:r>
            <a:r>
              <a:rPr lang="en-US" altLang="zh-CN" sz="2400" dirty="0"/>
              <a:t>CPU</a:t>
            </a:r>
            <a:r>
              <a:rPr lang="zh-CN" altLang="en-US" sz="2400" dirty="0"/>
              <a:t>从用户模式切换到监督者模式，并在内核指定的入口处进入内核。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RISC-V</a:t>
            </a:r>
            <a:r>
              <a:rPr lang="zh-CN" altLang="en-US" sz="2400" dirty="0">
                <a:solidFill>
                  <a:srgbClr val="FF0000"/>
                </a:solidFill>
              </a:rPr>
              <a:t>为此提供了</a:t>
            </a:r>
            <a:r>
              <a:rPr lang="en-US" altLang="zh-CN" sz="2400" dirty="0" err="1">
                <a:solidFill>
                  <a:srgbClr val="FF0000"/>
                </a:solidFill>
              </a:rPr>
              <a:t>ecall</a:t>
            </a:r>
            <a:r>
              <a:rPr lang="zh-CN" altLang="en-US" sz="2400" dirty="0">
                <a:solidFill>
                  <a:srgbClr val="FF0000"/>
                </a:solidFill>
              </a:rPr>
              <a:t>指令</a:t>
            </a:r>
            <a:r>
              <a:rPr lang="en-US" altLang="zh-CN" sz="2400" dirty="0"/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Chapter2 Operating system 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xv6</a:t>
            </a:r>
            <a:r>
              <a:rPr lang="zh-CN" altLang="en-US" sz="2400" dirty="0"/>
              <a:t>和大多数</a:t>
            </a:r>
            <a:r>
              <a:rPr lang="en-US" altLang="zh-CN" sz="2400" dirty="0"/>
              <a:t>Unix</a:t>
            </a:r>
            <a:r>
              <a:rPr lang="zh-CN" altLang="en-US" sz="2400" dirty="0"/>
              <a:t>操作系统一样，是以</a:t>
            </a:r>
            <a:r>
              <a:rPr lang="zh-CN" altLang="en-US" sz="2400" dirty="0">
                <a:solidFill>
                  <a:srgbClr val="FF0000"/>
                </a:solidFill>
              </a:rPr>
              <a:t>宏内核</a:t>
            </a:r>
            <a:r>
              <a:rPr lang="zh-CN" altLang="en-US" sz="2400" dirty="0"/>
              <a:t>的形式实现的。因此，</a:t>
            </a:r>
            <a:r>
              <a:rPr lang="en-US" altLang="zh-CN" sz="2400" dirty="0"/>
              <a:t>xv6</a:t>
            </a:r>
            <a:r>
              <a:rPr lang="zh-CN" altLang="en-US" sz="2400" dirty="0"/>
              <a:t>内核接口与操作系统接口相对应，内核实现了完整的操作系统。</a:t>
            </a:r>
            <a:endParaRPr lang="en-US" altLang="zh-CN" sz="2400" dirty="0"/>
          </a:p>
          <a:p>
            <a:r>
              <a:rPr lang="en-US" altLang="zh-CN" sz="2400" dirty="0"/>
              <a:t>xv6</a:t>
            </a:r>
            <a:r>
              <a:rPr lang="zh-CN" altLang="en-US" sz="2400" dirty="0"/>
              <a:t>内核源码在</a:t>
            </a:r>
            <a:r>
              <a:rPr lang="en-US" altLang="zh-CN" sz="2400" dirty="0">
                <a:solidFill>
                  <a:srgbClr val="FF0000"/>
                </a:solidFill>
              </a:rPr>
              <a:t>kernel/</a:t>
            </a:r>
            <a:r>
              <a:rPr lang="zh-CN" altLang="en-US" sz="2400" dirty="0"/>
              <a:t>子目录下。按照模块化的概念，源码被分成了多个文件，图</a:t>
            </a:r>
            <a:r>
              <a:rPr lang="en-US" altLang="zh-CN" sz="2400" dirty="0"/>
              <a:t>2.2</a:t>
            </a:r>
            <a:r>
              <a:rPr lang="zh-CN" altLang="en-US" sz="2400" dirty="0"/>
              <a:t>列出了这些文件。模块间的接口在</a:t>
            </a:r>
            <a:r>
              <a:rPr lang="en-US" altLang="zh-CN" sz="2400" dirty="0">
                <a:solidFill>
                  <a:srgbClr val="FF0000"/>
                </a:solidFill>
              </a:rPr>
              <a:t>kernel/</a:t>
            </a:r>
            <a:r>
              <a:rPr lang="en-US" altLang="zh-CN" sz="2400" dirty="0" err="1">
                <a:solidFill>
                  <a:srgbClr val="FF0000"/>
                </a:solidFill>
              </a:rPr>
              <a:t>defs.h</a:t>
            </a:r>
            <a:r>
              <a:rPr lang="zh-CN" altLang="en-US" sz="2400" dirty="0"/>
              <a:t>中定义。</a:t>
            </a:r>
            <a:endParaRPr lang="en-US" altLang="zh-CN" sz="2400" dirty="0"/>
          </a:p>
          <a:p>
            <a:r>
              <a:rPr lang="en-US" altLang="zh-CN" sz="2400" dirty="0"/>
              <a:t>xv6</a:t>
            </a:r>
            <a:r>
              <a:rPr lang="zh-CN" altLang="en-US" sz="2400" dirty="0"/>
              <a:t>中的隔离单位是一个</a:t>
            </a:r>
            <a:r>
              <a:rPr lang="zh-CN" altLang="en-US" sz="2400" dirty="0">
                <a:solidFill>
                  <a:srgbClr val="FF0000"/>
                </a:solidFill>
              </a:rPr>
              <a:t>进程</a:t>
            </a:r>
            <a:r>
              <a:rPr lang="zh-CN" altLang="en-US" sz="2400" dirty="0"/>
              <a:t>。一个进程为程序提供了一个</a:t>
            </a:r>
            <a:r>
              <a:rPr lang="zh-CN" altLang="en-US" sz="2400" dirty="0">
                <a:solidFill>
                  <a:srgbClr val="FF0000"/>
                </a:solidFill>
              </a:rPr>
              <a:t>看似私有的内存系统</a:t>
            </a:r>
            <a:r>
              <a:rPr lang="zh-CN" altLang="en-US" sz="2400" dirty="0"/>
              <a:t>，进程还为程序提供了</a:t>
            </a:r>
            <a:r>
              <a:rPr lang="zh-CN" altLang="en-US" sz="2400" dirty="0">
                <a:solidFill>
                  <a:srgbClr val="FF0000"/>
                </a:solidFill>
              </a:rPr>
              <a:t>“私有”的</a:t>
            </a:r>
            <a:r>
              <a:rPr lang="en-US" altLang="zh-CN" sz="2400" dirty="0">
                <a:solidFill>
                  <a:srgbClr val="FF0000"/>
                </a:solidFill>
              </a:rPr>
              <a:t>CPU</a:t>
            </a:r>
            <a:r>
              <a:rPr lang="zh-CN" altLang="en-US" sz="2400" dirty="0"/>
              <a:t>，用来执行程序的指令。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qemu</a:t>
            </a:r>
            <a:r>
              <a:rPr lang="zh-CN" altLang="en-US" dirty="0"/>
              <a:t>下调试</a:t>
            </a:r>
            <a:r>
              <a:rPr lang="en-US" altLang="zh-CN" dirty="0"/>
              <a:t>xv6-riscv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xv6-riscv</a:t>
            </a:r>
            <a:r>
              <a:rPr lang="zh-CN" altLang="en-US" sz="2400" dirty="0"/>
              <a:t>源代码根目录下有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</a:rPr>
              <a:t>gdbinit.tmpl-riscv</a:t>
            </a:r>
            <a:r>
              <a:rPr lang="zh-CN" altLang="en-US" sz="2400" dirty="0"/>
              <a:t>。这是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配置文件的模板。</a:t>
            </a:r>
            <a:endParaRPr lang="en-US" altLang="zh-CN" sz="2400" dirty="0"/>
          </a:p>
          <a:p>
            <a:r>
              <a:rPr lang="en-US" altLang="zh-CN" sz="2400" dirty="0" err="1"/>
              <a:t>Makefile</a:t>
            </a:r>
            <a:r>
              <a:rPr lang="zh-CN" altLang="en-US" sz="2400" dirty="0"/>
              <a:t>中的定义保证，执行</a:t>
            </a:r>
            <a:r>
              <a:rPr lang="en-US" altLang="zh-CN" sz="2400" dirty="0"/>
              <a:t>make </a:t>
            </a:r>
            <a:r>
              <a:rPr lang="en-US" altLang="zh-CN" sz="2400" dirty="0" err="1"/>
              <a:t>qemu-gdb</a:t>
            </a:r>
            <a:r>
              <a:rPr lang="zh-CN" altLang="en-US" sz="2400" dirty="0"/>
              <a:t>时会生成准确的</a:t>
            </a:r>
            <a:r>
              <a:rPr lang="en-US" altLang="zh-CN" sz="2400" dirty="0"/>
              <a:t>.</a:t>
            </a:r>
            <a:r>
              <a:rPr lang="en-US" altLang="zh-CN" sz="2400" dirty="0" err="1"/>
              <a:t>gdbinit</a:t>
            </a:r>
            <a:r>
              <a:rPr lang="zh-CN" altLang="en-US" sz="2400" dirty="0"/>
              <a:t>配置文件。</a:t>
            </a:r>
            <a:endParaRPr lang="en-US" altLang="zh-CN" sz="2400" dirty="0"/>
          </a:p>
          <a:p>
            <a:r>
              <a:rPr lang="en-US" altLang="zh-CN" sz="2400" dirty="0"/>
              <a:t>$make CPUS=1 </a:t>
            </a:r>
            <a:r>
              <a:rPr lang="en-US" altLang="zh-CN" sz="2400" dirty="0" err="1"/>
              <a:t>qemu-gdb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生成的</a:t>
            </a:r>
            <a:r>
              <a:rPr lang="en-US" altLang="zh-CN" sz="2400" dirty="0"/>
              <a:t>.</a:t>
            </a:r>
            <a:r>
              <a:rPr lang="en-US" altLang="zh-CN" sz="2400" dirty="0" err="1"/>
              <a:t>gdbinit</a:t>
            </a:r>
            <a:r>
              <a:rPr lang="zh-CN" altLang="en-US" sz="2400" dirty="0"/>
              <a:t>配置文件内容：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38600"/>
            <a:ext cx="6943725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86400"/>
            <a:ext cx="4114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qemu</a:t>
            </a:r>
            <a:r>
              <a:rPr lang="zh-CN" altLang="en-US" dirty="0"/>
              <a:t>下调试</a:t>
            </a:r>
            <a:r>
              <a:rPr lang="en-US" altLang="zh-CN" dirty="0"/>
              <a:t>xv6-riscv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在运行</a:t>
            </a:r>
            <a:r>
              <a:rPr lang="en-US" altLang="zh-CN" sz="2400" dirty="0" err="1"/>
              <a:t>qemu-gdb</a:t>
            </a:r>
            <a:r>
              <a:rPr lang="zh-CN" altLang="en-US" sz="2400" dirty="0"/>
              <a:t>的源代码目录中运行</a:t>
            </a:r>
            <a:r>
              <a:rPr lang="en-US" altLang="zh-CN" sz="2400" dirty="0">
                <a:solidFill>
                  <a:srgbClr val="FF0000"/>
                </a:solidFill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</a:rPr>
              <a:t>gdb-multiarch</a:t>
            </a:r>
            <a:r>
              <a:rPr lang="zh-CN" altLang="en-US" sz="2400" dirty="0"/>
              <a:t>即可启动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调试器界面。</a:t>
            </a:r>
            <a:endParaRPr lang="en-US" altLang="zh-CN" sz="2400" dirty="0"/>
          </a:p>
          <a:p>
            <a:r>
              <a:rPr lang="zh-CN" altLang="en-US" sz="2400" dirty="0"/>
              <a:t>注意：在</a:t>
            </a:r>
            <a:r>
              <a:rPr lang="en-US" altLang="zh-CN" sz="2400" dirty="0"/>
              <a:t>~/.</a:t>
            </a:r>
            <a:r>
              <a:rPr lang="en-US" altLang="zh-CN" sz="2400" dirty="0" err="1"/>
              <a:t>gdbinit</a:t>
            </a:r>
            <a:r>
              <a:rPr lang="zh-CN" altLang="en-US" sz="2400" dirty="0"/>
              <a:t>中加入</a:t>
            </a:r>
            <a:r>
              <a:rPr lang="en-US" altLang="zh-CN" sz="2400" dirty="0">
                <a:solidFill>
                  <a:srgbClr val="FF0000"/>
                </a:solidFill>
              </a:rPr>
              <a:t>set auto-load safe-path /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</a:t>
            </a:r>
            <a:r>
              <a:rPr lang="zh-CN" altLang="en-US" sz="2400" dirty="0"/>
              <a:t>以允许读入当前目录下的</a:t>
            </a:r>
            <a:r>
              <a:rPr lang="en-US" altLang="zh-CN" sz="2400" dirty="0"/>
              <a:t>.</a:t>
            </a:r>
            <a:r>
              <a:rPr lang="en-US" altLang="zh-CN" sz="2400" dirty="0" err="1"/>
              <a:t>gdbinit</a:t>
            </a:r>
            <a:r>
              <a:rPr lang="zh-CN" altLang="en-US" sz="2400" dirty="0"/>
              <a:t>配置文件。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gdb</a:t>
            </a:r>
            <a:r>
              <a:rPr lang="zh-CN" altLang="en-US" sz="2400" dirty="0"/>
              <a:t>常用命令：</a:t>
            </a:r>
            <a:endParaRPr lang="en-US" altLang="zh-CN" sz="2400" dirty="0"/>
          </a:p>
          <a:p>
            <a:pPr lvl="1"/>
            <a:r>
              <a:rPr lang="en-US" altLang="zh-CN" sz="2000" dirty="0"/>
              <a:t>break _entry / break main.c:31         //</a:t>
            </a:r>
            <a:r>
              <a:rPr lang="zh-CN" altLang="en-US" sz="2000" dirty="0"/>
              <a:t>下断点</a:t>
            </a:r>
            <a:endParaRPr lang="en-US" altLang="zh-CN" sz="2000" dirty="0"/>
          </a:p>
          <a:p>
            <a:pPr lvl="1"/>
            <a:r>
              <a:rPr lang="en-US" altLang="zh-CN" sz="2000" dirty="0"/>
              <a:t>step / next / continue                        //</a:t>
            </a:r>
            <a:r>
              <a:rPr lang="zh-CN" altLang="en-US" sz="2000" dirty="0"/>
              <a:t>步进</a:t>
            </a:r>
            <a:endParaRPr lang="en-US" altLang="zh-CN" sz="2000" dirty="0"/>
          </a:p>
          <a:p>
            <a:pPr lvl="1"/>
            <a:r>
              <a:rPr lang="en-US" altLang="zh-CN" sz="2000" dirty="0"/>
              <a:t>print [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]                                          //</a:t>
            </a:r>
            <a:r>
              <a:rPr lang="zh-CN" altLang="en-US" sz="2000" dirty="0"/>
              <a:t>输出变量值</a:t>
            </a:r>
            <a:endParaRPr lang="en-US" altLang="zh-CN" sz="2000" dirty="0"/>
          </a:p>
          <a:p>
            <a:pPr lvl="1"/>
            <a:r>
              <a:rPr lang="en-US" altLang="zh-CN" sz="2000" dirty="0"/>
              <a:t>info all-registers / info registers a0  //</a:t>
            </a:r>
            <a:r>
              <a:rPr lang="zh-CN" altLang="en-US" sz="2000" dirty="0"/>
              <a:t>查看寄存器里的值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layut</a:t>
            </a:r>
            <a:r>
              <a:rPr lang="en-US" altLang="zh-CN" sz="2000" dirty="0"/>
              <a:t> split                                         //</a:t>
            </a:r>
            <a:r>
              <a:rPr lang="zh-CN" altLang="en-US" sz="2000" dirty="0"/>
              <a:t>运行在</a:t>
            </a:r>
            <a:r>
              <a:rPr lang="en-US" altLang="zh-CN" sz="2000" dirty="0" err="1"/>
              <a:t>gdb</a:t>
            </a:r>
            <a:r>
              <a:rPr lang="zh-CN" altLang="en-US" sz="2000" dirty="0"/>
              <a:t>的</a:t>
            </a:r>
            <a:r>
              <a:rPr lang="en-US" altLang="zh-CN" sz="2000" dirty="0"/>
              <a:t>layout split</a:t>
            </a:r>
            <a:r>
              <a:rPr lang="zh-CN" altLang="en-US" sz="2000" dirty="0"/>
              <a:t>模式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2529119" cy="3886200"/>
          </a:xfrm>
        </p:spPr>
        <p:txBody>
          <a:bodyPr/>
          <a:lstStyle/>
          <a:p>
            <a:r>
              <a:rPr lang="zh-CN" altLang="en-US" sz="2000" dirty="0"/>
              <a:t>输出当前</a:t>
            </a:r>
            <a:r>
              <a:rPr lang="en-US" altLang="zh-CN" sz="2000" dirty="0"/>
              <a:t>CPU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hartid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319" y="0"/>
            <a:ext cx="615768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代码理解问题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请上网查找资料，解释在</a:t>
            </a:r>
            <a:r>
              <a:rPr lang="en-US" altLang="zh-CN" sz="2800" dirty="0"/>
              <a:t>RISC-V</a:t>
            </a:r>
            <a:r>
              <a:rPr lang="zh-CN" altLang="en-US" sz="2800" dirty="0"/>
              <a:t>平台上，</a:t>
            </a:r>
            <a:r>
              <a:rPr lang="en-US" altLang="zh-CN" sz="2800" dirty="0"/>
              <a:t>CPU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hartid</a:t>
            </a:r>
            <a:r>
              <a:rPr lang="zh-CN" altLang="en-US" sz="2800" dirty="0"/>
              <a:t>代表什么。</a:t>
            </a:r>
            <a:endParaRPr lang="en-US" altLang="zh-CN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$make CPUS=1 </a:t>
            </a:r>
            <a:r>
              <a:rPr lang="en-US" altLang="zh-CN" sz="2800" dirty="0" err="1"/>
              <a:t>qemu-gdb</a:t>
            </a:r>
            <a:r>
              <a:rPr lang="zh-CN" altLang="en-US" sz="2800" dirty="0"/>
              <a:t>时，</a:t>
            </a:r>
            <a:r>
              <a:rPr lang="en-US" altLang="zh-CN" sz="2800" dirty="0" err="1"/>
              <a:t>qemu</a:t>
            </a:r>
            <a:r>
              <a:rPr lang="zh-CN" altLang="en-US" sz="2800" dirty="0"/>
              <a:t>只虚拟了一个</a:t>
            </a:r>
            <a:r>
              <a:rPr lang="en-US" altLang="zh-CN" sz="2800" dirty="0"/>
              <a:t>CPU</a:t>
            </a:r>
            <a:r>
              <a:rPr lang="zh-CN" altLang="en-US" sz="2800" dirty="0"/>
              <a:t>。请问为何这个</a:t>
            </a:r>
            <a:r>
              <a:rPr lang="en-US" altLang="zh-CN" sz="2800" dirty="0"/>
              <a:t>CPU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hartid</a:t>
            </a:r>
            <a:r>
              <a:rPr lang="zh-CN" altLang="en-US" sz="2800" dirty="0"/>
              <a:t>一定是</a:t>
            </a:r>
            <a:r>
              <a:rPr lang="en-US" altLang="zh-CN" sz="2800" dirty="0"/>
              <a:t>0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69645ee-bf98-463f-a66b-71a8672fb9d1"/>
  <p:tag name="COMMONDATA" val="eyJoZGlkIjoiOTkyMzhhOGFmNjRiMjNhY2VmMGQ0ZDIyZTljMDJlYTA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lession</Template>
  <TotalTime>0</TotalTime>
  <Words>1657</Words>
  <Application>WPS 演示</Application>
  <PresentationFormat>全屏显示(4:3)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Calibri</vt:lpstr>
      <vt:lpstr>Pixel</vt:lpstr>
      <vt:lpstr>操作系统	</vt:lpstr>
      <vt:lpstr>大作业Part I</vt:lpstr>
      <vt:lpstr>实验报告</vt:lpstr>
      <vt:lpstr>Chapter2 Operating system organization</vt:lpstr>
      <vt:lpstr>Chapter2 Operating system organization</vt:lpstr>
      <vt:lpstr>在qemu下调试xv6-riscv</vt:lpstr>
      <vt:lpstr>在qemu下调试xv6-riscv</vt:lpstr>
      <vt:lpstr>调试实例</vt:lpstr>
      <vt:lpstr>代码理解问题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duzh</cp:lastModifiedBy>
  <cp:revision>101</cp:revision>
  <cp:lastPrinted>2014-09-23T15:35:00Z</cp:lastPrinted>
  <dcterms:created xsi:type="dcterms:W3CDTF">2113-01-01T00:00:00Z</dcterms:created>
  <dcterms:modified xsi:type="dcterms:W3CDTF">2023-03-01T14:53:54Z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76FD3F2593924F098E81F30B3A49AE1A</vt:lpwstr>
  </property>
  <property fmtid="{D5CDD505-2E9C-101B-9397-08002B2CF9AE}" pid="4" name="KSOProductBuildVer">
    <vt:lpwstr>2052-11.1.0.12980</vt:lpwstr>
  </property>
</Properties>
</file>