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CBC52D-CAD7-48D2-9915-4D97916F9741}">
  <a:tblStyle styleId="{5BCBC52D-CAD7-48D2-9915-4D97916F97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3a0ce522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3a0ce522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can conclude that this sample is a good representative of the population, now we can take a look at the retention and drop-out. After excluding the students who graduated from 17/18 acdemic year and checking the remaining students’ credits taken in fall 2018, we get 12,749 undergraduate students who enrolled in fall 2017 continued their education in fall 2018, 2321 undergraduate students dropped out of school. There is 15.4% of undergraduate students who were supposed to continue dropped out. Among the graduate students, there is 17.54% of students who were supposed to continue dropped out. Also, graduate students have the highest drop-out rate. Among the professional students, the drop out is only 4.42%, which is the lowest comparing to other two levels of studies. Now I am going to give the speaker back to Yuxin, she is going to talk about the average tuition in each college.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173de347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173de347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173de347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173de347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173de347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173de347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173de347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173de347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173de34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173de34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3a0ce52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3a0ce52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we do is to compare the sample with population.</a:t>
            </a:r>
            <a:endParaRPr/>
          </a:p>
          <a:p>
            <a:pPr indent="0" lvl="0" marL="0" rtl="0" algn="l">
              <a:spcBef>
                <a:spcPts val="0"/>
              </a:spcBef>
              <a:spcAft>
                <a:spcPts val="0"/>
              </a:spcAft>
              <a:buNone/>
            </a:pPr>
            <a:r>
              <a:rPr lang="en"/>
              <a:t>By excluding the inactive students and graduated students in the early term, we get a sample with size of 29822 total students enrolled in Fall 2017. Among 29822 students, there is 18976 undergraduate students, 7687 graduate students, 3159 professional students. If we look at the second blue row and second yellow row, those are the percentage of the students in each of three levels among the population and sample. The last row represents the difference between </a:t>
            </a:r>
            <a:r>
              <a:rPr lang="en">
                <a:solidFill>
                  <a:schemeClr val="dk1"/>
                </a:solidFill>
              </a:rPr>
              <a:t>each levels’ proportion in </a:t>
            </a:r>
            <a:r>
              <a:rPr lang="en"/>
              <a:t>population and sample. As we can see, the sample and population are very similiar. So far, we can say the sample is a good representative of the population. Next, we are going to do a deep dive into the comparison of demographic distribution between sample and population. Thus, I am going to pass the speaker to Kagen.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395390c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395390c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Almost even distribution among sexes</a:t>
            </a:r>
            <a:endParaRPr/>
          </a:p>
          <a:p>
            <a:pPr indent="-298450" lvl="0" marL="457200" rtl="0" algn="l">
              <a:spcBef>
                <a:spcPts val="0"/>
              </a:spcBef>
              <a:spcAft>
                <a:spcPts val="0"/>
              </a:spcAft>
              <a:buSzPts val="1100"/>
              <a:buChar char="-"/>
            </a:pPr>
            <a:r>
              <a:rPr lang="en"/>
              <a:t>Females have more</a:t>
            </a:r>
            <a:endParaRPr/>
          </a:p>
          <a:p>
            <a:pPr indent="-298450" lvl="0" marL="457200" rtl="0" algn="l">
              <a:spcBef>
                <a:spcPts val="0"/>
              </a:spcBef>
              <a:spcAft>
                <a:spcPts val="0"/>
              </a:spcAft>
              <a:buSzPts val="1100"/>
              <a:buChar char="-"/>
            </a:pPr>
            <a:r>
              <a:rPr lang="en"/>
              <a:t>Less than .5% error for each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395390c9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395390c9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2B3138"/>
                </a:solidFill>
                <a:highlight>
                  <a:srgbClr val="EBEDF0"/>
                </a:highlight>
              </a:rPr>
              <a:t>Majority are ilinois resident.</a:t>
            </a:r>
            <a:endParaRPr sz="1050">
              <a:solidFill>
                <a:srgbClr val="2B3138"/>
              </a:solidFill>
              <a:highlight>
                <a:srgbClr val="EBEDF0"/>
              </a:highlight>
            </a:endParaRPr>
          </a:p>
          <a:p>
            <a:pPr indent="0" lvl="0" marL="0" rtl="0" algn="l">
              <a:lnSpc>
                <a:spcPct val="115000"/>
              </a:lnSpc>
              <a:spcBef>
                <a:spcPts val="0"/>
              </a:spcBef>
              <a:spcAft>
                <a:spcPts val="0"/>
              </a:spcAft>
              <a:buNone/>
            </a:pPr>
            <a:r>
              <a:rPr lang="en" sz="1050">
                <a:solidFill>
                  <a:srgbClr val="2B3138"/>
                </a:solidFill>
                <a:highlight>
                  <a:srgbClr val="EBEDF0"/>
                </a:highlight>
              </a:rPr>
              <a:t>Again less than half a percent error off from distr of uillinois</a:t>
            </a:r>
            <a:endParaRPr sz="1050">
              <a:solidFill>
                <a:srgbClr val="2B3138"/>
              </a:solidFill>
              <a:highlight>
                <a:srgbClr val="EBEDF0"/>
              </a:highlight>
            </a:endParaRPr>
          </a:p>
          <a:p>
            <a:pPr indent="0" lvl="0" marL="0" rtl="0" algn="l">
              <a:lnSpc>
                <a:spcPct val="115000"/>
              </a:lnSpc>
              <a:spcBef>
                <a:spcPts val="0"/>
              </a:spcBef>
              <a:spcAft>
                <a:spcPts val="0"/>
              </a:spcAft>
              <a:buNone/>
            </a:pPr>
            <a:r>
              <a:t/>
            </a:r>
            <a:endParaRPr sz="1050">
              <a:solidFill>
                <a:srgbClr val="2B3138"/>
              </a:solidFill>
              <a:highlight>
                <a:srgbClr val="EBEDF0"/>
              </a:highlight>
            </a:endParaRPr>
          </a:p>
          <a:p>
            <a:pPr indent="0" lvl="0" marL="0" rtl="0" algn="l">
              <a:lnSpc>
                <a:spcPct val="115000"/>
              </a:lnSpc>
              <a:spcBef>
                <a:spcPts val="0"/>
              </a:spcBef>
              <a:spcAft>
                <a:spcPts val="0"/>
              </a:spcAft>
              <a:buNone/>
            </a:pPr>
            <a:r>
              <a:rPr lang="en" sz="1050">
                <a:solidFill>
                  <a:srgbClr val="2B3138"/>
                </a:solidFill>
                <a:highlight>
                  <a:srgbClr val="EBEDF0"/>
                </a:highlight>
              </a:rPr>
              <a:t>Compile all in state → illinois resident</a:t>
            </a:r>
            <a:endParaRPr sz="1050">
              <a:solidFill>
                <a:srgbClr val="2B3138"/>
              </a:solidFill>
              <a:highlight>
                <a:srgbClr val="EBEDF0"/>
              </a:highlight>
            </a:endParaRPr>
          </a:p>
          <a:p>
            <a:pPr indent="0" lvl="0" marL="0" rtl="0" algn="l">
              <a:lnSpc>
                <a:spcPct val="115000"/>
              </a:lnSpc>
              <a:spcBef>
                <a:spcPts val="0"/>
              </a:spcBef>
              <a:spcAft>
                <a:spcPts val="0"/>
              </a:spcAft>
              <a:buNone/>
            </a:pPr>
            <a:r>
              <a:t/>
            </a:r>
            <a:endParaRPr sz="1050">
              <a:solidFill>
                <a:srgbClr val="2B3138"/>
              </a:solidFill>
              <a:highlight>
                <a:srgbClr val="EBEDF0"/>
              </a:highlight>
            </a:endParaRPr>
          </a:p>
          <a:p>
            <a:pPr indent="0" lvl="0" marL="0" rtl="0" algn="l">
              <a:lnSpc>
                <a:spcPct val="115000"/>
              </a:lnSpc>
              <a:spcBef>
                <a:spcPts val="0"/>
              </a:spcBef>
              <a:spcAft>
                <a:spcPts val="0"/>
              </a:spcAft>
              <a:buNone/>
            </a:pPr>
            <a:r>
              <a:rPr lang="en" sz="1050">
                <a:solidFill>
                  <a:srgbClr val="2B3138"/>
                </a:solidFill>
                <a:highlight>
                  <a:srgbClr val="EBEDF0"/>
                </a:highlight>
              </a:rPr>
              <a:t>Notes on double counting: </a:t>
            </a:r>
            <a:r>
              <a:rPr lang="en">
                <a:solidFill>
                  <a:schemeClr val="dk1"/>
                </a:solidFill>
              </a:rPr>
              <a:t>(251 recounted → 9 are triple counted and 231 are double counted, 18,736 unique)</a:t>
            </a:r>
            <a:endParaRPr>
              <a:solidFill>
                <a:schemeClr val="dk1"/>
              </a:solidFill>
            </a:endParaRPr>
          </a:p>
          <a:p>
            <a:pPr indent="0" lvl="0" marL="0" rtl="0" algn="l">
              <a:lnSpc>
                <a:spcPct val="115000"/>
              </a:lnSpc>
              <a:spcBef>
                <a:spcPts val="0"/>
              </a:spcBef>
              <a:spcAft>
                <a:spcPts val="0"/>
              </a:spcAft>
              <a:buNone/>
            </a:pPr>
            <a:r>
              <a:rPr lang="en">
                <a:solidFill>
                  <a:schemeClr val="dk1"/>
                </a:solidFill>
              </a:rPr>
              <a:t>Of the 231 double counted:</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r>
              <a:rPr lang="en" sz="1050">
                <a:solidFill>
                  <a:srgbClr val="2B3138"/>
                </a:solidFill>
                <a:highlight>
                  <a:srgbClr val="EBEDF0"/>
                </a:highlight>
              </a:rPr>
              <a:t>International, In ST Tuition: 21</a:t>
            </a:r>
            <a:endParaRPr sz="1050">
              <a:solidFill>
                <a:srgbClr val="2B3138"/>
              </a:solidFill>
              <a:highlight>
                <a:srgbClr val="EBEDF0"/>
              </a:highlight>
            </a:endParaRPr>
          </a:p>
          <a:p>
            <a:pPr indent="457200" lvl="0" marL="0" rtl="0" algn="l">
              <a:lnSpc>
                <a:spcPct val="115000"/>
              </a:lnSpc>
              <a:spcBef>
                <a:spcPts val="0"/>
              </a:spcBef>
              <a:spcAft>
                <a:spcPts val="0"/>
              </a:spcAft>
              <a:buNone/>
            </a:pPr>
            <a:r>
              <a:rPr lang="en" sz="1050">
                <a:solidFill>
                  <a:srgbClr val="2B3138"/>
                </a:solidFill>
                <a:highlight>
                  <a:srgbClr val="EBEDF0"/>
                </a:highlight>
              </a:rPr>
              <a:t>International, Out ST Tuition: 12</a:t>
            </a:r>
            <a:endParaRPr sz="1050">
              <a:solidFill>
                <a:srgbClr val="2B3138"/>
              </a:solidFill>
              <a:highlight>
                <a:srgbClr val="EBEDF0"/>
              </a:highlight>
            </a:endParaRPr>
          </a:p>
          <a:p>
            <a:pPr indent="457200" lvl="0" marL="0" rtl="0" algn="l">
              <a:lnSpc>
                <a:spcPct val="115000"/>
              </a:lnSpc>
              <a:spcBef>
                <a:spcPts val="0"/>
              </a:spcBef>
              <a:spcAft>
                <a:spcPts val="0"/>
              </a:spcAft>
              <a:buNone/>
            </a:pPr>
            <a:r>
              <a:rPr lang="en" sz="1050">
                <a:solidFill>
                  <a:srgbClr val="2B3138"/>
                </a:solidFill>
                <a:highlight>
                  <a:srgbClr val="EBEDF0"/>
                </a:highlight>
              </a:rPr>
              <a:t>Non-Resident, In ST Tuition: 60</a:t>
            </a:r>
            <a:endParaRPr sz="1050">
              <a:solidFill>
                <a:srgbClr val="2B3138"/>
              </a:solidFill>
              <a:highlight>
                <a:srgbClr val="EBEDF0"/>
              </a:highlight>
            </a:endParaRPr>
          </a:p>
          <a:p>
            <a:pPr indent="457200" lvl="0" marL="0" rtl="0" algn="l">
              <a:lnSpc>
                <a:spcPct val="115000"/>
              </a:lnSpc>
              <a:spcBef>
                <a:spcPts val="0"/>
              </a:spcBef>
              <a:spcAft>
                <a:spcPts val="0"/>
              </a:spcAft>
              <a:buNone/>
            </a:pPr>
            <a:r>
              <a:rPr lang="en" sz="1050">
                <a:solidFill>
                  <a:srgbClr val="2B3138"/>
                </a:solidFill>
                <a:highlight>
                  <a:srgbClr val="EBEDF0"/>
                </a:highlight>
              </a:rPr>
              <a:t>Non-Resident, Out ST Tuition: 52</a:t>
            </a:r>
            <a:endParaRPr sz="1050">
              <a:solidFill>
                <a:srgbClr val="2B3138"/>
              </a:solidFill>
              <a:highlight>
                <a:srgbClr val="EBEDF0"/>
              </a:highlight>
            </a:endParaRPr>
          </a:p>
          <a:p>
            <a:pPr indent="457200" lvl="0" marL="0" rtl="0" algn="l">
              <a:lnSpc>
                <a:spcPct val="115000"/>
              </a:lnSpc>
              <a:spcBef>
                <a:spcPts val="0"/>
              </a:spcBef>
              <a:spcAft>
                <a:spcPts val="0"/>
              </a:spcAft>
              <a:buNone/>
            </a:pPr>
            <a:r>
              <a:rPr lang="en" sz="1050">
                <a:solidFill>
                  <a:srgbClr val="2B3138"/>
                </a:solidFill>
                <a:highlight>
                  <a:srgbClr val="EBEDF0"/>
                </a:highlight>
              </a:rPr>
              <a:t>Resident, In State Tuition: 83 </a:t>
            </a:r>
            <a:endParaRPr sz="1050">
              <a:solidFill>
                <a:srgbClr val="2B3138"/>
              </a:solidFill>
              <a:highlight>
                <a:srgbClr val="EBEDF0"/>
              </a:highlight>
            </a:endParaRPr>
          </a:p>
          <a:p>
            <a:pPr indent="457200" lvl="0" marL="0" rtl="0" algn="l">
              <a:lnSpc>
                <a:spcPct val="115000"/>
              </a:lnSpc>
              <a:spcBef>
                <a:spcPts val="0"/>
              </a:spcBef>
              <a:spcAft>
                <a:spcPts val="0"/>
              </a:spcAft>
              <a:buNone/>
            </a:pPr>
            <a:r>
              <a:t/>
            </a:r>
            <a:endParaRPr sz="1050">
              <a:solidFill>
                <a:srgbClr val="2B3138"/>
              </a:solidFill>
              <a:highlight>
                <a:srgbClr val="EBEDF0"/>
              </a:highlight>
            </a:endParaRPr>
          </a:p>
          <a:p>
            <a:pPr indent="0" lvl="0" marL="0" rtl="0" algn="l">
              <a:lnSpc>
                <a:spcPct val="115000"/>
              </a:lnSpc>
              <a:spcBef>
                <a:spcPts val="0"/>
              </a:spcBef>
              <a:spcAft>
                <a:spcPts val="0"/>
              </a:spcAft>
              <a:buNone/>
            </a:pPr>
            <a:r>
              <a:rPr lang="en" sz="1050">
                <a:solidFill>
                  <a:srgbClr val="2B3138"/>
                </a:solidFill>
                <a:highlight>
                  <a:srgbClr val="EBEDF0"/>
                </a:highlight>
              </a:rPr>
              <a:t>Smruthi will talk abuot year in school for undergrads</a:t>
            </a:r>
            <a:endParaRPr sz="1050">
              <a:solidFill>
                <a:srgbClr val="2B3138"/>
              </a:solidFill>
              <a:highlight>
                <a:srgbClr val="EBEDF0"/>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173de347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173de347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3b54a81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b54a81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173de34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173de34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173de347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173de347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94250"/>
            <a:ext cx="8520600" cy="9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5 Presentation</a:t>
            </a:r>
            <a:endParaRPr/>
          </a:p>
        </p:txBody>
      </p:sp>
      <p:sp>
        <p:nvSpPr>
          <p:cNvPr id="55" name="Google Shape;55;p13"/>
          <p:cNvSpPr txBox="1"/>
          <p:nvPr>
            <p:ph idx="1" type="subTitle"/>
          </p:nvPr>
        </p:nvSpPr>
        <p:spPr>
          <a:xfrm>
            <a:off x="311700" y="1559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Wednesday, September 25, 2019</a:t>
            </a:r>
            <a:endParaRPr/>
          </a:p>
        </p:txBody>
      </p:sp>
      <p:sp>
        <p:nvSpPr>
          <p:cNvPr id="56" name="Google Shape;56;p13"/>
          <p:cNvSpPr txBox="1"/>
          <p:nvPr/>
        </p:nvSpPr>
        <p:spPr>
          <a:xfrm>
            <a:off x="2936250" y="2513300"/>
            <a:ext cx="3271500" cy="17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Times New Roman"/>
                <a:ea typeface="Times New Roman"/>
                <a:cs typeface="Times New Roman"/>
                <a:sym typeface="Times New Roman"/>
              </a:rPr>
              <a:t>ATLAS Data analyst team: </a:t>
            </a:r>
            <a:endParaRPr sz="18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Smruthi </a:t>
            </a:r>
            <a:r>
              <a:rPr lang="en" sz="1800">
                <a:solidFill>
                  <a:srgbClr val="222222"/>
                </a:solidFill>
                <a:highlight>
                  <a:srgbClr val="FFFFFF"/>
                </a:highlight>
                <a:latin typeface="Times New Roman"/>
                <a:ea typeface="Times New Roman"/>
                <a:cs typeface="Times New Roman"/>
                <a:sym typeface="Times New Roman"/>
              </a:rPr>
              <a:t>Iyengar</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Kagen Jet Quiballo</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Hanqing Wang</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800">
                <a:solidFill>
                  <a:srgbClr val="222222"/>
                </a:solidFill>
                <a:highlight>
                  <a:srgbClr val="FFFFFF"/>
                </a:highlight>
                <a:latin typeface="Times New Roman"/>
                <a:ea typeface="Times New Roman"/>
                <a:cs typeface="Times New Roman"/>
                <a:sym typeface="Times New Roman"/>
              </a:rPr>
              <a:t>Yuxin Wang</a:t>
            </a:r>
            <a:endParaRPr sz="1800">
              <a:solidFill>
                <a:srgbClr val="222222"/>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 </a:t>
            </a:r>
            <a:endParaRPr sz="18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nvSpPr>
        <p:spPr>
          <a:xfrm>
            <a:off x="1766400" y="720850"/>
            <a:ext cx="5611200" cy="6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Retention &amp; Drop out</a:t>
            </a:r>
            <a:endParaRPr sz="3000">
              <a:latin typeface="Times New Roman"/>
              <a:ea typeface="Times New Roman"/>
              <a:cs typeface="Times New Roman"/>
              <a:sym typeface="Times New Roman"/>
            </a:endParaRPr>
          </a:p>
        </p:txBody>
      </p:sp>
      <p:graphicFrame>
        <p:nvGraphicFramePr>
          <p:cNvPr id="132" name="Google Shape;132;p22"/>
          <p:cNvGraphicFramePr/>
          <p:nvPr/>
        </p:nvGraphicFramePr>
        <p:xfrm>
          <a:off x="952500" y="1926650"/>
          <a:ext cx="3000000" cy="3000000"/>
        </p:xfrm>
        <a:graphic>
          <a:graphicData uri="http://schemas.openxmlformats.org/drawingml/2006/table">
            <a:tbl>
              <a:tblPr>
                <a:noFill/>
                <a:tableStyleId>{5BCBC52D-CAD7-48D2-9915-4D97916F9741}</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a:t>Undergraduate</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a:t>Graduate</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a:t>Professional</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a:t>Total</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 of continued</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
                        <a:t>12749</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
                        <a:t>4416</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
                        <a:t>2292</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
                        <a:t>19457</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4C2F4"/>
                    </a:solidFill>
                  </a:tcPr>
                </a:tc>
              </a:tr>
              <a:tr h="381000">
                <a:tc>
                  <a:txBody>
                    <a:bodyPr/>
                    <a:lstStyle/>
                    <a:p>
                      <a:pPr indent="0" lvl="0" marL="0" rtl="0" algn="ctr">
                        <a:spcBef>
                          <a:spcPts val="0"/>
                        </a:spcBef>
                        <a:spcAft>
                          <a:spcPts val="0"/>
                        </a:spcAft>
                        <a:buNone/>
                      </a:pPr>
                      <a:r>
                        <a:rPr lang="en"/>
                        <a:t># of drop out</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lang="en"/>
                        <a:t>2321</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lang="en"/>
                        <a:t>939</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lang="en"/>
                        <a:t>106</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lang="en"/>
                        <a:t>3366</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FFD966"/>
                    </a:solidFill>
                  </a:tcPr>
                </a:tc>
              </a:tr>
              <a:tr h="381000">
                <a:tc>
                  <a:txBody>
                    <a:bodyPr/>
                    <a:lstStyle/>
                    <a:p>
                      <a:pPr indent="0" lvl="0" marL="0" rtl="0" algn="ctr">
                        <a:spcBef>
                          <a:spcPts val="0"/>
                        </a:spcBef>
                        <a:spcAft>
                          <a:spcPts val="0"/>
                        </a:spcAft>
                        <a:buNone/>
                      </a:pPr>
                      <a:r>
                        <a:rPr lang="en"/>
                        <a:t>Drop out rate</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15.40%</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17.54%</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4.42%</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14.75%</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Retention rate</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84.60%</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82.46%</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95.58%</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85.25%</a:t>
                      </a:r>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Tuition and Fees based on College</a:t>
            </a:r>
            <a:endParaRPr/>
          </a:p>
        </p:txBody>
      </p:sp>
      <p:pic>
        <p:nvPicPr>
          <p:cNvPr id="138" name="Google Shape;138;p23"/>
          <p:cNvPicPr preferRelativeResize="0"/>
          <p:nvPr/>
        </p:nvPicPr>
        <p:blipFill>
          <a:blip r:embed="rId3">
            <a:alphaModFix/>
          </a:blip>
          <a:stretch>
            <a:fillRect/>
          </a:stretch>
        </p:blipFill>
        <p:spPr>
          <a:xfrm>
            <a:off x="1342400" y="1111125"/>
            <a:ext cx="5561738"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Average Tuition and Fees based on Majors</a:t>
            </a:r>
            <a:endParaRPr/>
          </a:p>
          <a:p>
            <a:pPr indent="0" lvl="0" marL="0" rtl="0" algn="l">
              <a:spcBef>
                <a:spcPts val="0"/>
              </a:spcBef>
              <a:spcAft>
                <a:spcPts val="0"/>
              </a:spcAft>
              <a:buNone/>
            </a:pPr>
            <a:r>
              <a:t/>
            </a:r>
            <a:endParaRPr/>
          </a:p>
        </p:txBody>
      </p:sp>
      <p:pic>
        <p:nvPicPr>
          <p:cNvPr id="144" name="Google Shape;144;p24"/>
          <p:cNvPicPr preferRelativeResize="0"/>
          <p:nvPr/>
        </p:nvPicPr>
        <p:blipFill>
          <a:blip r:embed="rId3">
            <a:alphaModFix/>
          </a:blip>
          <a:stretch>
            <a:fillRect/>
          </a:stretch>
        </p:blipFill>
        <p:spPr>
          <a:xfrm>
            <a:off x="537900" y="1229225"/>
            <a:ext cx="5680525" cy="350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vs. Population in sex and demographics: </a:t>
            </a:r>
            <a:r>
              <a:rPr b="1" lang="en"/>
              <a:t>small error</a:t>
            </a:r>
            <a:r>
              <a:rPr lang="en"/>
              <a:t> → representative</a:t>
            </a:r>
            <a:endParaRPr/>
          </a:p>
          <a:p>
            <a:pPr indent="0" lvl="0" marL="0" rtl="0" algn="l">
              <a:spcBef>
                <a:spcPts val="1600"/>
              </a:spcBef>
              <a:spcAft>
                <a:spcPts val="0"/>
              </a:spcAft>
              <a:buNone/>
            </a:pPr>
            <a:r>
              <a:rPr lang="en"/>
              <a:t>Retention: Professional (smallest dropout), Graduate has highest (highest)</a:t>
            </a:r>
            <a:endParaRPr/>
          </a:p>
          <a:p>
            <a:pPr indent="0" lvl="0" marL="0" rtl="0" algn="l">
              <a:spcBef>
                <a:spcPts val="1600"/>
              </a:spcBef>
              <a:spcAft>
                <a:spcPts val="0"/>
              </a:spcAft>
              <a:buNone/>
            </a:pPr>
            <a:r>
              <a:rPr lang="en"/>
              <a:t>Average tuition: most students generally from </a:t>
            </a:r>
            <a:r>
              <a:rPr b="1" lang="en"/>
              <a:t>LAS</a:t>
            </a:r>
            <a:endParaRPr b="1"/>
          </a:p>
          <a:p>
            <a:pPr indent="0" lvl="0" marL="0" rtl="0" algn="l">
              <a:spcBef>
                <a:spcPts val="1600"/>
              </a:spcBef>
              <a:spcAft>
                <a:spcPts val="0"/>
              </a:spcAft>
              <a:buNone/>
            </a:pPr>
            <a:r>
              <a:rPr lang="en"/>
              <a:t> 			    among the popular majors </a:t>
            </a:r>
            <a:r>
              <a:rPr b="1" lang="en"/>
              <a:t>chemistry </a:t>
            </a:r>
            <a:r>
              <a:rPr lang="en"/>
              <a:t>has the highest cost</a:t>
            </a:r>
            <a:endParaRPr/>
          </a:p>
          <a:p>
            <a:pPr indent="0" lvl="0" marL="0" rtl="0" algn="l">
              <a:spcBef>
                <a:spcPts val="1600"/>
              </a:spcBef>
              <a:spcAft>
                <a:spcPts val="0"/>
              </a:spcAft>
              <a:buNone/>
            </a:pPr>
            <a:r>
              <a:rPr lang="en"/>
              <a:t>Year in school based off credit hr: inaccurate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000"/>
          </a:p>
          <a:p>
            <a:pPr indent="0" lvl="0" marL="0" rtl="0" algn="ctr">
              <a:spcBef>
                <a:spcPts val="1600"/>
              </a:spcBef>
              <a:spcAft>
                <a:spcPts val="1600"/>
              </a:spcAft>
              <a:buNone/>
            </a:pPr>
            <a:r>
              <a:rPr lang="en" sz="4000"/>
              <a:t>Questions?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584500" y="438375"/>
            <a:ext cx="2951700" cy="6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62" name="Google Shape;62;p14"/>
          <p:cNvSpPr txBox="1"/>
          <p:nvPr/>
        </p:nvSpPr>
        <p:spPr>
          <a:xfrm>
            <a:off x="595200" y="1145950"/>
            <a:ext cx="7328700" cy="3340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Re examining </a:t>
            </a:r>
            <a:r>
              <a:rPr lang="en" sz="2200"/>
              <a:t>preliminary data with new data</a:t>
            </a:r>
            <a:endParaRPr sz="2200"/>
          </a:p>
          <a:p>
            <a:pPr indent="-368300" lvl="1" marL="914400" rtl="0" algn="l">
              <a:spcBef>
                <a:spcPts val="0"/>
              </a:spcBef>
              <a:spcAft>
                <a:spcPts val="0"/>
              </a:spcAft>
              <a:buSzPts val="2200"/>
              <a:buAutoNum type="alphaLcPeriod"/>
            </a:pPr>
            <a:r>
              <a:rPr lang="en" sz="2200"/>
              <a:t>Sample vs Population</a:t>
            </a:r>
            <a:endParaRPr sz="2200"/>
          </a:p>
          <a:p>
            <a:pPr indent="-368300" lvl="1" marL="914400" rtl="0" algn="l">
              <a:spcBef>
                <a:spcPts val="0"/>
              </a:spcBef>
              <a:spcAft>
                <a:spcPts val="0"/>
              </a:spcAft>
              <a:buSzPts val="2200"/>
              <a:buAutoNum type="alphaLcPeriod"/>
            </a:pPr>
            <a:r>
              <a:rPr lang="en" sz="2200"/>
              <a:t>Undergrads by Sex</a:t>
            </a:r>
            <a:endParaRPr sz="2200"/>
          </a:p>
          <a:p>
            <a:pPr indent="-368300" lvl="1" marL="914400" rtl="0" algn="l">
              <a:spcBef>
                <a:spcPts val="0"/>
              </a:spcBef>
              <a:spcAft>
                <a:spcPts val="0"/>
              </a:spcAft>
              <a:buSzPts val="2200"/>
              <a:buAutoNum type="alphaLcPeriod"/>
            </a:pPr>
            <a:r>
              <a:rPr lang="en" sz="2200"/>
              <a:t>Undergrads by Residency</a:t>
            </a:r>
            <a:endParaRPr sz="2200"/>
          </a:p>
          <a:p>
            <a:pPr indent="-368300" lvl="1" marL="914400" rtl="0" algn="l">
              <a:spcBef>
                <a:spcPts val="0"/>
              </a:spcBef>
              <a:spcAft>
                <a:spcPts val="0"/>
              </a:spcAft>
              <a:buSzPts val="2200"/>
              <a:buAutoNum type="alphaLcPeriod"/>
            </a:pPr>
            <a:r>
              <a:rPr lang="en" sz="2200"/>
              <a:t>Undergrads Year in School</a:t>
            </a:r>
            <a:endParaRPr sz="2200"/>
          </a:p>
          <a:p>
            <a:pPr indent="-368300" lvl="1" marL="914400" rtl="0" algn="l">
              <a:spcBef>
                <a:spcPts val="0"/>
              </a:spcBef>
              <a:spcAft>
                <a:spcPts val="0"/>
              </a:spcAft>
              <a:buSzPts val="2200"/>
              <a:buAutoNum type="alphaLcPeriod"/>
            </a:pPr>
            <a:r>
              <a:rPr lang="en" sz="2200"/>
              <a:t>College Distribution</a:t>
            </a:r>
            <a:endParaRPr sz="2200"/>
          </a:p>
          <a:p>
            <a:pPr indent="-368300" lvl="1" marL="914400" rtl="0" algn="l">
              <a:spcBef>
                <a:spcPts val="0"/>
              </a:spcBef>
              <a:spcAft>
                <a:spcPts val="0"/>
              </a:spcAft>
              <a:buSzPts val="2200"/>
              <a:buAutoNum type="alphaLcPeriod"/>
            </a:pPr>
            <a:r>
              <a:rPr lang="en" sz="2200"/>
              <a:t>Retention/Dropout rates</a:t>
            </a:r>
            <a:endParaRPr sz="2200"/>
          </a:p>
          <a:p>
            <a:pPr indent="-368300" lvl="1" marL="914400" rtl="0" algn="l">
              <a:spcBef>
                <a:spcPts val="0"/>
              </a:spcBef>
              <a:spcAft>
                <a:spcPts val="0"/>
              </a:spcAft>
              <a:buSzPts val="2200"/>
              <a:buAutoNum type="alphaLcPeriod"/>
            </a:pPr>
            <a:r>
              <a:rPr lang="en" sz="2200"/>
              <a:t>Average tuition by college</a:t>
            </a:r>
            <a:r>
              <a:rPr lang="en" sz="2200"/>
              <a:t>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graphicFrame>
        <p:nvGraphicFramePr>
          <p:cNvPr id="67" name="Google Shape;67;p15"/>
          <p:cNvGraphicFramePr/>
          <p:nvPr/>
        </p:nvGraphicFramePr>
        <p:xfrm>
          <a:off x="1655425" y="1822445"/>
          <a:ext cx="3000000" cy="3000000"/>
        </p:xfrm>
        <a:graphic>
          <a:graphicData uri="http://schemas.openxmlformats.org/drawingml/2006/table">
            <a:tbl>
              <a:tblPr>
                <a:noFill/>
                <a:tableStyleId>{5BCBC52D-CAD7-48D2-9915-4D97916F9741}</a:tableStyleId>
              </a:tblPr>
              <a:tblGrid>
                <a:gridCol w="1082550"/>
                <a:gridCol w="1486800"/>
                <a:gridCol w="1052150"/>
                <a:gridCol w="1207075"/>
                <a:gridCol w="1004575"/>
              </a:tblGrid>
              <a:tr h="393175">
                <a:tc gridSpan="5">
                  <a:txBody>
                    <a:bodyPr/>
                    <a:lstStyle/>
                    <a:p>
                      <a:pPr indent="0" lvl="0" marL="0" rtl="0" algn="ctr">
                        <a:spcBef>
                          <a:spcPts val="0"/>
                        </a:spcBef>
                        <a:spcAft>
                          <a:spcPts val="0"/>
                        </a:spcAft>
                        <a:buNone/>
                      </a:pPr>
                      <a:r>
                        <a:rPr lang="en"/>
                        <a:t>Fall 2017</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hMerge="1"/>
                <a:tc hMerge="1"/>
                <a:tc hMerge="1"/>
                <a:tc hMerge="1"/>
              </a:tr>
              <a:tr h="397000">
                <a:tc>
                  <a:txBody>
                    <a:bodyPr/>
                    <a:lstStyle/>
                    <a:p>
                      <a:pPr indent="0" lvl="0" marL="0" rtl="0" algn="ctr">
                        <a:spcBef>
                          <a:spcPts val="0"/>
                        </a:spcBef>
                        <a:spcAft>
                          <a:spcPts val="0"/>
                        </a:spcAft>
                        <a:buNone/>
                      </a:pPr>
                      <a:r>
                        <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t>Undergraduate</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t>Graduate</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t>Professional</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a:t>Total</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393175">
                <a:tc rowSpan="2">
                  <a:txBody>
                    <a:bodyPr/>
                    <a:lstStyle/>
                    <a:p>
                      <a:pPr indent="0" lvl="0" marL="0" rtl="0" algn="ctr">
                        <a:spcBef>
                          <a:spcPts val="0"/>
                        </a:spcBef>
                        <a:spcAft>
                          <a:spcPts val="0"/>
                        </a:spcAft>
                        <a:buNone/>
                      </a:pPr>
                      <a:r>
                        <a:rPr lang="en"/>
                        <a:t>Population</a:t>
                      </a:r>
                      <a:endParaRPr/>
                    </a:p>
                  </a:txBody>
                  <a:tcPr marT="91425" marB="91425" marR="91425" marL="91425" anchor="ctr">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
                        <a:t>19,448</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
                        <a:t>7,988</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
                        <a:t>3,103</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
                        <a:t>30,539</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FC5E8"/>
                    </a:solidFill>
                  </a:tcPr>
                </a:tc>
              </a:tr>
              <a:tr h="393175">
                <a:tc vMerge="1"/>
                <a:tc>
                  <a:txBody>
                    <a:bodyPr/>
                    <a:lstStyle/>
                    <a:p>
                      <a:pPr indent="0" lvl="0" marL="0" rtl="0" algn="ctr">
                        <a:spcBef>
                          <a:spcPts val="0"/>
                        </a:spcBef>
                        <a:spcAft>
                          <a:spcPts val="0"/>
                        </a:spcAft>
                        <a:buNone/>
                      </a:pPr>
                      <a:r>
                        <a:rPr lang="en"/>
                        <a:t>63.68%</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
                        <a:t>26.16%</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
                        <a:t>10.16%</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FC5E8"/>
                    </a:solidFill>
                  </a:tcPr>
                </a:tc>
              </a:tr>
              <a:tr h="393175">
                <a:tc rowSpan="2">
                  <a:txBody>
                    <a:bodyPr/>
                    <a:lstStyle/>
                    <a:p>
                      <a:pPr indent="0" lvl="0" marL="0" rtl="0" algn="ctr">
                        <a:spcBef>
                          <a:spcPts val="0"/>
                        </a:spcBef>
                        <a:spcAft>
                          <a:spcPts val="0"/>
                        </a:spcAft>
                        <a:buNone/>
                      </a:pPr>
                      <a:r>
                        <a:rPr lang="en"/>
                        <a:t>Sample</a:t>
                      </a:r>
                      <a:endParaRPr/>
                    </a:p>
                  </a:txBody>
                  <a:tcPr marT="91425" marB="91425" marR="91425" marL="91425" anchor="ctr">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n"/>
                        <a:t>18,976</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n"/>
                        <a:t>7,687</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n"/>
                        <a:t>3,159</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n"/>
                        <a:t>29,822</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r>
              <a:tr h="393175">
                <a:tc vMerge="1"/>
                <a:tc>
                  <a:txBody>
                    <a:bodyPr/>
                    <a:lstStyle/>
                    <a:p>
                      <a:pPr indent="0" lvl="0" marL="0" rtl="0" algn="ctr">
                        <a:spcBef>
                          <a:spcPts val="0"/>
                        </a:spcBef>
                        <a:spcAft>
                          <a:spcPts val="0"/>
                        </a:spcAft>
                        <a:buNone/>
                      </a:pPr>
                      <a:r>
                        <a:rPr lang="en"/>
                        <a:t>63.63%</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n"/>
                        <a:t>25.78%</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n"/>
                        <a:t>10.59%</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r>
              <a:tr h="393175">
                <a:tc>
                  <a:txBody>
                    <a:bodyPr/>
                    <a:lstStyle/>
                    <a:p>
                      <a:pPr indent="0" lvl="0" marL="0" rtl="0" algn="ctr">
                        <a:spcBef>
                          <a:spcPts val="0"/>
                        </a:spcBef>
                        <a:spcAft>
                          <a:spcPts val="0"/>
                        </a:spcAft>
                        <a:buNone/>
                      </a:pPr>
                      <a:r>
                        <a:rPr lang="en"/>
                        <a:t>Error</a:t>
                      </a:r>
                      <a:endParaRPr/>
                    </a:p>
                  </a:txBody>
                  <a:tcPr marT="91425" marB="91425" marR="91425" marL="91425" anchor="ctr">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-0.0811%</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-1.4545%</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4.2524%</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CCCCCC"/>
                    </a:solidFill>
                  </a:tcPr>
                </a:tc>
              </a:tr>
            </a:tbl>
          </a:graphicData>
        </a:graphic>
      </p:graphicFrame>
      <p:sp>
        <p:nvSpPr>
          <p:cNvPr id="68" name="Google Shape;68;p15"/>
          <p:cNvSpPr txBox="1"/>
          <p:nvPr/>
        </p:nvSpPr>
        <p:spPr>
          <a:xfrm>
            <a:off x="1635000" y="510500"/>
            <a:ext cx="5874000" cy="76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Sample v.s. Population</a:t>
            </a:r>
            <a:endParaRPr sz="3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F17 Undergrads by Sex</a:t>
            </a:r>
            <a:endParaRPr/>
          </a:p>
        </p:txBody>
      </p:sp>
      <p:pic>
        <p:nvPicPr>
          <p:cNvPr id="74" name="Google Shape;74;p16"/>
          <p:cNvPicPr preferRelativeResize="0"/>
          <p:nvPr/>
        </p:nvPicPr>
        <p:blipFill rotWithShape="1">
          <a:blip r:embed="rId3">
            <a:alphaModFix/>
          </a:blip>
          <a:srcRect b="0" l="0" r="0" t="58284"/>
          <a:stretch/>
        </p:blipFill>
        <p:spPr>
          <a:xfrm>
            <a:off x="3058725" y="3186375"/>
            <a:ext cx="4687125" cy="1334700"/>
          </a:xfrm>
          <a:prstGeom prst="rect">
            <a:avLst/>
          </a:prstGeom>
          <a:noFill/>
          <a:ln>
            <a:noFill/>
          </a:ln>
        </p:spPr>
      </p:pic>
      <p:pic>
        <p:nvPicPr>
          <p:cNvPr id="75" name="Google Shape;75;p16"/>
          <p:cNvPicPr preferRelativeResize="0"/>
          <p:nvPr/>
        </p:nvPicPr>
        <p:blipFill rotWithShape="1">
          <a:blip r:embed="rId4">
            <a:alphaModFix/>
          </a:blip>
          <a:srcRect b="56827" l="0" r="0" t="0"/>
          <a:stretch/>
        </p:blipFill>
        <p:spPr>
          <a:xfrm>
            <a:off x="3384700" y="1075900"/>
            <a:ext cx="4035174" cy="1042900"/>
          </a:xfrm>
          <a:prstGeom prst="rect">
            <a:avLst/>
          </a:prstGeom>
          <a:noFill/>
          <a:ln>
            <a:noFill/>
          </a:ln>
        </p:spPr>
      </p:pic>
      <p:pic>
        <p:nvPicPr>
          <p:cNvPr id="76" name="Google Shape;76;p16"/>
          <p:cNvPicPr preferRelativeResize="0"/>
          <p:nvPr/>
        </p:nvPicPr>
        <p:blipFill rotWithShape="1">
          <a:blip r:embed="rId4">
            <a:alphaModFix/>
          </a:blip>
          <a:srcRect b="-1544" l="0" r="0" t="61737"/>
          <a:stretch/>
        </p:blipFill>
        <p:spPr>
          <a:xfrm>
            <a:off x="3384700" y="2118788"/>
            <a:ext cx="4035174" cy="961587"/>
          </a:xfrm>
          <a:prstGeom prst="rect">
            <a:avLst/>
          </a:prstGeom>
          <a:noFill/>
          <a:ln>
            <a:noFill/>
          </a:ln>
        </p:spPr>
      </p:pic>
      <p:sp>
        <p:nvSpPr>
          <p:cNvPr id="77" name="Google Shape;77;p16"/>
          <p:cNvSpPr txBox="1"/>
          <p:nvPr/>
        </p:nvSpPr>
        <p:spPr>
          <a:xfrm>
            <a:off x="7037250" y="174590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9,614</a:t>
            </a:r>
            <a:endParaRPr/>
          </a:p>
        </p:txBody>
      </p:sp>
      <p:sp>
        <p:nvSpPr>
          <p:cNvPr id="78" name="Google Shape;78;p16"/>
          <p:cNvSpPr txBox="1"/>
          <p:nvPr/>
        </p:nvSpPr>
        <p:spPr>
          <a:xfrm>
            <a:off x="6989450" y="215105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9,325</a:t>
            </a:r>
            <a:endParaRPr/>
          </a:p>
        </p:txBody>
      </p:sp>
      <p:sp>
        <p:nvSpPr>
          <p:cNvPr id="79" name="Google Shape;79;p16"/>
          <p:cNvSpPr txBox="1"/>
          <p:nvPr/>
        </p:nvSpPr>
        <p:spPr>
          <a:xfrm>
            <a:off x="5047988" y="174590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50.8%</a:t>
            </a:r>
            <a:endParaRPr>
              <a:solidFill>
                <a:srgbClr val="FFFFFF"/>
              </a:solidFill>
            </a:endParaRPr>
          </a:p>
        </p:txBody>
      </p:sp>
      <p:sp>
        <p:nvSpPr>
          <p:cNvPr id="80" name="Google Shape;80;p16"/>
          <p:cNvSpPr txBox="1"/>
          <p:nvPr/>
        </p:nvSpPr>
        <p:spPr>
          <a:xfrm>
            <a:off x="5047988" y="215105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49.2</a:t>
            </a:r>
            <a:r>
              <a:rPr lang="en">
                <a:solidFill>
                  <a:srgbClr val="FFFFFF"/>
                </a:solidFill>
              </a:rPr>
              <a:t>%</a:t>
            </a:r>
            <a:endParaRPr>
              <a:solidFill>
                <a:srgbClr val="FFFFFF"/>
              </a:solidFill>
            </a:endParaRPr>
          </a:p>
        </p:txBody>
      </p:sp>
      <p:sp>
        <p:nvSpPr>
          <p:cNvPr id="81" name="Google Shape;81;p16"/>
          <p:cNvSpPr txBox="1"/>
          <p:nvPr/>
        </p:nvSpPr>
        <p:spPr>
          <a:xfrm>
            <a:off x="5047975" y="352357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50.5%</a:t>
            </a:r>
            <a:endParaRPr>
              <a:solidFill>
                <a:srgbClr val="FFFFFF"/>
              </a:solidFill>
            </a:endParaRPr>
          </a:p>
        </p:txBody>
      </p:sp>
      <p:sp>
        <p:nvSpPr>
          <p:cNvPr id="82" name="Google Shape;82;p16"/>
          <p:cNvSpPr txBox="1"/>
          <p:nvPr/>
        </p:nvSpPr>
        <p:spPr>
          <a:xfrm>
            <a:off x="5047988" y="393472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49.5%</a:t>
            </a:r>
            <a:endParaRPr>
              <a:solidFill>
                <a:srgbClr val="FFFFFF"/>
              </a:solidFill>
            </a:endParaRPr>
          </a:p>
        </p:txBody>
      </p:sp>
      <p:sp>
        <p:nvSpPr>
          <p:cNvPr id="83" name="Google Shape;83;p16"/>
          <p:cNvSpPr txBox="1"/>
          <p:nvPr/>
        </p:nvSpPr>
        <p:spPr>
          <a:xfrm>
            <a:off x="792175" y="1915600"/>
            <a:ext cx="26682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BANNER</a:t>
            </a:r>
            <a:r>
              <a:rPr lang="en" sz="2500"/>
              <a:t> DATA</a:t>
            </a:r>
            <a:endParaRPr sz="2500"/>
          </a:p>
        </p:txBody>
      </p:sp>
      <p:sp>
        <p:nvSpPr>
          <p:cNvPr id="84" name="Google Shape;84;p16"/>
          <p:cNvSpPr txBox="1"/>
          <p:nvPr/>
        </p:nvSpPr>
        <p:spPr>
          <a:xfrm>
            <a:off x="1223350" y="3667275"/>
            <a:ext cx="20178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UILLINOIS</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3739650" y="1017716"/>
            <a:ext cx="3401499" cy="2036364"/>
          </a:xfrm>
          <a:prstGeom prst="rect">
            <a:avLst/>
          </a:prstGeom>
          <a:noFill/>
          <a:ln>
            <a:noFill/>
          </a:ln>
        </p:spPr>
      </p:pic>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F17 Undergrads by Residency</a:t>
            </a:r>
            <a:endParaRPr sz="1400">
              <a:solidFill>
                <a:srgbClr val="FF0000"/>
              </a:solidFill>
            </a:endParaRPr>
          </a:p>
          <a:p>
            <a:pPr indent="0" lvl="0" marL="0" rtl="0" algn="l">
              <a:spcBef>
                <a:spcPts val="0"/>
              </a:spcBef>
              <a:spcAft>
                <a:spcPts val="0"/>
              </a:spcAft>
              <a:buNone/>
            </a:pPr>
            <a:r>
              <a:t/>
            </a:r>
            <a:endParaRPr/>
          </a:p>
        </p:txBody>
      </p:sp>
      <p:pic>
        <p:nvPicPr>
          <p:cNvPr id="91" name="Google Shape;91;p17"/>
          <p:cNvPicPr preferRelativeResize="0"/>
          <p:nvPr/>
        </p:nvPicPr>
        <p:blipFill rotWithShape="1">
          <a:blip r:embed="rId4">
            <a:alphaModFix/>
          </a:blip>
          <a:srcRect b="49044" l="0" r="0" t="0"/>
          <a:stretch/>
        </p:blipFill>
        <p:spPr>
          <a:xfrm>
            <a:off x="2571888" y="3198275"/>
            <a:ext cx="5163975" cy="1782800"/>
          </a:xfrm>
          <a:prstGeom prst="rect">
            <a:avLst/>
          </a:prstGeom>
          <a:noFill/>
          <a:ln>
            <a:noFill/>
          </a:ln>
        </p:spPr>
      </p:pic>
      <p:sp>
        <p:nvSpPr>
          <p:cNvPr id="92" name="Google Shape;92;p17"/>
          <p:cNvSpPr txBox="1"/>
          <p:nvPr/>
        </p:nvSpPr>
        <p:spPr>
          <a:xfrm>
            <a:off x="6885600" y="1439075"/>
            <a:ext cx="897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17,826</a:t>
            </a:r>
            <a:endParaRPr/>
          </a:p>
        </p:txBody>
      </p:sp>
      <p:sp>
        <p:nvSpPr>
          <p:cNvPr id="93" name="Google Shape;93;p17"/>
          <p:cNvSpPr txBox="1"/>
          <p:nvPr/>
        </p:nvSpPr>
        <p:spPr>
          <a:xfrm>
            <a:off x="4505325" y="1926075"/>
            <a:ext cx="897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821</a:t>
            </a:r>
            <a:endParaRPr/>
          </a:p>
        </p:txBody>
      </p:sp>
      <p:sp>
        <p:nvSpPr>
          <p:cNvPr id="94" name="Google Shape;94;p17"/>
          <p:cNvSpPr txBox="1"/>
          <p:nvPr/>
        </p:nvSpPr>
        <p:spPr>
          <a:xfrm>
            <a:off x="4455413" y="2413075"/>
            <a:ext cx="897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577</a:t>
            </a:r>
            <a:endParaRPr/>
          </a:p>
        </p:txBody>
      </p:sp>
      <p:sp>
        <p:nvSpPr>
          <p:cNvPr id="95" name="Google Shape;95;p17"/>
          <p:cNvSpPr txBox="1"/>
          <p:nvPr/>
        </p:nvSpPr>
        <p:spPr>
          <a:xfrm>
            <a:off x="5353313" y="143907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92.7</a:t>
            </a:r>
            <a:r>
              <a:rPr lang="en">
                <a:solidFill>
                  <a:srgbClr val="FFFFFF"/>
                </a:solidFill>
              </a:rPr>
              <a:t>%</a:t>
            </a:r>
            <a:endParaRPr>
              <a:solidFill>
                <a:srgbClr val="FFFFFF"/>
              </a:solidFill>
            </a:endParaRPr>
          </a:p>
        </p:txBody>
      </p:sp>
      <p:sp>
        <p:nvSpPr>
          <p:cNvPr id="96" name="Google Shape;96;p17"/>
          <p:cNvSpPr txBox="1"/>
          <p:nvPr/>
        </p:nvSpPr>
        <p:spPr>
          <a:xfrm>
            <a:off x="5353313" y="366697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92.2%</a:t>
            </a:r>
            <a:endParaRPr>
              <a:solidFill>
                <a:srgbClr val="FFFFFF"/>
              </a:solidFill>
            </a:endParaRPr>
          </a:p>
        </p:txBody>
      </p:sp>
      <p:sp>
        <p:nvSpPr>
          <p:cNvPr id="97" name="Google Shape;97;p17"/>
          <p:cNvSpPr txBox="1"/>
          <p:nvPr/>
        </p:nvSpPr>
        <p:spPr>
          <a:xfrm>
            <a:off x="937200" y="1915600"/>
            <a:ext cx="25233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BANNER</a:t>
            </a:r>
            <a:r>
              <a:rPr lang="en" sz="2500"/>
              <a:t> DATA</a:t>
            </a:r>
            <a:endParaRPr sz="2500"/>
          </a:p>
        </p:txBody>
      </p:sp>
      <p:sp>
        <p:nvSpPr>
          <p:cNvPr id="98" name="Google Shape;98;p17"/>
          <p:cNvSpPr txBox="1"/>
          <p:nvPr/>
        </p:nvSpPr>
        <p:spPr>
          <a:xfrm>
            <a:off x="1223350" y="3903225"/>
            <a:ext cx="20178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UILLINOIS</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Undergrad Student’s Year in School</a:t>
            </a:r>
            <a:endParaRPr/>
          </a:p>
        </p:txBody>
      </p:sp>
      <p:pic>
        <p:nvPicPr>
          <p:cNvPr id="104" name="Google Shape;104;p18"/>
          <p:cNvPicPr preferRelativeResize="0"/>
          <p:nvPr/>
        </p:nvPicPr>
        <p:blipFill>
          <a:blip r:embed="rId3">
            <a:alphaModFix/>
          </a:blip>
          <a:stretch>
            <a:fillRect/>
          </a:stretch>
        </p:blipFill>
        <p:spPr>
          <a:xfrm>
            <a:off x="632600" y="1074900"/>
            <a:ext cx="6012200" cy="3592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Year in School</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all Students that are First Time Freshmen to year 1</a:t>
            </a:r>
            <a:endParaRPr/>
          </a:p>
          <a:p>
            <a:pPr indent="0" lvl="0" marL="0" rtl="0" algn="l">
              <a:spcBef>
                <a:spcPts val="1600"/>
              </a:spcBef>
              <a:spcAft>
                <a:spcPts val="1600"/>
              </a:spcAft>
              <a:buNone/>
            </a:pPr>
            <a:r>
              <a:t/>
            </a:r>
            <a:endParaRPr/>
          </a:p>
        </p:txBody>
      </p:sp>
      <p:pic>
        <p:nvPicPr>
          <p:cNvPr id="111" name="Google Shape;111;p19"/>
          <p:cNvPicPr preferRelativeResize="0"/>
          <p:nvPr/>
        </p:nvPicPr>
        <p:blipFill>
          <a:blip r:embed="rId3">
            <a:alphaModFix/>
          </a:blip>
          <a:stretch>
            <a:fillRect/>
          </a:stretch>
        </p:blipFill>
        <p:spPr>
          <a:xfrm>
            <a:off x="1874400" y="1594125"/>
            <a:ext cx="5732743" cy="3416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18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College Distribution</a:t>
            </a:r>
            <a:endParaRPr/>
          </a:p>
        </p:txBody>
      </p:sp>
      <p:pic>
        <p:nvPicPr>
          <p:cNvPr id="117" name="Google Shape;117;p20"/>
          <p:cNvPicPr preferRelativeResize="0"/>
          <p:nvPr/>
        </p:nvPicPr>
        <p:blipFill>
          <a:blip r:embed="rId3">
            <a:alphaModFix/>
          </a:blip>
          <a:stretch>
            <a:fillRect/>
          </a:stretch>
        </p:blipFill>
        <p:spPr>
          <a:xfrm>
            <a:off x="611800" y="993300"/>
            <a:ext cx="8009450" cy="392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1"/>
          <p:cNvPicPr preferRelativeResize="0"/>
          <p:nvPr/>
        </p:nvPicPr>
        <p:blipFill rotWithShape="1">
          <a:blip r:embed="rId3">
            <a:alphaModFix/>
          </a:blip>
          <a:srcRect b="0" l="0" r="0" t="7218"/>
          <a:stretch/>
        </p:blipFill>
        <p:spPr>
          <a:xfrm>
            <a:off x="3963975" y="487387"/>
            <a:ext cx="5069776" cy="4168725"/>
          </a:xfrm>
          <a:prstGeom prst="rect">
            <a:avLst/>
          </a:prstGeom>
          <a:noFill/>
          <a:ln>
            <a:noFill/>
          </a:ln>
        </p:spPr>
      </p:pic>
      <p:sp>
        <p:nvSpPr>
          <p:cNvPr id="123" name="Google Shape;123;p21"/>
          <p:cNvSpPr txBox="1"/>
          <p:nvPr/>
        </p:nvSpPr>
        <p:spPr>
          <a:xfrm>
            <a:off x="4905738" y="2572525"/>
            <a:ext cx="1783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rPr>
              <a:t>LAS</a:t>
            </a:r>
            <a:endParaRPr b="1" sz="3000">
              <a:solidFill>
                <a:srgbClr val="FFFFFF"/>
              </a:solidFill>
            </a:endParaRPr>
          </a:p>
        </p:txBody>
      </p:sp>
      <p:sp>
        <p:nvSpPr>
          <p:cNvPr id="124" name="Google Shape;124;p21"/>
          <p:cNvSpPr txBox="1"/>
          <p:nvPr/>
        </p:nvSpPr>
        <p:spPr>
          <a:xfrm>
            <a:off x="6443563" y="3361900"/>
            <a:ext cx="1783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Business</a:t>
            </a:r>
            <a:endParaRPr b="1" sz="2000">
              <a:solidFill>
                <a:srgbClr val="FFFFFF"/>
              </a:solidFill>
            </a:endParaRPr>
          </a:p>
        </p:txBody>
      </p:sp>
      <p:sp>
        <p:nvSpPr>
          <p:cNvPr id="125" name="Google Shape;125;p21"/>
          <p:cNvSpPr txBox="1"/>
          <p:nvPr/>
        </p:nvSpPr>
        <p:spPr>
          <a:xfrm>
            <a:off x="7105063" y="2453100"/>
            <a:ext cx="1783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Engineering</a:t>
            </a:r>
            <a:endParaRPr b="1" sz="1600">
              <a:solidFill>
                <a:srgbClr val="FFFFFF"/>
              </a:solidFill>
            </a:endParaRPr>
          </a:p>
        </p:txBody>
      </p:sp>
      <p:sp>
        <p:nvSpPr>
          <p:cNvPr id="126" name="Google Shape;126;p21"/>
          <p:cNvSpPr txBox="1"/>
          <p:nvPr/>
        </p:nvSpPr>
        <p:spPr>
          <a:xfrm>
            <a:off x="366250" y="146725"/>
            <a:ext cx="4572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400">
                <a:solidFill>
                  <a:schemeClr val="dk1"/>
                </a:solidFill>
              </a:rPr>
              <a:t>College Distribution for</a:t>
            </a:r>
            <a:endParaRPr b="1" sz="4400">
              <a:solidFill>
                <a:schemeClr val="dk1"/>
              </a:solidFill>
            </a:endParaRPr>
          </a:p>
          <a:p>
            <a:pPr indent="0" lvl="0" marL="0" rtl="0" algn="l">
              <a:spcBef>
                <a:spcPts val="0"/>
              </a:spcBef>
              <a:spcAft>
                <a:spcPts val="0"/>
              </a:spcAft>
              <a:buNone/>
            </a:pPr>
            <a:r>
              <a:rPr b="1" lang="en" sz="4400">
                <a:solidFill>
                  <a:schemeClr val="dk1"/>
                </a:solidFill>
              </a:rPr>
              <a:t>Undergrad</a:t>
            </a:r>
            <a:endParaRPr b="1" sz="4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