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
      <p:font typeface="Old Standard TT"/>
      <p:regular r:id="rId30"/>
      <p:bold r:id="rId31"/>
      <p:italic r:id="rId32"/>
    </p:embeddedFont>
    <p:embeddedFont>
      <p:font typeface="Maven Pro Regular"/>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553273-F101-40A5-AD35-B6089D565751}">
  <a:tblStyle styleId="{1C553273-F101-40A5-AD35-B6089D56575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3600DD9-13ED-4188-AA48-4AB56590AD9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ldStandardTT-bold.fntdata"/><Relationship Id="rId30" Type="http://schemas.openxmlformats.org/officeDocument/2006/relationships/font" Target="fonts/OldStandardTT-regular.fntdata"/><Relationship Id="rId11" Type="http://schemas.openxmlformats.org/officeDocument/2006/relationships/slide" Target="slides/slide5.xml"/><Relationship Id="rId33" Type="http://schemas.openxmlformats.org/officeDocument/2006/relationships/font" Target="fonts/MavenProRegular-regular.fntdata"/><Relationship Id="rId10" Type="http://schemas.openxmlformats.org/officeDocument/2006/relationships/slide" Target="slides/slide4.xml"/><Relationship Id="rId32" Type="http://schemas.openxmlformats.org/officeDocument/2006/relationships/font" Target="fonts/OldStandardTT-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avenProRegular-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a69d3d8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a69d3d8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a69d3d8bd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a69d3d8bd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c0725838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c0725838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c072583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c072583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c072583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c072583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this slide, we are going to talk about drop rate. In each pie chart, the orange part means the proportion of students who continued, grey part indicates the proportion of students who dropped out and blue part means the proportion of students who graduated. From Fall 2017 to Spring 2018, there was similar amount of undergraduate students who dropped out as the undergraduate students who graduated. The drop out rate, which is the proportion of students who dropped out among the students who should continue, is 7.45%. From Spring 2018 to Fall 2018, There is 8.86% of students dropped out. The drop out rate is 10.47%. From Fall 2017 to Fall 2018,  there is total 13% students who dropped out. The drop out rate is 15.35%. I can see students tend to drop out in spring</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c072583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c072583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6c0725838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c0725838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7a69d3d8bd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a69d3d8bd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7a69d3d8bd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a69d3d8bd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a69d3d8b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69d3d8b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a69d3d8b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a69d3d8b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22222"/>
                </a:solidFill>
                <a:highlight>
                  <a:schemeClr val="lt1"/>
                </a:highlight>
              </a:rPr>
              <a:t>The Student Money Management Center (SMMC), a division of USFSCO, empowers University of Illinois’ students to make positive behavioral changes associated with their finances. Through a multi-faceted approach that integrates comprehensive online and in person platforms, they ensure students take control over their financial futures.</a:t>
            </a:r>
            <a:endParaRPr sz="1600"/>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a69d3d8b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a69d3d8b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a69d3d8bd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a69d3d8bd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c143a5d1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c143a5d1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c072583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c072583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c0725838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c072583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c072582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c072582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2070375"/>
            <a:ext cx="7454700" cy="138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ATLAS Final Presentation: </a:t>
            </a:r>
            <a:endParaRPr/>
          </a:p>
          <a:p>
            <a:pPr indent="0" lvl="0" marL="0" rtl="0" algn="l">
              <a:spcBef>
                <a:spcPts val="0"/>
              </a:spcBef>
              <a:spcAft>
                <a:spcPts val="0"/>
              </a:spcAft>
              <a:buNone/>
            </a:pPr>
            <a:r>
              <a:rPr b="0" lang="en" sz="2000">
                <a:latin typeface="Maven Pro Regular"/>
                <a:ea typeface="Maven Pro Regular"/>
                <a:cs typeface="Maven Pro Regular"/>
                <a:sym typeface="Maven Pro Regular"/>
              </a:rPr>
              <a:t>Student Money Management Center - Data Mining Team</a:t>
            </a:r>
            <a:endParaRPr b="0" sz="2000">
              <a:latin typeface="Maven Pro Regular"/>
              <a:ea typeface="Maven Pro Regular"/>
              <a:cs typeface="Maven Pro Regular"/>
              <a:sym typeface="Maven Pro Regular"/>
            </a:endParaRPr>
          </a:p>
          <a:p>
            <a:pPr indent="0" lvl="0" marL="0" rtl="0" algn="l">
              <a:spcBef>
                <a:spcPts val="0"/>
              </a:spcBef>
              <a:spcAft>
                <a:spcPts val="0"/>
              </a:spcAft>
              <a:buNone/>
            </a:pPr>
            <a:r>
              <a:t/>
            </a:r>
            <a:endParaRPr b="0" sz="2000">
              <a:latin typeface="Maven Pro Regular"/>
              <a:ea typeface="Maven Pro Regular"/>
              <a:cs typeface="Maven Pro Regular"/>
              <a:sym typeface="Maven Pro Regular"/>
            </a:endParaRPr>
          </a:p>
          <a:p>
            <a:pPr indent="0" lvl="0" marL="0" rtl="0" algn="l">
              <a:spcBef>
                <a:spcPts val="0"/>
              </a:spcBef>
              <a:spcAft>
                <a:spcPts val="0"/>
              </a:spcAft>
              <a:buNone/>
            </a:pPr>
            <a:r>
              <a:t/>
            </a:r>
            <a:endParaRPr b="0" sz="2000">
              <a:latin typeface="Maven Pro Regular"/>
              <a:ea typeface="Maven Pro Regular"/>
              <a:cs typeface="Maven Pro Regular"/>
              <a:sym typeface="Maven Pro Regular"/>
            </a:endParaRPr>
          </a:p>
        </p:txBody>
      </p:sp>
      <p:sp>
        <p:nvSpPr>
          <p:cNvPr id="278" name="Google Shape;278;p13"/>
          <p:cNvSpPr txBox="1"/>
          <p:nvPr>
            <p:ph idx="1" type="subTitle"/>
          </p:nvPr>
        </p:nvSpPr>
        <p:spPr>
          <a:xfrm>
            <a:off x="824000" y="33062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a:ea typeface="Maven Pro"/>
                <a:cs typeface="Maven Pro"/>
                <a:sym typeface="Maven Pro"/>
              </a:rPr>
              <a:t>Wednesday, December 4</a:t>
            </a:r>
            <a:r>
              <a:rPr baseline="30000" lang="en">
                <a:latin typeface="Maven Pro"/>
                <a:ea typeface="Maven Pro"/>
                <a:cs typeface="Maven Pro"/>
                <a:sym typeface="Maven Pro"/>
              </a:rPr>
              <a:t>th</a:t>
            </a:r>
            <a:r>
              <a:rPr lang="en">
                <a:latin typeface="Maven Pro"/>
                <a:ea typeface="Maven Pro"/>
                <a:cs typeface="Maven Pro"/>
                <a:sym typeface="Maven Pro"/>
              </a:rPr>
              <a:t>, 2019</a:t>
            </a:r>
            <a:endParaRPr>
              <a:latin typeface="Maven Pro"/>
              <a:ea typeface="Maven Pro"/>
              <a:cs typeface="Maven Pro"/>
              <a:sym typeface="Maven Pr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365" name="Shape 365"/>
        <p:cNvGrpSpPr/>
        <p:nvPr/>
      </p:nvGrpSpPr>
      <p:grpSpPr>
        <a:xfrm>
          <a:off x="0" y="0"/>
          <a:ext cx="0" cy="0"/>
          <a:chOff x="0" y="0"/>
          <a:chExt cx="0" cy="0"/>
        </a:xfrm>
      </p:grpSpPr>
      <p:sp>
        <p:nvSpPr>
          <p:cNvPr id="366" name="Google Shape;366;p22"/>
          <p:cNvSpPr txBox="1"/>
          <p:nvPr/>
        </p:nvSpPr>
        <p:spPr>
          <a:xfrm>
            <a:off x="824000" y="763600"/>
            <a:ext cx="7853400" cy="3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3600">
                <a:solidFill>
                  <a:srgbClr val="FFFFFF"/>
                </a:solidFill>
                <a:latin typeface="Maven Pro"/>
                <a:ea typeface="Maven Pro"/>
                <a:cs typeface="Maven Pro"/>
                <a:sym typeface="Maven Pro"/>
              </a:rPr>
              <a:t>SECTION II.</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3600">
                <a:solidFill>
                  <a:srgbClr val="FFFFFF"/>
                </a:solidFill>
                <a:latin typeface="Maven Pro"/>
                <a:ea typeface="Maven Pro"/>
                <a:cs typeface="Maven Pro"/>
                <a:sym typeface="Maven Pro"/>
              </a:rPr>
              <a:t>The Project</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000">
              <a:solidFill>
                <a:srgbClr val="FFFFFF"/>
              </a:solidFill>
              <a:latin typeface="Maven Pro"/>
              <a:ea typeface="Maven Pro"/>
              <a:cs typeface="Maven Pro"/>
              <a:sym typeface="Maven Pro"/>
            </a:endParaRPr>
          </a:p>
          <a:p>
            <a:pPr indent="0" lvl="0" marL="0" rtl="0" algn="l">
              <a:spcBef>
                <a:spcPts val="0"/>
              </a:spcBef>
              <a:spcAft>
                <a:spcPts val="0"/>
              </a:spcAft>
              <a:buNone/>
            </a:pPr>
            <a:r>
              <a:rPr lang="en" sz="3000">
                <a:solidFill>
                  <a:srgbClr val="FFFFFF"/>
                </a:solidFill>
                <a:latin typeface="Maven Pro"/>
                <a:ea typeface="Maven Pro"/>
                <a:cs typeface="Maven Pro"/>
                <a:sym typeface="Maven Pro"/>
              </a:rPr>
              <a:t>o</a:t>
            </a:r>
            <a:r>
              <a:rPr lang="en" sz="3000">
                <a:solidFill>
                  <a:srgbClr val="FFFFFF"/>
                </a:solidFill>
                <a:latin typeface="Maven Pro"/>
                <a:ea typeface="Maven Pro"/>
                <a:cs typeface="Maven Pro"/>
                <a:sym typeface="Maven Pro"/>
              </a:rPr>
              <a:t>utcomes, key takeaways, lessons learned</a:t>
            </a:r>
            <a:endParaRPr sz="30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0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0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370" name="Shape 370"/>
        <p:cNvGrpSpPr/>
        <p:nvPr/>
      </p:nvGrpSpPr>
      <p:grpSpPr>
        <a:xfrm>
          <a:off x="0" y="0"/>
          <a:ext cx="0" cy="0"/>
          <a:chOff x="0" y="0"/>
          <a:chExt cx="0" cy="0"/>
        </a:xfrm>
      </p:grpSpPr>
      <p:sp>
        <p:nvSpPr>
          <p:cNvPr id="371" name="Google Shape;371;p23"/>
          <p:cNvSpPr/>
          <p:nvPr/>
        </p:nvSpPr>
        <p:spPr>
          <a:xfrm>
            <a:off x="3907550" y="1119275"/>
            <a:ext cx="5097000" cy="3549900"/>
          </a:xfrm>
          <a:prstGeom prst="roundRect">
            <a:avLst>
              <a:gd fmla="val 16667" name="adj"/>
            </a:avLst>
          </a:prstGeom>
          <a:solidFill>
            <a:srgbClr val="186D9A">
              <a:alpha val="686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372" name="Google Shape;372;p23"/>
          <p:cNvSpPr/>
          <p:nvPr/>
        </p:nvSpPr>
        <p:spPr>
          <a:xfrm>
            <a:off x="323900" y="1137850"/>
            <a:ext cx="3408900" cy="3531300"/>
          </a:xfrm>
          <a:prstGeom prst="roundRect">
            <a:avLst>
              <a:gd fmla="val 16667" name="adj"/>
            </a:avLst>
          </a:prstGeom>
          <a:solidFill>
            <a:srgbClr val="18989A">
              <a:alpha val="686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373" name="Google Shape;373;p23"/>
          <p:cNvSpPr txBox="1"/>
          <p:nvPr/>
        </p:nvSpPr>
        <p:spPr>
          <a:xfrm>
            <a:off x="3907550" y="1285850"/>
            <a:ext cx="4931400" cy="17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Maven Pro"/>
                <a:ea typeface="Maven Pro"/>
                <a:cs typeface="Maven Pro"/>
                <a:sym typeface="Maven Pro"/>
              </a:rPr>
              <a:t>    19,454 students identified</a:t>
            </a:r>
            <a:endParaRPr sz="3600">
              <a:solidFill>
                <a:srgbClr val="FFFFFF"/>
              </a:solidFill>
              <a:latin typeface="Maven Pro"/>
              <a:ea typeface="Maven Pro"/>
              <a:cs typeface="Maven Pro"/>
              <a:sym typeface="Maven Pro"/>
            </a:endParaRPr>
          </a:p>
        </p:txBody>
      </p:sp>
      <p:sp>
        <p:nvSpPr>
          <p:cNvPr id="374" name="Google Shape;374;p23"/>
          <p:cNvSpPr txBox="1"/>
          <p:nvPr/>
        </p:nvSpPr>
        <p:spPr>
          <a:xfrm>
            <a:off x="410400" y="350175"/>
            <a:ext cx="83232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The Target Population</a:t>
            </a:r>
            <a:endParaRPr sz="3600">
              <a:solidFill>
                <a:srgbClr val="FFFFFF"/>
              </a:solidFill>
              <a:latin typeface="Maven Pro"/>
              <a:ea typeface="Maven Pro"/>
              <a:cs typeface="Maven Pro"/>
              <a:sym typeface="Maven Pro"/>
            </a:endParaRPr>
          </a:p>
        </p:txBody>
      </p:sp>
      <p:sp>
        <p:nvSpPr>
          <p:cNvPr id="375" name="Google Shape;375;p23"/>
          <p:cNvSpPr txBox="1"/>
          <p:nvPr/>
        </p:nvSpPr>
        <p:spPr>
          <a:xfrm>
            <a:off x="193850" y="1639775"/>
            <a:ext cx="3669000" cy="250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Maven Pro"/>
                <a:ea typeface="Maven Pro"/>
                <a:cs typeface="Maven Pro"/>
                <a:sym typeface="Maven Pro"/>
              </a:rPr>
              <a:t>Undergraduate students at UIC enrolled between Fall 2017 and Spring 2019</a:t>
            </a:r>
            <a:endParaRPr b="1" sz="3000">
              <a:solidFill>
                <a:srgbClr val="FFFFFF"/>
              </a:solidFill>
              <a:latin typeface="Maven Pro"/>
              <a:ea typeface="Maven Pro"/>
              <a:cs typeface="Maven Pro"/>
              <a:sym typeface="Maven Pro"/>
            </a:endParaRPr>
          </a:p>
        </p:txBody>
      </p:sp>
      <p:pic>
        <p:nvPicPr>
          <p:cNvPr id="376" name="Google Shape;376;p23"/>
          <p:cNvPicPr preferRelativeResize="0"/>
          <p:nvPr/>
        </p:nvPicPr>
        <p:blipFill>
          <a:blip r:embed="rId3">
            <a:alphaModFix/>
          </a:blip>
          <a:stretch>
            <a:fillRect/>
          </a:stretch>
        </p:blipFill>
        <p:spPr>
          <a:xfrm>
            <a:off x="4446450" y="1908825"/>
            <a:ext cx="4019200" cy="257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380" name="Shape 380"/>
        <p:cNvGrpSpPr/>
        <p:nvPr/>
      </p:nvGrpSpPr>
      <p:grpSpPr>
        <a:xfrm>
          <a:off x="0" y="0"/>
          <a:ext cx="0" cy="0"/>
          <a:chOff x="0" y="0"/>
          <a:chExt cx="0" cy="0"/>
        </a:xfrm>
      </p:grpSpPr>
      <p:sp>
        <p:nvSpPr>
          <p:cNvPr id="381" name="Google Shape;381;p24"/>
          <p:cNvSpPr/>
          <p:nvPr/>
        </p:nvSpPr>
        <p:spPr>
          <a:xfrm>
            <a:off x="323900" y="3692350"/>
            <a:ext cx="8664900" cy="741900"/>
          </a:xfrm>
          <a:prstGeom prst="roundRect">
            <a:avLst>
              <a:gd fmla="val 16667" name="adj"/>
            </a:avLst>
          </a:prstGeom>
          <a:solidFill>
            <a:srgbClr val="0F5B5C">
              <a:alpha val="686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382" name="Google Shape;382;p24"/>
          <p:cNvSpPr/>
          <p:nvPr/>
        </p:nvSpPr>
        <p:spPr>
          <a:xfrm>
            <a:off x="323900" y="2840850"/>
            <a:ext cx="8664900" cy="741900"/>
          </a:xfrm>
          <a:prstGeom prst="roundRect">
            <a:avLst>
              <a:gd fmla="val 16667" name="adj"/>
            </a:avLst>
          </a:prstGeom>
          <a:solidFill>
            <a:srgbClr val="126D6F">
              <a:alpha val="686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383" name="Google Shape;383;p24"/>
          <p:cNvSpPr/>
          <p:nvPr/>
        </p:nvSpPr>
        <p:spPr>
          <a:xfrm>
            <a:off x="323900" y="1989350"/>
            <a:ext cx="8664900" cy="741900"/>
          </a:xfrm>
          <a:prstGeom prst="roundRect">
            <a:avLst>
              <a:gd fmla="val 16667" name="adj"/>
            </a:avLst>
          </a:prstGeom>
          <a:solidFill>
            <a:srgbClr val="158385">
              <a:alpha val="7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384" name="Google Shape;384;p24"/>
          <p:cNvSpPr/>
          <p:nvPr/>
        </p:nvSpPr>
        <p:spPr>
          <a:xfrm>
            <a:off x="323900" y="1137850"/>
            <a:ext cx="8664900" cy="741900"/>
          </a:xfrm>
          <a:prstGeom prst="roundRect">
            <a:avLst>
              <a:gd fmla="val 16667" name="adj"/>
            </a:avLst>
          </a:prstGeom>
          <a:solidFill>
            <a:srgbClr val="18989A">
              <a:alpha val="686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385" name="Google Shape;385;p24"/>
          <p:cNvSpPr txBox="1"/>
          <p:nvPr/>
        </p:nvSpPr>
        <p:spPr>
          <a:xfrm>
            <a:off x="410400" y="350150"/>
            <a:ext cx="9144000" cy="42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Demographics</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2400">
                <a:solidFill>
                  <a:srgbClr val="FFFFFF"/>
                </a:solidFill>
                <a:latin typeface="Maven Pro"/>
                <a:ea typeface="Maven Pro"/>
                <a:cs typeface="Maven Pro"/>
                <a:sym typeface="Maven Pro"/>
              </a:rPr>
              <a:t>Gender:</a:t>
            </a:r>
            <a:r>
              <a:rPr lang="en" sz="2400">
                <a:solidFill>
                  <a:srgbClr val="FFFFFF"/>
                </a:solidFill>
                <a:latin typeface="Maven Pro"/>
                <a:ea typeface="Maven Pro"/>
                <a:cs typeface="Maven Pro"/>
                <a:sym typeface="Maven Pro"/>
              </a:rPr>
              <a:t>				M 49.2%			F 50.8%</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8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2400">
                <a:solidFill>
                  <a:srgbClr val="FFFFFF"/>
                </a:solidFill>
                <a:latin typeface="Maven Pro"/>
                <a:ea typeface="Maven Pro"/>
                <a:cs typeface="Maven Pro"/>
                <a:sym typeface="Maven Pro"/>
              </a:rPr>
              <a:t>Residency:</a:t>
            </a:r>
            <a:r>
              <a:rPr lang="en" sz="2400">
                <a:solidFill>
                  <a:srgbClr val="FFFFFF"/>
                </a:solidFill>
                <a:latin typeface="Maven Pro"/>
                <a:ea typeface="Maven Pro"/>
                <a:cs typeface="Maven Pro"/>
                <a:sym typeface="Maven Pro"/>
              </a:rPr>
              <a:t>			</a:t>
            </a:r>
            <a:r>
              <a:rPr lang="en" sz="2600">
                <a:solidFill>
                  <a:srgbClr val="FFFFFF"/>
                </a:solidFill>
                <a:latin typeface="Maven Pro"/>
                <a:ea typeface="Maven Pro"/>
                <a:cs typeface="Maven Pro"/>
                <a:sym typeface="Maven Pro"/>
              </a:rPr>
              <a:t>Resident 92.7%</a:t>
            </a:r>
            <a:r>
              <a:rPr lang="en" sz="2400">
                <a:solidFill>
                  <a:srgbClr val="FFFFFF"/>
                </a:solidFill>
                <a:latin typeface="Maven Pro"/>
                <a:ea typeface="Maven Pro"/>
                <a:cs typeface="Maven Pro"/>
                <a:sym typeface="Maven Pro"/>
              </a:rPr>
              <a:t>  </a:t>
            </a:r>
            <a:r>
              <a:rPr lang="en" sz="1500">
                <a:solidFill>
                  <a:srgbClr val="FFFFFF"/>
                </a:solidFill>
                <a:latin typeface="Maven Pro"/>
                <a:ea typeface="Maven Pro"/>
                <a:cs typeface="Maven Pro"/>
                <a:sym typeface="Maven Pro"/>
              </a:rPr>
              <a:t>International 4.3%</a:t>
            </a:r>
            <a:r>
              <a:rPr lang="en" sz="1500">
                <a:solidFill>
                  <a:srgbClr val="FFFFFF"/>
                </a:solidFill>
                <a:latin typeface="Maven Pro"/>
                <a:ea typeface="Maven Pro"/>
                <a:cs typeface="Maven Pro"/>
                <a:sym typeface="Maven Pro"/>
              </a:rPr>
              <a:t> </a:t>
            </a:r>
            <a:r>
              <a:rPr lang="en">
                <a:solidFill>
                  <a:srgbClr val="FFFFFF"/>
                </a:solidFill>
                <a:latin typeface="Maven Pro"/>
                <a:ea typeface="Maven Pro"/>
                <a:cs typeface="Maven Pro"/>
                <a:sym typeface="Maven Pro"/>
              </a:rPr>
              <a:t>Non-Resident 3.0%</a:t>
            </a:r>
            <a:endParaRPr>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2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2400">
                <a:solidFill>
                  <a:srgbClr val="FFFFFF"/>
                </a:solidFill>
                <a:latin typeface="Maven Pro"/>
                <a:ea typeface="Maven Pro"/>
                <a:cs typeface="Maven Pro"/>
                <a:sym typeface="Maven Pro"/>
              </a:rPr>
              <a:t>Year in School:</a:t>
            </a:r>
            <a:r>
              <a:rPr lang="en" sz="2400">
                <a:solidFill>
                  <a:srgbClr val="FFFFFF"/>
                </a:solidFill>
                <a:latin typeface="Maven Pro"/>
                <a:ea typeface="Maven Pro"/>
                <a:cs typeface="Maven Pro"/>
                <a:sym typeface="Maven Pro"/>
              </a:rPr>
              <a:t> 		Fr 26.1%   So 19.1%   Jr 24.0%   Sr 30.8%</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800">
              <a:solidFill>
                <a:srgbClr val="FFFFFF"/>
              </a:solidFill>
              <a:latin typeface="Maven Pro"/>
              <a:ea typeface="Maven Pro"/>
              <a:cs typeface="Maven Pro"/>
              <a:sym typeface="Maven Pro"/>
            </a:endParaRPr>
          </a:p>
          <a:p>
            <a:pPr indent="0" lvl="0" marL="0" marR="0" rtl="0" algn="l">
              <a:lnSpc>
                <a:spcPct val="100000"/>
              </a:lnSpc>
              <a:spcBef>
                <a:spcPts val="0"/>
              </a:spcBef>
              <a:spcAft>
                <a:spcPts val="0"/>
              </a:spcAft>
              <a:buNone/>
            </a:pPr>
            <a:r>
              <a:rPr b="1" lang="en" sz="2400">
                <a:solidFill>
                  <a:srgbClr val="FFFFFF"/>
                </a:solidFill>
                <a:latin typeface="Maven Pro"/>
                <a:ea typeface="Maven Pro"/>
                <a:cs typeface="Maven Pro"/>
                <a:sym typeface="Maven Pro"/>
              </a:rPr>
              <a:t>College:</a:t>
            </a:r>
            <a:r>
              <a:rPr lang="en" sz="2400">
                <a:solidFill>
                  <a:srgbClr val="FFFFFF"/>
                </a:solidFill>
                <a:latin typeface="Maven Pro"/>
                <a:ea typeface="Maven Pro"/>
                <a:cs typeface="Maven Pro"/>
                <a:sym typeface="Maven Pro"/>
              </a:rPr>
              <a:t>			</a:t>
            </a:r>
            <a:r>
              <a:rPr lang="en" sz="1800">
                <a:solidFill>
                  <a:srgbClr val="FFFFFF"/>
                </a:solidFill>
                <a:latin typeface="Maven Pro"/>
                <a:ea typeface="Maven Pro"/>
                <a:cs typeface="Maven Pro"/>
                <a:sym typeface="Maven Pro"/>
              </a:rPr>
              <a:t>	</a:t>
            </a:r>
            <a:r>
              <a:rPr lang="en" sz="2400">
                <a:solidFill>
                  <a:srgbClr val="FFFFFF"/>
                </a:solidFill>
                <a:latin typeface="Maven Pro"/>
                <a:ea typeface="Maven Pro"/>
                <a:cs typeface="Maven Pro"/>
                <a:sym typeface="Maven Pro"/>
              </a:rPr>
              <a:t>LAS 50.3%</a:t>
            </a:r>
            <a:r>
              <a:rPr lang="en" sz="1800">
                <a:solidFill>
                  <a:srgbClr val="FFFFFF"/>
                </a:solidFill>
                <a:latin typeface="Maven Pro"/>
                <a:ea typeface="Maven Pro"/>
                <a:cs typeface="Maven Pro"/>
                <a:sym typeface="Maven Pro"/>
              </a:rPr>
              <a:t>  </a:t>
            </a:r>
            <a:r>
              <a:rPr lang="en" sz="1800">
                <a:solidFill>
                  <a:srgbClr val="FFFFFF"/>
                </a:solidFill>
                <a:latin typeface="Maven Pro"/>
                <a:ea typeface="Maven Pro"/>
                <a:cs typeface="Maven Pro"/>
                <a:sym typeface="Maven Pro"/>
              </a:rPr>
              <a:t>Engineering</a:t>
            </a:r>
            <a:r>
              <a:rPr lang="en" sz="1800">
                <a:solidFill>
                  <a:srgbClr val="FFFFFF"/>
                </a:solidFill>
                <a:latin typeface="Maven Pro"/>
                <a:ea typeface="Maven Pro"/>
                <a:cs typeface="Maven Pro"/>
                <a:sym typeface="Maven Pro"/>
              </a:rPr>
              <a:t> 16.1%  Business 13.5%</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389" name="Shape 389"/>
        <p:cNvGrpSpPr/>
        <p:nvPr/>
      </p:nvGrpSpPr>
      <p:grpSpPr>
        <a:xfrm>
          <a:off x="0" y="0"/>
          <a:ext cx="0" cy="0"/>
          <a:chOff x="0" y="0"/>
          <a:chExt cx="0" cy="0"/>
        </a:xfrm>
      </p:grpSpPr>
      <p:sp>
        <p:nvSpPr>
          <p:cNvPr id="390" name="Google Shape;390;p25"/>
          <p:cNvSpPr txBox="1"/>
          <p:nvPr/>
        </p:nvSpPr>
        <p:spPr>
          <a:xfrm>
            <a:off x="410400" y="326000"/>
            <a:ext cx="8323200" cy="7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Drop-out Rates</a:t>
            </a:r>
            <a:endParaRPr sz="3600">
              <a:solidFill>
                <a:srgbClr val="FFFFFF"/>
              </a:solidFill>
              <a:latin typeface="Maven Pro"/>
              <a:ea typeface="Maven Pro"/>
              <a:cs typeface="Maven Pro"/>
              <a:sym typeface="Maven Pro"/>
            </a:endParaRPr>
          </a:p>
        </p:txBody>
      </p:sp>
      <p:graphicFrame>
        <p:nvGraphicFramePr>
          <p:cNvPr id="391" name="Google Shape;391;p25"/>
          <p:cNvGraphicFramePr/>
          <p:nvPr/>
        </p:nvGraphicFramePr>
        <p:xfrm>
          <a:off x="2739225" y="3896163"/>
          <a:ext cx="3000000" cy="3000000"/>
        </p:xfrm>
        <a:graphic>
          <a:graphicData uri="http://schemas.openxmlformats.org/drawingml/2006/table">
            <a:tbl>
              <a:tblPr>
                <a:noFill/>
                <a:tableStyleId>{1C553273-F101-40A5-AD35-B6089D565751}</a:tableStyleId>
              </a:tblPr>
              <a:tblGrid>
                <a:gridCol w="1446375"/>
                <a:gridCol w="1505275"/>
                <a:gridCol w="1489100"/>
                <a:gridCol w="1830000"/>
              </a:tblGrid>
              <a:tr h="352425">
                <a:tc>
                  <a:txBody>
                    <a:bodyPr/>
                    <a:lstStyle/>
                    <a:p>
                      <a:pPr indent="0" lvl="0" marL="0" rtl="0" algn="ctr">
                        <a:spcBef>
                          <a:spcPts val="0"/>
                        </a:spcBef>
                        <a:spcAft>
                          <a:spcPts val="0"/>
                        </a:spcAft>
                        <a:buNone/>
                      </a:pPr>
                      <a:r>
                        <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76A5AF"/>
                    </a:solidFill>
                  </a:tcPr>
                </a:tc>
                <a:tc>
                  <a:txBody>
                    <a:bodyPr/>
                    <a:lstStyle/>
                    <a:p>
                      <a:pPr indent="0" lvl="0" marL="0" rtl="0" algn="ctr">
                        <a:spcBef>
                          <a:spcPts val="0"/>
                        </a:spcBef>
                        <a:spcAft>
                          <a:spcPts val="0"/>
                        </a:spcAft>
                        <a:buNone/>
                      </a:pPr>
                      <a:r>
                        <a:rPr b="1" lang="en"/>
                        <a:t>Fall 17 to SP 18</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76A5AF"/>
                    </a:solidFill>
                  </a:tcPr>
                </a:tc>
                <a:tc>
                  <a:txBody>
                    <a:bodyPr/>
                    <a:lstStyle/>
                    <a:p>
                      <a:pPr indent="0" lvl="0" marL="0" rtl="0" algn="ctr">
                        <a:spcBef>
                          <a:spcPts val="0"/>
                        </a:spcBef>
                        <a:spcAft>
                          <a:spcPts val="0"/>
                        </a:spcAft>
                        <a:buNone/>
                      </a:pPr>
                      <a:r>
                        <a:rPr b="1" lang="en"/>
                        <a:t>SP 18 to Fall 18</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76A5AF"/>
                    </a:solidFill>
                  </a:tcPr>
                </a:tc>
                <a:tc>
                  <a:txBody>
                    <a:bodyPr/>
                    <a:lstStyle/>
                    <a:p>
                      <a:pPr indent="0" lvl="0" marL="0" rtl="0" algn="ctr">
                        <a:spcBef>
                          <a:spcPts val="0"/>
                        </a:spcBef>
                        <a:spcAft>
                          <a:spcPts val="0"/>
                        </a:spcAft>
                        <a:buNone/>
                      </a:pPr>
                      <a:r>
                        <a:rPr b="1" lang="en"/>
                        <a:t>Fall 17 to Fall 18</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76A5AF"/>
                    </a:solidFill>
                  </a:tcPr>
                </a:tc>
              </a:tr>
              <a:tr h="180975">
                <a:tc>
                  <a:txBody>
                    <a:bodyPr/>
                    <a:lstStyle/>
                    <a:p>
                      <a:pPr indent="0" lvl="0" marL="0" rtl="0" algn="ctr">
                        <a:spcBef>
                          <a:spcPts val="0"/>
                        </a:spcBef>
                        <a:spcAft>
                          <a:spcPts val="0"/>
                        </a:spcAft>
                        <a:buNone/>
                      </a:pPr>
                      <a:r>
                        <a:rPr b="1" lang="en"/>
                        <a:t>Drop Out Rate</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76A5AF"/>
                    </a:solidFill>
                  </a:tcPr>
                </a:tc>
                <a:tc>
                  <a:txBody>
                    <a:bodyPr/>
                    <a:lstStyle/>
                    <a:p>
                      <a:pPr indent="0" lvl="0" marL="0" rtl="0" algn="ctr">
                        <a:lnSpc>
                          <a:spcPct val="115000"/>
                        </a:lnSpc>
                        <a:spcBef>
                          <a:spcPts val="0"/>
                        </a:spcBef>
                        <a:spcAft>
                          <a:spcPts val="0"/>
                        </a:spcAft>
                        <a:buNone/>
                      </a:pPr>
                      <a:r>
                        <a:rPr b="1" lang="en"/>
                        <a:t>7.45%</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76A5AF"/>
                    </a:solidFill>
                  </a:tcPr>
                </a:tc>
                <a:tc>
                  <a:txBody>
                    <a:bodyPr/>
                    <a:lstStyle/>
                    <a:p>
                      <a:pPr indent="0" lvl="0" marL="0" rtl="0" algn="ctr">
                        <a:lnSpc>
                          <a:spcPct val="115000"/>
                        </a:lnSpc>
                        <a:spcBef>
                          <a:spcPts val="0"/>
                        </a:spcBef>
                        <a:spcAft>
                          <a:spcPts val="0"/>
                        </a:spcAft>
                        <a:buNone/>
                      </a:pPr>
                      <a:r>
                        <a:rPr b="1" lang="en"/>
                        <a:t>10.47%</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76A5AF"/>
                    </a:solidFill>
                  </a:tcPr>
                </a:tc>
                <a:tc>
                  <a:txBody>
                    <a:bodyPr/>
                    <a:lstStyle/>
                    <a:p>
                      <a:pPr indent="0" lvl="0" marL="0" rtl="0" algn="ctr">
                        <a:lnSpc>
                          <a:spcPct val="115000"/>
                        </a:lnSpc>
                        <a:spcBef>
                          <a:spcPts val="0"/>
                        </a:spcBef>
                        <a:spcAft>
                          <a:spcPts val="0"/>
                        </a:spcAft>
                        <a:buNone/>
                      </a:pPr>
                      <a:r>
                        <a:rPr b="1" lang="en"/>
                        <a:t>15.35%</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76A5AF"/>
                    </a:solidFill>
                  </a:tcPr>
                </a:tc>
              </a:tr>
            </a:tbl>
          </a:graphicData>
        </a:graphic>
      </p:graphicFrame>
      <p:pic>
        <p:nvPicPr>
          <p:cNvPr id="392" name="Google Shape;392;p25"/>
          <p:cNvPicPr preferRelativeResize="0"/>
          <p:nvPr/>
        </p:nvPicPr>
        <p:blipFill rotWithShape="1">
          <a:blip r:embed="rId3">
            <a:alphaModFix/>
          </a:blip>
          <a:srcRect b="0" l="11335" r="11024" t="0"/>
          <a:stretch/>
        </p:blipFill>
        <p:spPr>
          <a:xfrm>
            <a:off x="54950" y="1084700"/>
            <a:ext cx="2994650" cy="2410750"/>
          </a:xfrm>
          <a:prstGeom prst="rect">
            <a:avLst/>
          </a:prstGeom>
          <a:noFill/>
          <a:ln>
            <a:noFill/>
          </a:ln>
          <a:effectLst>
            <a:outerShdw blurRad="57150" rotWithShape="0" algn="bl" dir="5400000" dist="19050">
              <a:srgbClr val="000000">
                <a:alpha val="50000"/>
              </a:srgbClr>
            </a:outerShdw>
          </a:effectLst>
        </p:spPr>
      </p:pic>
      <p:pic>
        <p:nvPicPr>
          <p:cNvPr id="393" name="Google Shape;393;p25"/>
          <p:cNvPicPr preferRelativeResize="0"/>
          <p:nvPr/>
        </p:nvPicPr>
        <p:blipFill rotWithShape="1">
          <a:blip r:embed="rId4">
            <a:alphaModFix/>
          </a:blip>
          <a:srcRect b="0" l="13476" r="12152" t="0"/>
          <a:stretch/>
        </p:blipFill>
        <p:spPr>
          <a:xfrm>
            <a:off x="6338325" y="1084700"/>
            <a:ext cx="2766688" cy="2410750"/>
          </a:xfrm>
          <a:prstGeom prst="rect">
            <a:avLst/>
          </a:prstGeom>
          <a:noFill/>
          <a:ln>
            <a:noFill/>
          </a:ln>
          <a:effectLst>
            <a:outerShdw blurRad="57150" rotWithShape="0" algn="bl" dir="5400000" dist="19050">
              <a:srgbClr val="000000">
                <a:alpha val="50000"/>
              </a:srgbClr>
            </a:outerShdw>
          </a:effectLst>
        </p:spPr>
      </p:pic>
      <p:graphicFrame>
        <p:nvGraphicFramePr>
          <p:cNvPr id="394" name="Google Shape;394;p25"/>
          <p:cNvGraphicFramePr/>
          <p:nvPr/>
        </p:nvGraphicFramePr>
        <p:xfrm>
          <a:off x="79325" y="3879025"/>
          <a:ext cx="3000000" cy="3000000"/>
        </p:xfrm>
        <a:graphic>
          <a:graphicData uri="http://schemas.openxmlformats.org/drawingml/2006/table">
            <a:tbl>
              <a:tblPr>
                <a:noFill/>
                <a:tableStyleId>{63600DD9-13ED-4188-AA48-4AB56590AD9D}</a:tableStyleId>
              </a:tblPr>
              <a:tblGrid>
                <a:gridCol w="2306775"/>
              </a:tblGrid>
              <a:tr h="2525">
                <a:tc>
                  <a:txBody>
                    <a:bodyPr/>
                    <a:lstStyle/>
                    <a:p>
                      <a:pPr indent="0" lvl="0" marL="0" rtl="0" algn="ctr">
                        <a:spcBef>
                          <a:spcPts val="0"/>
                        </a:spcBef>
                        <a:spcAft>
                          <a:spcPts val="0"/>
                        </a:spcAft>
                        <a:buNone/>
                      </a:pPr>
                      <a:r>
                        <a:rPr b="1" lang="en" sz="1600"/>
                        <a:t>Drop-out</a:t>
                      </a:r>
                      <a:endParaRPr b="1"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2525">
                <a:tc>
                  <a:txBody>
                    <a:bodyPr/>
                    <a:lstStyle/>
                    <a:p>
                      <a:pPr indent="0" lvl="0" marL="0" rtl="0" algn="ctr">
                        <a:spcBef>
                          <a:spcPts val="0"/>
                        </a:spcBef>
                        <a:spcAft>
                          <a:spcPts val="0"/>
                        </a:spcAft>
                        <a:buNone/>
                      </a:pPr>
                      <a:r>
                        <a:rPr b="1" lang="en" sz="1600"/>
                        <a:t>Drop-out + Continued</a:t>
                      </a:r>
                      <a:endParaRPr b="1"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395" name="Google Shape;395;p25"/>
          <p:cNvCxnSpPr/>
          <p:nvPr/>
        </p:nvCxnSpPr>
        <p:spPr>
          <a:xfrm rot="10800000">
            <a:off x="2416000" y="4348300"/>
            <a:ext cx="322200" cy="139500"/>
          </a:xfrm>
          <a:prstGeom prst="straightConnector1">
            <a:avLst/>
          </a:prstGeom>
          <a:noFill/>
          <a:ln cap="flat" cmpd="sng" w="28575">
            <a:solidFill>
              <a:srgbClr val="76A5AF"/>
            </a:solidFill>
            <a:prstDash val="solid"/>
            <a:round/>
            <a:headEnd len="med" w="med" type="none"/>
            <a:tailEnd len="med" w="med" type="triangle"/>
          </a:ln>
        </p:spPr>
      </p:cxnSp>
      <p:pic>
        <p:nvPicPr>
          <p:cNvPr id="396" name="Google Shape;396;p25"/>
          <p:cNvPicPr preferRelativeResize="0"/>
          <p:nvPr/>
        </p:nvPicPr>
        <p:blipFill rotWithShape="1">
          <a:blip r:embed="rId5">
            <a:alphaModFix/>
          </a:blip>
          <a:srcRect b="0" l="14157" r="11449" t="0"/>
          <a:stretch/>
        </p:blipFill>
        <p:spPr>
          <a:xfrm>
            <a:off x="3135379" y="1084700"/>
            <a:ext cx="3117172" cy="241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00" name="Shape 400"/>
        <p:cNvGrpSpPr/>
        <p:nvPr/>
      </p:nvGrpSpPr>
      <p:grpSpPr>
        <a:xfrm>
          <a:off x="0" y="0"/>
          <a:ext cx="0" cy="0"/>
          <a:chOff x="0" y="0"/>
          <a:chExt cx="0" cy="0"/>
        </a:xfrm>
      </p:grpSpPr>
      <p:sp>
        <p:nvSpPr>
          <p:cNvPr id="401" name="Google Shape;401;p26"/>
          <p:cNvSpPr txBox="1"/>
          <p:nvPr/>
        </p:nvSpPr>
        <p:spPr>
          <a:xfrm>
            <a:off x="410400" y="350150"/>
            <a:ext cx="8323200" cy="28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Holds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402" name="Google Shape;402;p26"/>
          <p:cNvPicPr preferRelativeResize="0"/>
          <p:nvPr/>
        </p:nvPicPr>
        <p:blipFill>
          <a:blip r:embed="rId3">
            <a:alphaModFix/>
          </a:blip>
          <a:stretch>
            <a:fillRect/>
          </a:stretch>
        </p:blipFill>
        <p:spPr>
          <a:xfrm>
            <a:off x="337075" y="2313050"/>
            <a:ext cx="4095261" cy="2450375"/>
          </a:xfrm>
          <a:prstGeom prst="rect">
            <a:avLst/>
          </a:prstGeom>
          <a:noFill/>
          <a:ln>
            <a:noFill/>
          </a:ln>
        </p:spPr>
      </p:pic>
      <p:sp>
        <p:nvSpPr>
          <p:cNvPr id="403" name="Google Shape;403;p26"/>
          <p:cNvSpPr txBox="1"/>
          <p:nvPr/>
        </p:nvSpPr>
        <p:spPr>
          <a:xfrm>
            <a:off x="410400" y="1233650"/>
            <a:ext cx="3805500" cy="107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chemeClr val="lt1"/>
                </a:solidFill>
                <a:latin typeface="Maven Pro"/>
                <a:ea typeface="Maven Pro"/>
                <a:cs typeface="Maven Pro"/>
                <a:sym typeface="Maven Pro"/>
              </a:rPr>
              <a:t>1655 students had a hold </a:t>
            </a:r>
            <a:endParaRPr sz="2400">
              <a:solidFill>
                <a:schemeClr val="lt1"/>
              </a:solidFill>
              <a:latin typeface="Maven Pro"/>
              <a:ea typeface="Maven Pro"/>
              <a:cs typeface="Maven Pro"/>
              <a:sym typeface="Maven Pro"/>
            </a:endParaRPr>
          </a:p>
          <a:p>
            <a:pPr indent="0" lvl="0" marL="0" rtl="0" algn="ctr">
              <a:lnSpc>
                <a:spcPct val="115000"/>
              </a:lnSpc>
              <a:spcBef>
                <a:spcPts val="0"/>
              </a:spcBef>
              <a:spcAft>
                <a:spcPts val="0"/>
              </a:spcAft>
              <a:buNone/>
            </a:pPr>
            <a:r>
              <a:rPr lang="en" sz="2400">
                <a:solidFill>
                  <a:schemeClr val="lt1"/>
                </a:solidFill>
                <a:latin typeface="Maven Pro"/>
                <a:ea typeface="Maven Pro"/>
                <a:cs typeface="Maven Pro"/>
                <a:sym typeface="Maven Pro"/>
              </a:rPr>
              <a:t>9% of total population</a:t>
            </a:r>
            <a:endParaRPr sz="2400">
              <a:solidFill>
                <a:schemeClr val="lt1"/>
              </a:solidFill>
              <a:latin typeface="Maven Pro"/>
              <a:ea typeface="Maven Pro"/>
              <a:cs typeface="Maven Pro"/>
              <a:sym typeface="Maven Pro"/>
            </a:endParaRPr>
          </a:p>
          <a:p>
            <a:pPr indent="0" lvl="0" marL="0" rtl="0" algn="ctr">
              <a:lnSpc>
                <a:spcPct val="115000"/>
              </a:lnSpc>
              <a:spcBef>
                <a:spcPts val="0"/>
              </a:spcBef>
              <a:spcAft>
                <a:spcPts val="0"/>
              </a:spcAft>
              <a:buNone/>
            </a:pPr>
            <a:r>
              <a:t/>
            </a:r>
            <a:endParaRPr sz="2400">
              <a:solidFill>
                <a:schemeClr val="lt1"/>
              </a:solidFill>
              <a:latin typeface="Maven Pro"/>
              <a:ea typeface="Maven Pro"/>
              <a:cs typeface="Maven Pro"/>
              <a:sym typeface="Maven Pro"/>
            </a:endParaRPr>
          </a:p>
          <a:p>
            <a:pPr indent="0" lvl="0" marL="0" rtl="0" algn="ctr">
              <a:lnSpc>
                <a:spcPct val="115000"/>
              </a:lnSpc>
              <a:spcBef>
                <a:spcPts val="0"/>
              </a:spcBef>
              <a:spcAft>
                <a:spcPts val="0"/>
              </a:spcAft>
              <a:buNone/>
            </a:pPr>
            <a:r>
              <a:t/>
            </a:r>
            <a:endParaRPr sz="2400">
              <a:solidFill>
                <a:schemeClr val="lt1"/>
              </a:solidFill>
              <a:latin typeface="Maven Pro"/>
              <a:ea typeface="Maven Pro"/>
              <a:cs typeface="Maven Pro"/>
              <a:sym typeface="Maven Pro"/>
            </a:endParaRPr>
          </a:p>
        </p:txBody>
      </p:sp>
      <p:sp>
        <p:nvSpPr>
          <p:cNvPr id="404" name="Google Shape;404;p26"/>
          <p:cNvSpPr txBox="1"/>
          <p:nvPr/>
        </p:nvSpPr>
        <p:spPr>
          <a:xfrm>
            <a:off x="4094800" y="3015725"/>
            <a:ext cx="5368200" cy="25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Maven Pro"/>
                <a:ea typeface="Maven Pro"/>
                <a:cs typeface="Maven Pro"/>
                <a:sym typeface="Maven Pro"/>
              </a:rPr>
              <a:t>504 students cannot continue </a:t>
            </a:r>
            <a:endParaRPr sz="2400">
              <a:solidFill>
                <a:schemeClr val="lt1"/>
              </a:solidFill>
              <a:latin typeface="Maven Pro"/>
              <a:ea typeface="Maven Pro"/>
              <a:cs typeface="Maven Pro"/>
              <a:sym typeface="Maven Pro"/>
            </a:endParaRPr>
          </a:p>
          <a:p>
            <a:pPr indent="0" lvl="0" marL="0" rtl="0" algn="ctr">
              <a:spcBef>
                <a:spcPts val="0"/>
              </a:spcBef>
              <a:spcAft>
                <a:spcPts val="0"/>
              </a:spcAft>
              <a:buNone/>
            </a:pPr>
            <a:r>
              <a:rPr lang="en" sz="2400">
                <a:solidFill>
                  <a:schemeClr val="lt1"/>
                </a:solidFill>
                <a:latin typeface="Maven Pro"/>
                <a:ea typeface="Maven Pro"/>
                <a:cs typeface="Maven Pro"/>
                <a:sym typeface="Maven Pro"/>
              </a:rPr>
              <a:t>due to financial hold.</a:t>
            </a:r>
            <a:endParaRPr sz="2400">
              <a:solidFill>
                <a:schemeClr val="lt1"/>
              </a:solidFill>
              <a:latin typeface="Maven Pro"/>
              <a:ea typeface="Maven Pro"/>
              <a:cs typeface="Maven Pro"/>
              <a:sym typeface="Maven Pro"/>
            </a:endParaRPr>
          </a:p>
          <a:p>
            <a:pPr indent="0" lvl="0" marL="0" rtl="0" algn="ctr">
              <a:spcBef>
                <a:spcPts val="0"/>
              </a:spcBef>
              <a:spcAft>
                <a:spcPts val="0"/>
              </a:spcAft>
              <a:buNone/>
            </a:pPr>
            <a:r>
              <a:rPr lang="en" sz="2400">
                <a:solidFill>
                  <a:schemeClr val="lt1"/>
                </a:solidFill>
                <a:latin typeface="Maven Pro"/>
                <a:ea typeface="Maven Pro"/>
                <a:cs typeface="Maven Pro"/>
                <a:sym typeface="Maven Pro"/>
              </a:rPr>
              <a:t>Most are seniors </a:t>
            </a:r>
            <a:r>
              <a:rPr lang="en" sz="1800">
                <a:solidFill>
                  <a:schemeClr val="lt1"/>
                </a:solidFill>
                <a:latin typeface="Maven Pro"/>
                <a:ea typeface="Maven Pro"/>
                <a:cs typeface="Maven Pro"/>
                <a:sym typeface="Maven Pro"/>
              </a:rPr>
              <a:t>(200 students)</a:t>
            </a:r>
            <a:endParaRPr sz="1800">
              <a:solidFill>
                <a:schemeClr val="lt1"/>
              </a:solidFill>
              <a:latin typeface="Maven Pro"/>
              <a:ea typeface="Maven Pro"/>
              <a:cs typeface="Maven Pro"/>
              <a:sym typeface="Maven Pro"/>
            </a:endParaRPr>
          </a:p>
          <a:p>
            <a:pPr indent="0" lvl="0" marL="0" rtl="0" algn="ctr">
              <a:spcBef>
                <a:spcPts val="0"/>
              </a:spcBef>
              <a:spcAft>
                <a:spcPts val="0"/>
              </a:spcAft>
              <a:buNone/>
            </a:pPr>
            <a:r>
              <a:rPr lang="en" sz="2400">
                <a:solidFill>
                  <a:schemeClr val="lt1"/>
                </a:solidFill>
                <a:latin typeface="Maven Pro"/>
                <a:ea typeface="Maven Pro"/>
                <a:cs typeface="Maven Pro"/>
                <a:sym typeface="Maven Pro"/>
              </a:rPr>
              <a:t>Most have 9H hold </a:t>
            </a:r>
            <a:r>
              <a:rPr lang="en" sz="1800">
                <a:solidFill>
                  <a:schemeClr val="lt1"/>
                </a:solidFill>
                <a:latin typeface="Maven Pro"/>
                <a:ea typeface="Maven Pro"/>
                <a:cs typeface="Maven Pro"/>
                <a:sym typeface="Maven Pro"/>
              </a:rPr>
              <a:t>(300 students)</a:t>
            </a:r>
            <a:endParaRPr sz="2400">
              <a:solidFill>
                <a:schemeClr val="lt1"/>
              </a:solidFill>
              <a:latin typeface="Maven Pro"/>
              <a:ea typeface="Maven Pro"/>
              <a:cs typeface="Maven Pro"/>
              <a:sym typeface="Maven Pro"/>
            </a:endParaRPr>
          </a:p>
          <a:p>
            <a:pPr indent="0" lvl="0" marL="0" rtl="0" algn="l">
              <a:spcBef>
                <a:spcPts val="0"/>
              </a:spcBef>
              <a:spcAft>
                <a:spcPts val="0"/>
              </a:spcAft>
              <a:buNone/>
            </a:pPr>
            <a:r>
              <a:rPr lang="en" sz="3600">
                <a:solidFill>
                  <a:schemeClr val="lt1"/>
                </a:solidFill>
                <a:latin typeface="Maven Pro"/>
                <a:ea typeface="Maven Pro"/>
                <a:cs typeface="Maven Pro"/>
                <a:sym typeface="Maven Pro"/>
              </a:rPr>
              <a:t>	</a:t>
            </a:r>
            <a:endParaRPr/>
          </a:p>
        </p:txBody>
      </p:sp>
      <p:pic>
        <p:nvPicPr>
          <p:cNvPr id="405" name="Google Shape;405;p26"/>
          <p:cNvPicPr preferRelativeResize="0"/>
          <p:nvPr/>
        </p:nvPicPr>
        <p:blipFill>
          <a:blip r:embed="rId4">
            <a:alphaModFix/>
          </a:blip>
          <a:stretch>
            <a:fillRect/>
          </a:stretch>
        </p:blipFill>
        <p:spPr>
          <a:xfrm>
            <a:off x="4642712" y="288100"/>
            <a:ext cx="4272375" cy="2633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09" name="Shape 409"/>
        <p:cNvGrpSpPr/>
        <p:nvPr/>
      </p:nvGrpSpPr>
      <p:grpSpPr>
        <a:xfrm>
          <a:off x="0" y="0"/>
          <a:ext cx="0" cy="0"/>
          <a:chOff x="0" y="0"/>
          <a:chExt cx="0" cy="0"/>
        </a:xfrm>
      </p:grpSpPr>
      <p:pic>
        <p:nvPicPr>
          <p:cNvPr id="410" name="Google Shape;410;p27"/>
          <p:cNvPicPr preferRelativeResize="0"/>
          <p:nvPr/>
        </p:nvPicPr>
        <p:blipFill>
          <a:blip r:embed="rId3">
            <a:alphaModFix/>
          </a:blip>
          <a:stretch>
            <a:fillRect/>
          </a:stretch>
        </p:blipFill>
        <p:spPr>
          <a:xfrm>
            <a:off x="225650" y="1242063"/>
            <a:ext cx="3981525" cy="2659375"/>
          </a:xfrm>
          <a:prstGeom prst="rect">
            <a:avLst/>
          </a:prstGeom>
          <a:noFill/>
          <a:ln>
            <a:noFill/>
          </a:ln>
        </p:spPr>
      </p:pic>
      <p:sp>
        <p:nvSpPr>
          <p:cNvPr id="411" name="Google Shape;411;p27"/>
          <p:cNvSpPr/>
          <p:nvPr/>
        </p:nvSpPr>
        <p:spPr>
          <a:xfrm>
            <a:off x="225650" y="1073650"/>
            <a:ext cx="3981600" cy="282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412" name="Google Shape;412;p27"/>
          <p:cNvSpPr/>
          <p:nvPr/>
        </p:nvSpPr>
        <p:spPr>
          <a:xfrm>
            <a:off x="4259725" y="149650"/>
            <a:ext cx="4616400" cy="1028100"/>
          </a:xfrm>
          <a:prstGeom prst="roundRect">
            <a:avLst>
              <a:gd fmla="val 16667" name="adj"/>
            </a:avLst>
          </a:prstGeom>
          <a:solidFill>
            <a:srgbClr val="126D6F">
              <a:alpha val="686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413" name="Google Shape;413;p27"/>
          <p:cNvSpPr txBox="1"/>
          <p:nvPr/>
        </p:nvSpPr>
        <p:spPr>
          <a:xfrm>
            <a:off x="410400" y="350150"/>
            <a:ext cx="8323200" cy="3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Maven Pro"/>
                <a:ea typeface="Maven Pro"/>
                <a:cs typeface="Maven Pro"/>
                <a:sym typeface="Maven Pro"/>
              </a:rPr>
              <a:t>Cost of Attendance</a:t>
            </a:r>
            <a:endParaRPr b="1" sz="3000">
              <a:solidFill>
                <a:srgbClr val="FFFFFF"/>
              </a:solidFill>
              <a:latin typeface="Maven Pro"/>
              <a:ea typeface="Maven Pro"/>
              <a:cs typeface="Maven Pro"/>
              <a:sym typeface="Maven Pro"/>
            </a:endParaRPr>
          </a:p>
          <a:p>
            <a:pPr indent="0" lvl="0" marL="0" rtl="0" algn="ctr">
              <a:spcBef>
                <a:spcPts val="0"/>
              </a:spcBef>
              <a:spcAft>
                <a:spcPts val="0"/>
              </a:spcAft>
              <a:buNone/>
            </a:pPr>
            <a:r>
              <a:rPr lang="en" sz="2400">
                <a:solidFill>
                  <a:srgbClr val="FFFFFF"/>
                </a:solidFill>
                <a:latin typeface="Maven Pro"/>
                <a:ea typeface="Maven Pro"/>
                <a:cs typeface="Maven Pro"/>
                <a:sym typeface="Maven Pro"/>
              </a:rPr>
              <a:t> </a:t>
            </a:r>
            <a:endParaRPr sz="24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414" name="Google Shape;414;p27"/>
          <p:cNvPicPr preferRelativeResize="0"/>
          <p:nvPr/>
        </p:nvPicPr>
        <p:blipFill>
          <a:blip r:embed="rId4">
            <a:alphaModFix/>
          </a:blip>
          <a:stretch>
            <a:fillRect/>
          </a:stretch>
        </p:blipFill>
        <p:spPr>
          <a:xfrm>
            <a:off x="4681575" y="2052450"/>
            <a:ext cx="4382050" cy="2792175"/>
          </a:xfrm>
          <a:prstGeom prst="rect">
            <a:avLst/>
          </a:prstGeom>
          <a:noFill/>
          <a:ln>
            <a:noFill/>
          </a:ln>
        </p:spPr>
      </p:pic>
      <p:sp>
        <p:nvSpPr>
          <p:cNvPr id="415" name="Google Shape;415;p27"/>
          <p:cNvSpPr txBox="1"/>
          <p:nvPr/>
        </p:nvSpPr>
        <p:spPr>
          <a:xfrm>
            <a:off x="4259725" y="189850"/>
            <a:ext cx="4803900" cy="10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aven Pro"/>
                <a:ea typeface="Maven Pro"/>
                <a:cs typeface="Maven Pro"/>
                <a:sym typeface="Maven Pro"/>
              </a:rPr>
              <a:t>Avg </a:t>
            </a:r>
            <a:r>
              <a:rPr lang="en" sz="2400">
                <a:solidFill>
                  <a:schemeClr val="lt1"/>
                </a:solidFill>
                <a:latin typeface="Maven Pro"/>
                <a:ea typeface="Maven Pro"/>
                <a:cs typeface="Maven Pro"/>
                <a:sym typeface="Maven Pro"/>
              </a:rPr>
              <a:t>Registration Fee:      578$</a:t>
            </a:r>
            <a:endParaRPr sz="2400">
              <a:solidFill>
                <a:schemeClr val="lt1"/>
              </a:solidFill>
              <a:latin typeface="Maven Pro"/>
              <a:ea typeface="Maven Pro"/>
              <a:cs typeface="Maven Pro"/>
              <a:sym typeface="Maven Pro"/>
            </a:endParaRPr>
          </a:p>
          <a:p>
            <a:pPr indent="0" lvl="0" marL="0" rtl="0" algn="l">
              <a:spcBef>
                <a:spcPts val="0"/>
              </a:spcBef>
              <a:spcAft>
                <a:spcPts val="0"/>
              </a:spcAft>
              <a:buNone/>
            </a:pPr>
            <a:r>
              <a:rPr lang="en" sz="2400">
                <a:solidFill>
                  <a:schemeClr val="lt1"/>
                </a:solidFill>
                <a:latin typeface="Maven Pro"/>
                <a:ea typeface="Maven Pro"/>
                <a:cs typeface="Maven Pro"/>
                <a:sym typeface="Maven Pro"/>
              </a:rPr>
              <a:t>Avg Registration Tuition: 5640$</a:t>
            </a:r>
            <a:endParaRPr/>
          </a:p>
        </p:txBody>
      </p:sp>
      <p:sp>
        <p:nvSpPr>
          <p:cNvPr id="416" name="Google Shape;416;p27"/>
          <p:cNvSpPr txBox="1"/>
          <p:nvPr/>
        </p:nvSpPr>
        <p:spPr>
          <a:xfrm>
            <a:off x="4681575" y="1217950"/>
            <a:ext cx="4803900" cy="10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Maven Pro"/>
                <a:ea typeface="Maven Pro"/>
                <a:cs typeface="Maven Pro"/>
                <a:sym typeface="Maven Pro"/>
              </a:rPr>
              <a:t>Chemistry, Accounting, Psychology, Computer Science, LAS Undeclared</a:t>
            </a:r>
            <a:endParaRPr sz="20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20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2000">
              <a:solidFill>
                <a:schemeClr val="lt1"/>
              </a:solidFill>
              <a:latin typeface="Maven Pro"/>
              <a:ea typeface="Maven Pro"/>
              <a:cs typeface="Maven Pro"/>
              <a:sym typeface="Maven Pro"/>
            </a:endParaRPr>
          </a:p>
        </p:txBody>
      </p:sp>
      <p:sp>
        <p:nvSpPr>
          <p:cNvPr id="417" name="Google Shape;417;p27"/>
          <p:cNvSpPr/>
          <p:nvPr/>
        </p:nvSpPr>
        <p:spPr>
          <a:xfrm>
            <a:off x="1026275" y="1242075"/>
            <a:ext cx="1957500" cy="17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418" name="Google Shape;418;p27"/>
          <p:cNvSpPr txBox="1"/>
          <p:nvPr/>
        </p:nvSpPr>
        <p:spPr>
          <a:xfrm>
            <a:off x="928250" y="1073650"/>
            <a:ext cx="2576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aven Pro"/>
                <a:ea typeface="Maven Pro"/>
                <a:cs typeface="Maven Pro"/>
                <a:sym typeface="Maven Pro"/>
              </a:rPr>
              <a:t>Average Tuition by College</a:t>
            </a:r>
            <a:endParaRPr b="1"/>
          </a:p>
        </p:txBody>
      </p:sp>
      <p:sp>
        <p:nvSpPr>
          <p:cNvPr id="419" name="Google Shape;419;p27"/>
          <p:cNvSpPr/>
          <p:nvPr/>
        </p:nvSpPr>
        <p:spPr>
          <a:xfrm>
            <a:off x="4681575" y="2052450"/>
            <a:ext cx="3981600" cy="282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420" name="Google Shape;420;p27"/>
          <p:cNvSpPr txBox="1"/>
          <p:nvPr/>
        </p:nvSpPr>
        <p:spPr>
          <a:xfrm>
            <a:off x="5378000" y="2168600"/>
            <a:ext cx="29892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aven Pro"/>
                <a:ea typeface="Maven Pro"/>
                <a:cs typeface="Maven Pro"/>
                <a:sym typeface="Maven Pro"/>
              </a:rPr>
              <a:t>Tuition of Top 5 Popular Majors</a:t>
            </a:r>
            <a:endParaRPr b="1"/>
          </a:p>
        </p:txBody>
      </p:sp>
      <p:sp>
        <p:nvSpPr>
          <p:cNvPr id="421" name="Google Shape;421;p27"/>
          <p:cNvSpPr txBox="1"/>
          <p:nvPr/>
        </p:nvSpPr>
        <p:spPr>
          <a:xfrm rot="2363977">
            <a:off x="488220" y="4285633"/>
            <a:ext cx="1360746" cy="3323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aven Pro"/>
                <a:ea typeface="Maven Pro"/>
                <a:cs typeface="Maven Pro"/>
                <a:sym typeface="Maven Pro"/>
              </a:rPr>
              <a:t>a</a:t>
            </a:r>
            <a:r>
              <a:rPr b="1" lang="en">
                <a:latin typeface="Maven Pro"/>
                <a:ea typeface="Maven Pro"/>
                <a:cs typeface="Maven Pro"/>
                <a:sym typeface="Maven Pro"/>
              </a:rPr>
              <a:t>rchitecture</a:t>
            </a:r>
            <a:endParaRPr b="1"/>
          </a:p>
        </p:txBody>
      </p:sp>
      <p:sp>
        <p:nvSpPr>
          <p:cNvPr id="422" name="Google Shape;422;p27"/>
          <p:cNvSpPr txBox="1"/>
          <p:nvPr/>
        </p:nvSpPr>
        <p:spPr>
          <a:xfrm rot="2363977">
            <a:off x="1129895" y="4330994"/>
            <a:ext cx="1360746" cy="3323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aven Pro"/>
                <a:ea typeface="Maven Pro"/>
                <a:cs typeface="Maven Pro"/>
                <a:sym typeface="Maven Pro"/>
              </a:rPr>
              <a:t>business</a:t>
            </a:r>
            <a:endParaRPr b="1"/>
          </a:p>
        </p:txBody>
      </p:sp>
      <p:sp>
        <p:nvSpPr>
          <p:cNvPr id="423" name="Google Shape;423;p27"/>
          <p:cNvSpPr txBox="1"/>
          <p:nvPr/>
        </p:nvSpPr>
        <p:spPr>
          <a:xfrm rot="2363977">
            <a:off x="1750620" y="4331008"/>
            <a:ext cx="1360746" cy="3323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aven Pro"/>
                <a:ea typeface="Maven Pro"/>
                <a:cs typeface="Maven Pro"/>
                <a:sym typeface="Maven Pro"/>
              </a:rPr>
              <a:t>education</a:t>
            </a:r>
            <a:endParaRPr b="1"/>
          </a:p>
        </p:txBody>
      </p:sp>
      <p:sp>
        <p:nvSpPr>
          <p:cNvPr id="424" name="Google Shape;424;p27"/>
          <p:cNvSpPr txBox="1"/>
          <p:nvPr/>
        </p:nvSpPr>
        <p:spPr>
          <a:xfrm rot="2363977">
            <a:off x="2317395" y="4354519"/>
            <a:ext cx="1360746" cy="3323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aven Pro"/>
                <a:ea typeface="Maven Pro"/>
                <a:cs typeface="Maven Pro"/>
                <a:sym typeface="Maven Pro"/>
              </a:rPr>
              <a:t>engineering</a:t>
            </a:r>
            <a:endParaRPr b="1"/>
          </a:p>
        </p:txBody>
      </p:sp>
      <p:sp>
        <p:nvSpPr>
          <p:cNvPr id="425" name="Google Shape;425;p27"/>
          <p:cNvSpPr txBox="1"/>
          <p:nvPr/>
        </p:nvSpPr>
        <p:spPr>
          <a:xfrm rot="2363977">
            <a:off x="2957345" y="4430733"/>
            <a:ext cx="1360746" cy="3323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aven Pro"/>
                <a:ea typeface="Maven Pro"/>
                <a:cs typeface="Maven Pro"/>
                <a:sym typeface="Maven Pro"/>
              </a:rPr>
              <a:t>LAS</a:t>
            </a:r>
            <a:endParaRPr b="1"/>
          </a:p>
        </p:txBody>
      </p:sp>
      <p:sp>
        <p:nvSpPr>
          <p:cNvPr id="426" name="Google Shape;426;p27"/>
          <p:cNvSpPr txBox="1"/>
          <p:nvPr/>
        </p:nvSpPr>
        <p:spPr>
          <a:xfrm rot="2363977">
            <a:off x="3579795" y="4407208"/>
            <a:ext cx="1360746" cy="3323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aven Pro"/>
                <a:ea typeface="Maven Pro"/>
                <a:cs typeface="Maven Pro"/>
                <a:sym typeface="Maven Pro"/>
              </a:rPr>
              <a:t>urban planning</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430" name="Shape 430"/>
        <p:cNvGrpSpPr/>
        <p:nvPr/>
      </p:nvGrpSpPr>
      <p:grpSpPr>
        <a:xfrm>
          <a:off x="0" y="0"/>
          <a:ext cx="0" cy="0"/>
          <a:chOff x="0" y="0"/>
          <a:chExt cx="0" cy="0"/>
        </a:xfrm>
      </p:grpSpPr>
      <p:sp>
        <p:nvSpPr>
          <p:cNvPr id="431" name="Google Shape;431;p28"/>
          <p:cNvSpPr txBox="1"/>
          <p:nvPr>
            <p:ph type="title"/>
          </p:nvPr>
        </p:nvSpPr>
        <p:spPr>
          <a:xfrm>
            <a:off x="824000" y="763600"/>
            <a:ext cx="8319900" cy="35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SECTION III.</a:t>
            </a:r>
            <a:endParaRPr/>
          </a:p>
          <a:p>
            <a:pPr indent="0" lvl="0" marL="0" rtl="0" algn="l">
              <a:spcBef>
                <a:spcPts val="0"/>
              </a:spcBef>
              <a:spcAft>
                <a:spcPts val="0"/>
              </a:spcAft>
              <a:buNone/>
            </a:pPr>
            <a:r>
              <a:rPr lang="en"/>
              <a:t>Future Directions</a:t>
            </a:r>
            <a:endParaRPr/>
          </a:p>
          <a:p>
            <a:pPr indent="0" lvl="0" marL="0" rtl="0" algn="l">
              <a:spcBef>
                <a:spcPts val="0"/>
              </a:spcBef>
              <a:spcAft>
                <a:spcPts val="0"/>
              </a:spcAft>
              <a:buNone/>
            </a:pPr>
            <a:r>
              <a:t/>
            </a:r>
            <a:endParaRPr b="0" sz="3000"/>
          </a:p>
          <a:p>
            <a:pPr indent="0" lvl="0" marL="0" rtl="0" algn="l">
              <a:spcBef>
                <a:spcPts val="0"/>
              </a:spcBef>
              <a:spcAft>
                <a:spcPts val="0"/>
              </a:spcAft>
              <a:buNone/>
            </a:pPr>
            <a:r>
              <a:rPr b="0" lang="en" sz="2800"/>
              <a:t>suggestions for next steps and new directions</a:t>
            </a:r>
            <a:endParaRPr b="0" sz="2800"/>
          </a:p>
          <a:p>
            <a:pPr indent="0" lvl="0" marL="0" rtl="0" algn="l">
              <a:spcBef>
                <a:spcPts val="0"/>
              </a:spcBef>
              <a:spcAft>
                <a:spcPts val="0"/>
              </a:spcAft>
              <a:buNone/>
            </a:pPr>
            <a:r>
              <a:t/>
            </a:r>
            <a:endParaRPr b="0" sz="3000"/>
          </a:p>
          <a:p>
            <a:pPr indent="0" lvl="0" marL="0" rtl="0" algn="l">
              <a:spcBef>
                <a:spcPts val="0"/>
              </a:spcBef>
              <a:spcAft>
                <a:spcPts val="0"/>
              </a:spcAft>
              <a:buNone/>
            </a:pPr>
            <a:r>
              <a:t/>
            </a:r>
            <a:endParaRPr b="0" sz="3000"/>
          </a:p>
          <a:p>
            <a:pPr indent="0" lvl="0" marL="0" rtl="0" algn="l">
              <a:spcBef>
                <a:spcPts val="0"/>
              </a:spcBef>
              <a:spcAft>
                <a:spcPts val="0"/>
              </a:spcAft>
              <a:buNone/>
            </a:pPr>
            <a:r>
              <a:t/>
            </a:r>
            <a:endParaRPr b="0"/>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435" name="Shape 435"/>
        <p:cNvGrpSpPr/>
        <p:nvPr/>
      </p:nvGrpSpPr>
      <p:grpSpPr>
        <a:xfrm>
          <a:off x="0" y="0"/>
          <a:ext cx="0" cy="0"/>
          <a:chOff x="0" y="0"/>
          <a:chExt cx="0" cy="0"/>
        </a:xfrm>
      </p:grpSpPr>
      <p:sp>
        <p:nvSpPr>
          <p:cNvPr id="436" name="Google Shape;436;p29"/>
          <p:cNvSpPr txBox="1"/>
          <p:nvPr/>
        </p:nvSpPr>
        <p:spPr>
          <a:xfrm>
            <a:off x="410400" y="350150"/>
            <a:ext cx="83232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Future Directions</a:t>
            </a:r>
            <a:endParaRPr sz="3600">
              <a:solidFill>
                <a:srgbClr val="FFFFFF"/>
              </a:solidFill>
              <a:latin typeface="Maven Pro"/>
              <a:ea typeface="Maven Pro"/>
              <a:cs typeface="Maven Pro"/>
              <a:sym typeface="Maven Pro"/>
            </a:endParaRPr>
          </a:p>
        </p:txBody>
      </p:sp>
      <p:sp>
        <p:nvSpPr>
          <p:cNvPr id="437" name="Google Shape;437;p29"/>
          <p:cNvSpPr/>
          <p:nvPr/>
        </p:nvSpPr>
        <p:spPr>
          <a:xfrm>
            <a:off x="410400" y="1193825"/>
            <a:ext cx="2665800" cy="3523200"/>
          </a:xfrm>
          <a:prstGeom prst="roundRect">
            <a:avLst>
              <a:gd fmla="val 16667" name="adj"/>
            </a:avLst>
          </a:prstGeom>
          <a:solidFill>
            <a:srgbClr val="15888A">
              <a:alpha val="7647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DIRECTION 1</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Improve predictive models. Make them more accurate.</a:t>
            </a:r>
            <a:endParaRPr sz="1800">
              <a:solidFill>
                <a:srgbClr val="FFFFFF"/>
              </a:solidFill>
              <a:latin typeface="Maven Pro"/>
              <a:ea typeface="Maven Pro"/>
              <a:cs typeface="Maven Pro"/>
              <a:sym typeface="Maven Pro"/>
            </a:endParaRPr>
          </a:p>
          <a:p>
            <a:pPr indent="0" lvl="0" marL="457200" rtl="0" algn="l">
              <a:spcBef>
                <a:spcPts val="0"/>
              </a:spcBef>
              <a:spcAft>
                <a:spcPts val="0"/>
              </a:spcAft>
              <a:buNone/>
            </a:pPr>
            <a:r>
              <a:t/>
            </a:r>
            <a:endParaRPr sz="1800">
              <a:solidFill>
                <a:srgbClr val="FFFFFF"/>
              </a:solidFill>
              <a:latin typeface="Maven Pro"/>
              <a:ea typeface="Maven Pro"/>
              <a:cs typeface="Maven Pro"/>
              <a:sym typeface="Maven Pro"/>
            </a:endParaRPr>
          </a:p>
        </p:txBody>
      </p:sp>
      <p:sp>
        <p:nvSpPr>
          <p:cNvPr id="438" name="Google Shape;438;p29"/>
          <p:cNvSpPr/>
          <p:nvPr/>
        </p:nvSpPr>
        <p:spPr>
          <a:xfrm>
            <a:off x="3239100" y="1193825"/>
            <a:ext cx="2665800" cy="3523200"/>
          </a:xfrm>
          <a:prstGeom prst="roundRect">
            <a:avLst>
              <a:gd fmla="val 16667" name="adj"/>
            </a:avLst>
          </a:prstGeom>
          <a:solidFill>
            <a:srgbClr val="4DB097"/>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DIRECTION 2</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457200" rtl="0" algn="l">
              <a:spcBef>
                <a:spcPts val="0"/>
              </a:spcBef>
              <a:spcAft>
                <a:spcPts val="0"/>
              </a:spcAft>
              <a:buNone/>
            </a:pPr>
            <a:r>
              <a:rPr lang="en" sz="1800">
                <a:solidFill>
                  <a:schemeClr val="lt1"/>
                </a:solidFill>
                <a:latin typeface="Maven Pro"/>
                <a:ea typeface="Maven Pro"/>
                <a:cs typeface="Maven Pro"/>
                <a:sym typeface="Maven Pro"/>
              </a:rPr>
              <a:t>Connect statistical model with the real world situation to make it more practical</a:t>
            </a:r>
            <a:endParaRPr sz="1800">
              <a:solidFill>
                <a:srgbClr val="FFFFFF"/>
              </a:solidFill>
              <a:latin typeface="Maven Pro"/>
              <a:ea typeface="Maven Pro"/>
              <a:cs typeface="Maven Pro"/>
              <a:sym typeface="Maven Pro"/>
            </a:endParaRPr>
          </a:p>
        </p:txBody>
      </p:sp>
      <p:sp>
        <p:nvSpPr>
          <p:cNvPr id="439" name="Google Shape;439;p29"/>
          <p:cNvSpPr/>
          <p:nvPr/>
        </p:nvSpPr>
        <p:spPr>
          <a:xfrm>
            <a:off x="6067800" y="1193825"/>
            <a:ext cx="2665800" cy="3523200"/>
          </a:xfrm>
          <a:prstGeom prst="roundRect">
            <a:avLst>
              <a:gd fmla="val 16667" name="adj"/>
            </a:avLst>
          </a:prstGeom>
          <a:solidFill>
            <a:srgbClr val="44A0AD"/>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DIRECTION 3</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chemeClr val="lt1"/>
                </a:solidFill>
                <a:latin typeface="Maven Pro"/>
                <a:ea typeface="Maven Pro"/>
                <a:cs typeface="Maven Pro"/>
                <a:sym typeface="Maven Pro"/>
              </a:rPr>
              <a:t>Compare our findings to the actual situation </a:t>
            </a:r>
            <a:endParaRPr sz="1800">
              <a:solidFill>
                <a:srgbClr val="FFFFFF"/>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410400" y="787275"/>
            <a:ext cx="83232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SMMC Data Mining Team</a:t>
            </a:r>
            <a:endParaRPr/>
          </a:p>
          <a:p>
            <a:pPr indent="0" lvl="0" marL="0" rtl="0" algn="ctr">
              <a:spcBef>
                <a:spcPts val="0"/>
              </a:spcBef>
              <a:spcAft>
                <a:spcPts val="0"/>
              </a:spcAft>
              <a:buNone/>
            </a:pPr>
            <a:r>
              <a:t/>
            </a:r>
            <a:endParaRPr/>
          </a:p>
        </p:txBody>
      </p:sp>
      <p:sp>
        <p:nvSpPr>
          <p:cNvPr id="284" name="Google Shape;284;p14"/>
          <p:cNvSpPr txBox="1"/>
          <p:nvPr>
            <p:ph type="title"/>
          </p:nvPr>
        </p:nvSpPr>
        <p:spPr>
          <a:xfrm>
            <a:off x="235300" y="1235800"/>
            <a:ext cx="21078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Smruthi Iyengar</a:t>
            </a:r>
            <a:endParaRPr sz="1900">
              <a:solidFill>
                <a:srgbClr val="FFFFFF"/>
              </a:solidFill>
            </a:endParaRPr>
          </a:p>
          <a:p>
            <a:pPr indent="0" lvl="0" marL="0" rtl="0" algn="ctr">
              <a:spcBef>
                <a:spcPts val="0"/>
              </a:spcBef>
              <a:spcAft>
                <a:spcPts val="0"/>
              </a:spcAft>
              <a:buNone/>
            </a:pPr>
            <a:r>
              <a:rPr b="0" lang="en" sz="1900">
                <a:solidFill>
                  <a:srgbClr val="FFFFFF"/>
                </a:solidFill>
              </a:rPr>
              <a:t>Senior</a:t>
            </a:r>
            <a:r>
              <a:rPr lang="en" sz="1900">
                <a:solidFill>
                  <a:srgbClr val="FFFFFF"/>
                </a:solidFill>
              </a:rPr>
              <a:t> </a:t>
            </a:r>
            <a:endParaRPr sz="1900">
              <a:solidFill>
                <a:srgbClr val="FFFFFF"/>
              </a:solidFill>
            </a:endParaRPr>
          </a:p>
          <a:p>
            <a:pPr indent="0" lvl="0" marL="0" rtl="0" algn="ctr">
              <a:spcBef>
                <a:spcPts val="0"/>
              </a:spcBef>
              <a:spcAft>
                <a:spcPts val="0"/>
              </a:spcAft>
              <a:buNone/>
            </a:pPr>
            <a:r>
              <a:rPr b="0" lang="en" sz="1900">
                <a:solidFill>
                  <a:srgbClr val="FFFFFF"/>
                </a:solidFill>
              </a:rPr>
              <a:t>Economics+</a:t>
            </a:r>
            <a:endParaRPr b="0" sz="1900">
              <a:solidFill>
                <a:srgbClr val="FFFFFF"/>
              </a:solidFill>
            </a:endParaRPr>
          </a:p>
          <a:p>
            <a:pPr indent="0" lvl="0" marL="0" rtl="0" algn="ctr">
              <a:spcBef>
                <a:spcPts val="0"/>
              </a:spcBef>
              <a:spcAft>
                <a:spcPts val="0"/>
              </a:spcAft>
              <a:buNone/>
            </a:pPr>
            <a:r>
              <a:rPr b="0" lang="en" sz="1900">
                <a:solidFill>
                  <a:srgbClr val="FFFFFF"/>
                </a:solidFill>
              </a:rPr>
              <a:t>Statistics</a:t>
            </a:r>
            <a:endParaRPr b="0" sz="1900">
              <a:solidFill>
                <a:srgbClr val="FFFFFF"/>
              </a:solidFill>
            </a:endParaRPr>
          </a:p>
        </p:txBody>
      </p:sp>
      <p:sp>
        <p:nvSpPr>
          <p:cNvPr id="285" name="Google Shape;285;p14"/>
          <p:cNvSpPr txBox="1"/>
          <p:nvPr>
            <p:ph type="title"/>
          </p:nvPr>
        </p:nvSpPr>
        <p:spPr>
          <a:xfrm>
            <a:off x="2429375" y="3343500"/>
            <a:ext cx="21078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Kagen Quiballo</a:t>
            </a:r>
            <a:endParaRPr sz="1900">
              <a:solidFill>
                <a:srgbClr val="FFFFFF"/>
              </a:solidFill>
            </a:endParaRPr>
          </a:p>
          <a:p>
            <a:pPr indent="0" lvl="0" marL="0" rtl="0" algn="ctr">
              <a:spcBef>
                <a:spcPts val="0"/>
              </a:spcBef>
              <a:spcAft>
                <a:spcPts val="0"/>
              </a:spcAft>
              <a:buNone/>
            </a:pPr>
            <a:r>
              <a:rPr b="0" lang="en" sz="1900">
                <a:solidFill>
                  <a:srgbClr val="FFFFFF"/>
                </a:solidFill>
              </a:rPr>
              <a:t>Senior</a:t>
            </a:r>
            <a:endParaRPr b="0" sz="1900">
              <a:solidFill>
                <a:srgbClr val="FFFFFF"/>
              </a:solidFill>
            </a:endParaRPr>
          </a:p>
          <a:p>
            <a:pPr indent="0" lvl="0" marL="0" rtl="0" algn="ctr">
              <a:spcBef>
                <a:spcPts val="0"/>
              </a:spcBef>
              <a:spcAft>
                <a:spcPts val="0"/>
              </a:spcAft>
              <a:buNone/>
            </a:pPr>
            <a:r>
              <a:rPr b="0" lang="en" sz="1900">
                <a:solidFill>
                  <a:srgbClr val="FFFFFF"/>
                </a:solidFill>
              </a:rPr>
              <a:t> Math + Stats + Informatics</a:t>
            </a:r>
            <a:endParaRPr b="0" sz="1900">
              <a:solidFill>
                <a:srgbClr val="FFFFFF"/>
              </a:solidFill>
            </a:endParaRPr>
          </a:p>
        </p:txBody>
      </p:sp>
      <p:sp>
        <p:nvSpPr>
          <p:cNvPr id="286" name="Google Shape;286;p14"/>
          <p:cNvSpPr txBox="1"/>
          <p:nvPr>
            <p:ph type="title"/>
          </p:nvPr>
        </p:nvSpPr>
        <p:spPr>
          <a:xfrm>
            <a:off x="4610825" y="1235800"/>
            <a:ext cx="21246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Hanqing Wang</a:t>
            </a:r>
            <a:endParaRPr sz="1900">
              <a:solidFill>
                <a:srgbClr val="FFFFFF"/>
              </a:solidFill>
            </a:endParaRPr>
          </a:p>
          <a:p>
            <a:pPr indent="0" lvl="0" marL="0" rtl="0" algn="ctr">
              <a:spcBef>
                <a:spcPts val="0"/>
              </a:spcBef>
              <a:spcAft>
                <a:spcPts val="0"/>
              </a:spcAft>
              <a:buNone/>
            </a:pPr>
            <a:r>
              <a:rPr b="0" lang="en" sz="1900">
                <a:solidFill>
                  <a:srgbClr val="FFFFFF"/>
                </a:solidFill>
              </a:rPr>
              <a:t>Senior</a:t>
            </a:r>
            <a:endParaRPr b="0" sz="1900">
              <a:solidFill>
                <a:srgbClr val="FFFFFF"/>
              </a:solidFill>
            </a:endParaRPr>
          </a:p>
          <a:p>
            <a:pPr indent="0" lvl="0" marL="0" rtl="0" algn="ctr">
              <a:spcBef>
                <a:spcPts val="0"/>
              </a:spcBef>
              <a:spcAft>
                <a:spcPts val="0"/>
              </a:spcAft>
              <a:buNone/>
            </a:pPr>
            <a:r>
              <a:rPr b="0" lang="en" sz="1900"/>
              <a:t>Actuarial Sci &amp; Stats</a:t>
            </a:r>
            <a:endParaRPr b="0" sz="1900">
              <a:solidFill>
                <a:srgbClr val="FFFFFF"/>
              </a:solidFill>
            </a:endParaRPr>
          </a:p>
        </p:txBody>
      </p:sp>
      <p:sp>
        <p:nvSpPr>
          <p:cNvPr id="287" name="Google Shape;287;p14"/>
          <p:cNvSpPr txBox="1"/>
          <p:nvPr>
            <p:ph type="title"/>
          </p:nvPr>
        </p:nvSpPr>
        <p:spPr>
          <a:xfrm>
            <a:off x="6800775" y="3339300"/>
            <a:ext cx="21078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Yuxin Wang</a:t>
            </a:r>
            <a:endParaRPr sz="1900">
              <a:solidFill>
                <a:srgbClr val="FFFFFF"/>
              </a:solidFill>
            </a:endParaRPr>
          </a:p>
          <a:p>
            <a:pPr indent="0" lvl="0" marL="0" rtl="0" algn="ctr">
              <a:spcBef>
                <a:spcPts val="0"/>
              </a:spcBef>
              <a:spcAft>
                <a:spcPts val="0"/>
              </a:spcAft>
              <a:buNone/>
            </a:pPr>
            <a:r>
              <a:rPr b="0" lang="en" sz="1900">
                <a:solidFill>
                  <a:srgbClr val="FFFFFF"/>
                </a:solidFill>
              </a:rPr>
              <a:t>Sophomore</a:t>
            </a:r>
            <a:endParaRPr b="0" sz="1900">
              <a:solidFill>
                <a:srgbClr val="FFFFFF"/>
              </a:solidFill>
            </a:endParaRPr>
          </a:p>
          <a:p>
            <a:pPr indent="0" lvl="0" marL="0" rtl="0" algn="ctr">
              <a:spcBef>
                <a:spcPts val="0"/>
              </a:spcBef>
              <a:spcAft>
                <a:spcPts val="0"/>
              </a:spcAft>
              <a:buNone/>
            </a:pPr>
            <a:r>
              <a:rPr b="0" lang="en" sz="1900">
                <a:solidFill>
                  <a:srgbClr val="FFFFFF"/>
                </a:solidFill>
              </a:rPr>
              <a:t>Pre-engineering</a:t>
            </a:r>
            <a:endParaRPr b="0" sz="1900">
              <a:solidFill>
                <a:srgbClr val="FFFFFF"/>
              </a:solidFill>
            </a:endParaRPr>
          </a:p>
        </p:txBody>
      </p:sp>
      <p:pic>
        <p:nvPicPr>
          <p:cNvPr id="288" name="Google Shape;288;p14"/>
          <p:cNvPicPr preferRelativeResize="0"/>
          <p:nvPr/>
        </p:nvPicPr>
        <p:blipFill>
          <a:blip r:embed="rId3">
            <a:alphaModFix/>
          </a:blip>
          <a:stretch>
            <a:fillRect/>
          </a:stretch>
        </p:blipFill>
        <p:spPr>
          <a:xfrm>
            <a:off x="4606663" y="2686000"/>
            <a:ext cx="2124600" cy="2124600"/>
          </a:xfrm>
          <a:prstGeom prst="rect">
            <a:avLst/>
          </a:prstGeom>
          <a:noFill/>
          <a:ln>
            <a:noFill/>
          </a:ln>
        </p:spPr>
      </p:pic>
      <p:pic>
        <p:nvPicPr>
          <p:cNvPr id="289" name="Google Shape;289;p14"/>
          <p:cNvPicPr preferRelativeResize="0"/>
          <p:nvPr/>
        </p:nvPicPr>
        <p:blipFill>
          <a:blip r:embed="rId4">
            <a:alphaModFix/>
          </a:blip>
          <a:stretch>
            <a:fillRect/>
          </a:stretch>
        </p:blipFill>
        <p:spPr>
          <a:xfrm>
            <a:off x="235300" y="2694400"/>
            <a:ext cx="2107800" cy="2107800"/>
          </a:xfrm>
          <a:prstGeom prst="rect">
            <a:avLst/>
          </a:prstGeom>
          <a:noFill/>
          <a:ln>
            <a:noFill/>
          </a:ln>
        </p:spPr>
      </p:pic>
      <p:pic>
        <p:nvPicPr>
          <p:cNvPr id="290" name="Google Shape;290;p14"/>
          <p:cNvPicPr preferRelativeResize="0"/>
          <p:nvPr/>
        </p:nvPicPr>
        <p:blipFill>
          <a:blip r:embed="rId5">
            <a:alphaModFix/>
          </a:blip>
          <a:stretch>
            <a:fillRect/>
          </a:stretch>
        </p:blipFill>
        <p:spPr>
          <a:xfrm>
            <a:off x="6809075" y="1227225"/>
            <a:ext cx="2107950" cy="2107950"/>
          </a:xfrm>
          <a:prstGeom prst="rect">
            <a:avLst/>
          </a:prstGeom>
          <a:noFill/>
          <a:ln>
            <a:noFill/>
          </a:ln>
        </p:spPr>
      </p:pic>
      <p:pic>
        <p:nvPicPr>
          <p:cNvPr id="291" name="Google Shape;291;p14"/>
          <p:cNvPicPr preferRelativeResize="0"/>
          <p:nvPr/>
        </p:nvPicPr>
        <p:blipFill rotWithShape="1">
          <a:blip r:embed="rId6">
            <a:alphaModFix/>
          </a:blip>
          <a:srcRect b="32951" l="11958" r="11966" t="12265"/>
          <a:stretch/>
        </p:blipFill>
        <p:spPr>
          <a:xfrm>
            <a:off x="2429375" y="1218900"/>
            <a:ext cx="2107801" cy="2124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295" name="Shape 295"/>
        <p:cNvGrpSpPr/>
        <p:nvPr/>
      </p:nvGrpSpPr>
      <p:grpSpPr>
        <a:xfrm>
          <a:off x="0" y="0"/>
          <a:ext cx="0" cy="0"/>
          <a:chOff x="0" y="0"/>
          <a:chExt cx="0" cy="0"/>
        </a:xfrm>
      </p:grpSpPr>
      <p:sp>
        <p:nvSpPr>
          <p:cNvPr id="296" name="Google Shape;296;p15"/>
          <p:cNvSpPr/>
          <p:nvPr/>
        </p:nvSpPr>
        <p:spPr>
          <a:xfrm>
            <a:off x="4630275" y="1386900"/>
            <a:ext cx="42396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1"/>
                </a:solidFill>
                <a:latin typeface="Maven Pro"/>
                <a:ea typeface="Maven Pro"/>
                <a:cs typeface="Maven Pro"/>
                <a:sym typeface="Maven Pro"/>
              </a:rPr>
              <a:t>STUDENT SUCCESS INITIATIVE</a:t>
            </a:r>
            <a:endParaRPr>
              <a:solidFill>
                <a:schemeClr val="accent1"/>
              </a:solidFill>
            </a:endParaRPr>
          </a:p>
        </p:txBody>
      </p:sp>
      <p:sp>
        <p:nvSpPr>
          <p:cNvPr id="297" name="Google Shape;297;p15"/>
          <p:cNvSpPr txBox="1"/>
          <p:nvPr>
            <p:ph type="title"/>
          </p:nvPr>
        </p:nvSpPr>
        <p:spPr>
          <a:xfrm>
            <a:off x="410400" y="787275"/>
            <a:ext cx="83232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Student Success Initiative @ UIC</a:t>
            </a:r>
            <a:endParaRPr/>
          </a:p>
          <a:p>
            <a:pPr indent="0" lvl="0" marL="0" rtl="0" algn="ctr">
              <a:spcBef>
                <a:spcPts val="0"/>
              </a:spcBef>
              <a:spcAft>
                <a:spcPts val="0"/>
              </a:spcAft>
              <a:buNone/>
            </a:pPr>
            <a:r>
              <a:t/>
            </a:r>
            <a:endParaRPr/>
          </a:p>
        </p:txBody>
      </p:sp>
      <p:sp>
        <p:nvSpPr>
          <p:cNvPr id="298" name="Google Shape;298;p15"/>
          <p:cNvSpPr txBox="1"/>
          <p:nvPr>
            <p:ph type="title"/>
          </p:nvPr>
        </p:nvSpPr>
        <p:spPr>
          <a:xfrm>
            <a:off x="322050" y="1534375"/>
            <a:ext cx="3620100" cy="31332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FFFFFF"/>
                </a:solidFill>
                <a:latin typeface="Old Standard TT"/>
                <a:ea typeface="Old Standard TT"/>
                <a:cs typeface="Old Standard TT"/>
                <a:sym typeface="Old Standard TT"/>
              </a:rPr>
              <a:t>SSI</a:t>
            </a:r>
            <a:endParaRPr b="0" sz="25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a:solidFill>
                <a:srgbClr val="FFFFFF"/>
              </a:solidFill>
            </a:endParaRPr>
          </a:p>
          <a:p>
            <a:pPr indent="0" lvl="0" marL="0" rtl="0" algn="ctr">
              <a:spcBef>
                <a:spcPts val="0"/>
              </a:spcBef>
              <a:spcAft>
                <a:spcPts val="0"/>
              </a:spcAft>
              <a:buNone/>
            </a:pPr>
            <a:r>
              <a:rPr lang="en" sz="1700">
                <a:solidFill>
                  <a:srgbClr val="FFFFFF"/>
                </a:solidFill>
              </a:rPr>
              <a:t> </a:t>
            </a:r>
            <a:r>
              <a:rPr b="0" lang="en" sz="1700">
                <a:solidFill>
                  <a:srgbClr val="FFFFFF"/>
                </a:solidFill>
              </a:rPr>
              <a:t>A large-scale project at University of Illinois at Chicago that has been going for several years</a:t>
            </a:r>
            <a:endParaRPr b="0" sz="1700">
              <a:solidFill>
                <a:srgbClr val="FFFFFF"/>
              </a:solidFill>
            </a:endParaRPr>
          </a:p>
          <a:p>
            <a:pPr indent="0" lvl="0" marL="0" rtl="0" algn="ctr">
              <a:spcBef>
                <a:spcPts val="0"/>
              </a:spcBef>
              <a:spcAft>
                <a:spcPts val="0"/>
              </a:spcAft>
              <a:buNone/>
            </a:pPr>
            <a:r>
              <a:t/>
            </a:r>
            <a:endParaRPr b="0" sz="1700">
              <a:solidFill>
                <a:srgbClr val="FFFFFF"/>
              </a:solidFill>
            </a:endParaRPr>
          </a:p>
          <a:p>
            <a:pPr indent="0" lvl="0" marL="0" rtl="0" algn="ctr">
              <a:spcBef>
                <a:spcPts val="0"/>
              </a:spcBef>
              <a:spcAft>
                <a:spcPts val="0"/>
              </a:spcAft>
              <a:buNone/>
            </a:pPr>
            <a:r>
              <a:rPr b="0" lang="en" sz="1700">
                <a:solidFill>
                  <a:srgbClr val="FFFFFF"/>
                </a:solidFill>
              </a:rPr>
              <a:t>This year they are focusing on finances as a means to improve retention and matriculation for undergraduate UIC students</a:t>
            </a:r>
            <a:endParaRPr b="0" sz="1700">
              <a:solidFill>
                <a:srgbClr val="FFFFFF"/>
              </a:solidFill>
            </a:endParaRPr>
          </a:p>
        </p:txBody>
      </p:sp>
      <p:sp>
        <p:nvSpPr>
          <p:cNvPr id="299" name="Google Shape;299;p15"/>
          <p:cNvSpPr/>
          <p:nvPr/>
        </p:nvSpPr>
        <p:spPr>
          <a:xfrm>
            <a:off x="4745475" y="2125150"/>
            <a:ext cx="40092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Maven Pro"/>
                <a:ea typeface="Maven Pro"/>
                <a:cs typeface="Maven Pro"/>
                <a:sym typeface="Maven Pro"/>
              </a:rPr>
              <a:t>UNIVERSITY OF ILLINOIS AT CHICAGO</a:t>
            </a:r>
            <a:endParaRPr sz="1600">
              <a:solidFill>
                <a:schemeClr val="accent1"/>
              </a:solidFill>
            </a:endParaRPr>
          </a:p>
        </p:txBody>
      </p:sp>
      <p:sp>
        <p:nvSpPr>
          <p:cNvPr id="300" name="Google Shape;300;p15"/>
          <p:cNvSpPr/>
          <p:nvPr/>
        </p:nvSpPr>
        <p:spPr>
          <a:xfrm>
            <a:off x="4838175" y="2853013"/>
            <a:ext cx="3823800" cy="495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Maven Pro"/>
                <a:ea typeface="Maven Pro"/>
                <a:cs typeface="Maven Pro"/>
                <a:sym typeface="Maven Pro"/>
              </a:rPr>
              <a:t>UNIVERSITY STUDENT FINANCIAL SERVICES AND CASHIER OPERATIONS (USFSCO)</a:t>
            </a:r>
            <a:endParaRPr>
              <a:solidFill>
                <a:schemeClr val="accent1"/>
              </a:solidFill>
            </a:endParaRPr>
          </a:p>
        </p:txBody>
      </p:sp>
      <p:sp>
        <p:nvSpPr>
          <p:cNvPr id="301" name="Google Shape;301;p15"/>
          <p:cNvSpPr/>
          <p:nvPr/>
        </p:nvSpPr>
        <p:spPr>
          <a:xfrm>
            <a:off x="4940025" y="3656113"/>
            <a:ext cx="36201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Maven Pro"/>
                <a:ea typeface="Maven Pro"/>
                <a:cs typeface="Maven Pro"/>
                <a:sym typeface="Maven Pro"/>
              </a:rPr>
              <a:t>STUDENT MONEY MANAGEMENT CENTER </a:t>
            </a:r>
            <a:endParaRPr>
              <a:solidFill>
                <a:schemeClr val="accent1"/>
              </a:solidFill>
            </a:endParaRPr>
          </a:p>
        </p:txBody>
      </p:sp>
      <p:sp>
        <p:nvSpPr>
          <p:cNvPr id="302" name="Google Shape;302;p15"/>
          <p:cNvSpPr/>
          <p:nvPr/>
        </p:nvSpPr>
        <p:spPr>
          <a:xfrm>
            <a:off x="5067525" y="4378825"/>
            <a:ext cx="33651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Maven Pro"/>
                <a:ea typeface="Maven Pro"/>
                <a:cs typeface="Maven Pro"/>
                <a:sym typeface="Maven Pro"/>
              </a:rPr>
              <a:t>DATA MINING TEAM (INTERNS)</a:t>
            </a:r>
            <a:endParaRPr b="1" sz="1600">
              <a:solidFill>
                <a:schemeClr val="accent1"/>
              </a:solidFill>
            </a:endParaRPr>
          </a:p>
        </p:txBody>
      </p:sp>
      <p:pic>
        <p:nvPicPr>
          <p:cNvPr id="303" name="Google Shape;303;p15"/>
          <p:cNvPicPr preferRelativeResize="0"/>
          <p:nvPr/>
        </p:nvPicPr>
        <p:blipFill rotWithShape="1">
          <a:blip r:embed="rId3">
            <a:alphaModFix/>
          </a:blip>
          <a:srcRect b="15282" l="0" r="0" t="0"/>
          <a:stretch/>
        </p:blipFill>
        <p:spPr>
          <a:xfrm>
            <a:off x="3997175" y="1252488"/>
            <a:ext cx="807676" cy="684264"/>
          </a:xfrm>
          <a:prstGeom prst="rect">
            <a:avLst/>
          </a:prstGeom>
          <a:noFill/>
          <a:ln>
            <a:noFill/>
          </a:ln>
        </p:spPr>
      </p:pic>
      <p:pic>
        <p:nvPicPr>
          <p:cNvPr id="304" name="Google Shape;304;p15"/>
          <p:cNvPicPr preferRelativeResize="0"/>
          <p:nvPr/>
        </p:nvPicPr>
        <p:blipFill>
          <a:blip r:embed="rId4">
            <a:alphaModFix/>
          </a:blip>
          <a:stretch>
            <a:fillRect/>
          </a:stretch>
        </p:blipFill>
        <p:spPr>
          <a:xfrm>
            <a:off x="4202750" y="2066000"/>
            <a:ext cx="602100" cy="602100"/>
          </a:xfrm>
          <a:prstGeom prst="rect">
            <a:avLst/>
          </a:prstGeom>
          <a:noFill/>
          <a:ln>
            <a:noFill/>
          </a:ln>
        </p:spPr>
      </p:pic>
      <p:pic>
        <p:nvPicPr>
          <p:cNvPr id="305" name="Google Shape;305;p15"/>
          <p:cNvPicPr preferRelativeResize="0"/>
          <p:nvPr/>
        </p:nvPicPr>
        <p:blipFill rotWithShape="1">
          <a:blip r:embed="rId5">
            <a:alphaModFix/>
          </a:blip>
          <a:srcRect b="14317" l="0" r="0" t="0"/>
          <a:stretch/>
        </p:blipFill>
        <p:spPr>
          <a:xfrm>
            <a:off x="4275002" y="2797338"/>
            <a:ext cx="702721" cy="602100"/>
          </a:xfrm>
          <a:prstGeom prst="rect">
            <a:avLst/>
          </a:prstGeom>
          <a:noFill/>
          <a:ln>
            <a:noFill/>
          </a:ln>
        </p:spPr>
      </p:pic>
      <p:pic>
        <p:nvPicPr>
          <p:cNvPr id="306" name="Google Shape;306;p15"/>
          <p:cNvPicPr preferRelativeResize="0"/>
          <p:nvPr/>
        </p:nvPicPr>
        <p:blipFill rotWithShape="1">
          <a:blip r:embed="rId6">
            <a:alphaModFix/>
          </a:blip>
          <a:srcRect b="13164" l="0" r="0" t="0"/>
          <a:stretch/>
        </p:blipFill>
        <p:spPr>
          <a:xfrm>
            <a:off x="4465424" y="3602449"/>
            <a:ext cx="602100" cy="522863"/>
          </a:xfrm>
          <a:prstGeom prst="rect">
            <a:avLst/>
          </a:prstGeom>
          <a:noFill/>
          <a:ln>
            <a:noFill/>
          </a:ln>
        </p:spPr>
      </p:pic>
      <p:pic>
        <p:nvPicPr>
          <p:cNvPr id="307" name="Google Shape;307;p15"/>
          <p:cNvPicPr preferRelativeResize="0"/>
          <p:nvPr/>
        </p:nvPicPr>
        <p:blipFill rotWithShape="1">
          <a:blip r:embed="rId7">
            <a:alphaModFix/>
          </a:blip>
          <a:srcRect b="13517" l="0" r="0" t="0"/>
          <a:stretch/>
        </p:blipFill>
        <p:spPr>
          <a:xfrm>
            <a:off x="4600575" y="4328327"/>
            <a:ext cx="602100" cy="520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11" name="Shape 311"/>
        <p:cNvGrpSpPr/>
        <p:nvPr/>
      </p:nvGrpSpPr>
      <p:grpSpPr>
        <a:xfrm>
          <a:off x="0" y="0"/>
          <a:ext cx="0" cy="0"/>
          <a:chOff x="0" y="0"/>
          <a:chExt cx="0" cy="0"/>
        </a:xfrm>
      </p:grpSpPr>
      <p:sp>
        <p:nvSpPr>
          <p:cNvPr id="312" name="Google Shape;312;p16"/>
          <p:cNvSpPr/>
          <p:nvPr/>
        </p:nvSpPr>
        <p:spPr>
          <a:xfrm flipH="1">
            <a:off x="93675" y="139630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flipH="1">
            <a:off x="126447" y="129815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latin typeface="Maven Pro"/>
                <a:ea typeface="Maven Pro"/>
                <a:cs typeface="Maven Pro"/>
                <a:sym typeface="Maven Pro"/>
              </a:rPr>
              <a:t>SECTION I.</a:t>
            </a:r>
            <a:endParaRPr b="1" sz="1900">
              <a:solidFill>
                <a:schemeClr val="accent1"/>
              </a:solidFill>
              <a:latin typeface="Maven Pro"/>
              <a:ea typeface="Maven Pro"/>
              <a:cs typeface="Maven Pro"/>
              <a:sym typeface="Maven Pro"/>
            </a:endParaRPr>
          </a:p>
          <a:p>
            <a:pPr indent="0" lvl="0" marL="0" rtl="0" algn="ctr">
              <a:spcBef>
                <a:spcPts val="0"/>
              </a:spcBef>
              <a:spcAft>
                <a:spcPts val="0"/>
              </a:spcAft>
              <a:buNone/>
            </a:pPr>
            <a:r>
              <a:rPr lang="en" sz="1900">
                <a:solidFill>
                  <a:schemeClr val="accent1"/>
                </a:solidFill>
                <a:latin typeface="Maven Pro"/>
                <a:ea typeface="Maven Pro"/>
                <a:cs typeface="Maven Pro"/>
                <a:sym typeface="Maven Pro"/>
              </a:rPr>
              <a:t>Getting Personal</a:t>
            </a:r>
            <a:endParaRPr sz="1900">
              <a:solidFill>
                <a:schemeClr val="accent1"/>
              </a:solidFill>
              <a:latin typeface="Maven Pro"/>
              <a:ea typeface="Maven Pro"/>
              <a:cs typeface="Maven Pro"/>
              <a:sym typeface="Maven Pro"/>
            </a:endParaRPr>
          </a:p>
        </p:txBody>
      </p:sp>
      <p:sp>
        <p:nvSpPr>
          <p:cNvPr id="314" name="Google Shape;314;p16"/>
          <p:cNvSpPr/>
          <p:nvPr/>
        </p:nvSpPr>
        <p:spPr>
          <a:xfrm flipH="1">
            <a:off x="1044844" y="2684875"/>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flipH="1">
            <a:off x="1077616" y="2586725"/>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latin typeface="Maven Pro"/>
                <a:ea typeface="Maven Pro"/>
                <a:cs typeface="Maven Pro"/>
                <a:sym typeface="Maven Pro"/>
              </a:rPr>
              <a:t>SECTION II.</a:t>
            </a:r>
            <a:endParaRPr b="1" sz="1900">
              <a:solidFill>
                <a:schemeClr val="accent1"/>
              </a:solidFill>
              <a:latin typeface="Maven Pro"/>
              <a:ea typeface="Maven Pro"/>
              <a:cs typeface="Maven Pro"/>
              <a:sym typeface="Maven Pro"/>
            </a:endParaRPr>
          </a:p>
          <a:p>
            <a:pPr indent="0" lvl="0" marL="0" rtl="0" algn="ctr">
              <a:spcBef>
                <a:spcPts val="0"/>
              </a:spcBef>
              <a:spcAft>
                <a:spcPts val="0"/>
              </a:spcAft>
              <a:buNone/>
            </a:pPr>
            <a:r>
              <a:rPr lang="en" sz="1900">
                <a:solidFill>
                  <a:schemeClr val="accent1"/>
                </a:solidFill>
                <a:latin typeface="Maven Pro"/>
                <a:ea typeface="Maven Pro"/>
                <a:cs typeface="Maven Pro"/>
                <a:sym typeface="Maven Pro"/>
              </a:rPr>
              <a:t>The Project</a:t>
            </a:r>
            <a:endParaRPr sz="1900">
              <a:solidFill>
                <a:schemeClr val="accent1"/>
              </a:solidFill>
              <a:latin typeface="Maven Pro"/>
              <a:ea typeface="Maven Pro"/>
              <a:cs typeface="Maven Pro"/>
              <a:sym typeface="Maven Pro"/>
            </a:endParaRPr>
          </a:p>
        </p:txBody>
      </p:sp>
      <p:sp>
        <p:nvSpPr>
          <p:cNvPr id="316" name="Google Shape;316;p16"/>
          <p:cNvSpPr/>
          <p:nvPr/>
        </p:nvSpPr>
        <p:spPr>
          <a:xfrm flipH="1">
            <a:off x="2035145" y="397345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flipH="1">
            <a:off x="2067917" y="387530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latin typeface="Maven Pro"/>
                <a:ea typeface="Maven Pro"/>
                <a:cs typeface="Maven Pro"/>
                <a:sym typeface="Maven Pro"/>
              </a:rPr>
              <a:t>SECTION III.</a:t>
            </a:r>
            <a:endParaRPr b="1" sz="1900">
              <a:solidFill>
                <a:schemeClr val="accent1"/>
              </a:solidFill>
              <a:latin typeface="Maven Pro"/>
              <a:ea typeface="Maven Pro"/>
              <a:cs typeface="Maven Pro"/>
              <a:sym typeface="Maven Pro"/>
            </a:endParaRPr>
          </a:p>
          <a:p>
            <a:pPr indent="0" lvl="0" marL="0" rtl="0" algn="ctr">
              <a:spcBef>
                <a:spcPts val="0"/>
              </a:spcBef>
              <a:spcAft>
                <a:spcPts val="0"/>
              </a:spcAft>
              <a:buNone/>
            </a:pPr>
            <a:r>
              <a:rPr lang="en" sz="1900">
                <a:solidFill>
                  <a:schemeClr val="accent1"/>
                </a:solidFill>
                <a:latin typeface="Maven Pro"/>
                <a:ea typeface="Maven Pro"/>
                <a:cs typeface="Maven Pro"/>
                <a:sym typeface="Maven Pro"/>
              </a:rPr>
              <a:t>Future Directions</a:t>
            </a:r>
            <a:endParaRPr sz="1900">
              <a:solidFill>
                <a:schemeClr val="accent1"/>
              </a:solidFill>
              <a:latin typeface="Maven Pro"/>
              <a:ea typeface="Maven Pro"/>
              <a:cs typeface="Maven Pro"/>
              <a:sym typeface="Maven Pro"/>
            </a:endParaRPr>
          </a:p>
        </p:txBody>
      </p:sp>
      <p:sp>
        <p:nvSpPr>
          <p:cNvPr id="318" name="Google Shape;318;p16"/>
          <p:cNvSpPr/>
          <p:nvPr/>
        </p:nvSpPr>
        <p:spPr>
          <a:xfrm flipH="1">
            <a:off x="7853075" y="1388825"/>
            <a:ext cx="1377575" cy="1099725"/>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txBox="1"/>
          <p:nvPr>
            <p:ph type="title"/>
          </p:nvPr>
        </p:nvSpPr>
        <p:spPr>
          <a:xfrm>
            <a:off x="410400" y="787275"/>
            <a:ext cx="83232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 Overview</a:t>
            </a:r>
            <a:endParaRPr/>
          </a:p>
          <a:p>
            <a:pPr indent="0" lvl="0" marL="0" rtl="0" algn="ctr">
              <a:spcBef>
                <a:spcPts val="0"/>
              </a:spcBef>
              <a:spcAft>
                <a:spcPts val="0"/>
              </a:spcAft>
              <a:buNone/>
            </a:pPr>
            <a:r>
              <a:t/>
            </a:r>
            <a:endParaRPr/>
          </a:p>
        </p:txBody>
      </p:sp>
      <p:sp>
        <p:nvSpPr>
          <p:cNvPr id="320" name="Google Shape;320;p16"/>
          <p:cNvSpPr/>
          <p:nvPr/>
        </p:nvSpPr>
        <p:spPr>
          <a:xfrm flipH="1">
            <a:off x="8355325" y="2586725"/>
            <a:ext cx="1038425"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solidFill>
                <a:schemeClr val="accent1"/>
              </a:solidFill>
              <a:latin typeface="Maven Pro"/>
              <a:ea typeface="Maven Pro"/>
              <a:cs typeface="Maven Pro"/>
              <a:sym typeface="Maven Pro"/>
            </a:endParaRPr>
          </a:p>
        </p:txBody>
      </p:sp>
      <p:sp>
        <p:nvSpPr>
          <p:cNvPr id="321" name="Google Shape;321;p16"/>
          <p:cNvSpPr/>
          <p:nvPr/>
        </p:nvSpPr>
        <p:spPr>
          <a:xfrm flipH="1">
            <a:off x="3855813" y="139630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flipH="1">
            <a:off x="3888585" y="129815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accent1"/>
                </a:solidFill>
                <a:latin typeface="Maven Pro"/>
                <a:ea typeface="Maven Pro"/>
                <a:cs typeface="Maven Pro"/>
                <a:sym typeface="Maven Pro"/>
              </a:rPr>
              <a:t>p</a:t>
            </a:r>
            <a:r>
              <a:rPr lang="en" sz="1900">
                <a:solidFill>
                  <a:schemeClr val="accent1"/>
                </a:solidFill>
                <a:latin typeface="Maven Pro"/>
                <a:ea typeface="Maven Pro"/>
                <a:cs typeface="Maven Pro"/>
                <a:sym typeface="Maven Pro"/>
              </a:rPr>
              <a:t>ersonal goals</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personal objectives</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w</a:t>
            </a:r>
            <a:r>
              <a:rPr lang="en" sz="1900">
                <a:solidFill>
                  <a:schemeClr val="accent1"/>
                </a:solidFill>
                <a:latin typeface="Maven Pro"/>
                <a:ea typeface="Maven Pro"/>
                <a:cs typeface="Maven Pro"/>
                <a:sym typeface="Maven Pro"/>
              </a:rPr>
              <a:t>hat we learned</a:t>
            </a:r>
            <a:endParaRPr sz="1900">
              <a:solidFill>
                <a:schemeClr val="accent1"/>
              </a:solidFill>
              <a:latin typeface="Maven Pro"/>
              <a:ea typeface="Maven Pro"/>
              <a:cs typeface="Maven Pro"/>
              <a:sym typeface="Maven Pro"/>
            </a:endParaRPr>
          </a:p>
        </p:txBody>
      </p:sp>
      <p:sp>
        <p:nvSpPr>
          <p:cNvPr id="323" name="Google Shape;323;p16"/>
          <p:cNvSpPr/>
          <p:nvPr/>
        </p:nvSpPr>
        <p:spPr>
          <a:xfrm flipH="1">
            <a:off x="4806982" y="2684875"/>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flipH="1">
            <a:off x="4839754" y="2586725"/>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chemeClr val="accent1"/>
              </a:solidFill>
              <a:latin typeface="Maven Pro"/>
              <a:ea typeface="Maven Pro"/>
              <a:cs typeface="Maven Pro"/>
              <a:sym typeface="Maven Pro"/>
            </a:endParaRPr>
          </a:p>
        </p:txBody>
      </p:sp>
      <p:sp>
        <p:nvSpPr>
          <p:cNvPr id="325" name="Google Shape;325;p16"/>
          <p:cNvSpPr/>
          <p:nvPr/>
        </p:nvSpPr>
        <p:spPr>
          <a:xfrm flipH="1">
            <a:off x="5797282" y="397345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flipH="1">
            <a:off x="5830055" y="387530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accent1"/>
                </a:solidFill>
                <a:latin typeface="Maven Pro"/>
                <a:ea typeface="Maven Pro"/>
                <a:cs typeface="Maven Pro"/>
                <a:sym typeface="Maven Pro"/>
              </a:rPr>
              <a:t>suggestions for</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next steps</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new directions</a:t>
            </a:r>
            <a:endParaRPr sz="1900">
              <a:solidFill>
                <a:schemeClr val="accent1"/>
              </a:solidFill>
              <a:latin typeface="Maven Pro"/>
              <a:ea typeface="Maven Pro"/>
              <a:cs typeface="Maven Pro"/>
              <a:sym typeface="Maven Pro"/>
            </a:endParaRPr>
          </a:p>
        </p:txBody>
      </p:sp>
      <p:sp>
        <p:nvSpPr>
          <p:cNvPr id="327" name="Google Shape;327;p16"/>
          <p:cNvSpPr txBox="1"/>
          <p:nvPr/>
        </p:nvSpPr>
        <p:spPr>
          <a:xfrm>
            <a:off x="5634300" y="2635800"/>
            <a:ext cx="35964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latin typeface="Maven Pro"/>
                <a:ea typeface="Maven Pro"/>
                <a:cs typeface="Maven Pro"/>
                <a:sym typeface="Maven Pro"/>
              </a:rPr>
              <a:t>outcomes + conclusions</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k</a:t>
            </a:r>
            <a:r>
              <a:rPr lang="en" sz="1900">
                <a:solidFill>
                  <a:schemeClr val="accent1"/>
                </a:solidFill>
                <a:latin typeface="Maven Pro"/>
                <a:ea typeface="Maven Pro"/>
                <a:cs typeface="Maven Pro"/>
                <a:sym typeface="Maven Pro"/>
              </a:rPr>
              <a:t>ey takeaways</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lessons learned</a:t>
            </a:r>
            <a:endParaRPr sz="1900">
              <a:solidFill>
                <a:schemeClr val="accent1"/>
              </a:solidFill>
              <a:latin typeface="Maven Pro"/>
              <a:ea typeface="Maven Pro"/>
              <a:cs typeface="Maven Pro"/>
              <a:sym typeface="Maven Pro"/>
            </a:endParaRPr>
          </a:p>
        </p:txBody>
      </p:sp>
      <p:sp>
        <p:nvSpPr>
          <p:cNvPr id="328" name="Google Shape;328;p16"/>
          <p:cNvSpPr/>
          <p:nvPr/>
        </p:nvSpPr>
        <p:spPr>
          <a:xfrm flipH="1">
            <a:off x="7388725" y="1298150"/>
            <a:ext cx="2240625"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solidFill>
                <a:schemeClr val="accen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32" name="Shape 332"/>
        <p:cNvGrpSpPr/>
        <p:nvPr/>
      </p:nvGrpSpPr>
      <p:grpSpPr>
        <a:xfrm>
          <a:off x="0" y="0"/>
          <a:ext cx="0" cy="0"/>
          <a:chOff x="0" y="0"/>
          <a:chExt cx="0" cy="0"/>
        </a:xfrm>
      </p:grpSpPr>
      <p:sp>
        <p:nvSpPr>
          <p:cNvPr id="333" name="Google Shape;333;p17"/>
          <p:cNvSpPr txBox="1"/>
          <p:nvPr>
            <p:ph type="title"/>
          </p:nvPr>
        </p:nvSpPr>
        <p:spPr>
          <a:xfrm>
            <a:off x="824000" y="763600"/>
            <a:ext cx="7853400" cy="35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SECTION I.</a:t>
            </a:r>
            <a:endParaRPr/>
          </a:p>
          <a:p>
            <a:pPr indent="0" lvl="0" marL="0" rtl="0" algn="l">
              <a:spcBef>
                <a:spcPts val="0"/>
              </a:spcBef>
              <a:spcAft>
                <a:spcPts val="0"/>
              </a:spcAft>
              <a:buNone/>
            </a:pPr>
            <a:r>
              <a:rPr lang="en"/>
              <a:t>Getting Personal</a:t>
            </a:r>
            <a:endParaRPr/>
          </a:p>
          <a:p>
            <a:pPr indent="0" lvl="0" marL="0" rtl="0" algn="l">
              <a:spcBef>
                <a:spcPts val="0"/>
              </a:spcBef>
              <a:spcAft>
                <a:spcPts val="0"/>
              </a:spcAft>
              <a:buNone/>
            </a:pPr>
            <a:r>
              <a:t/>
            </a:r>
            <a:endParaRPr b="0" sz="3000"/>
          </a:p>
          <a:p>
            <a:pPr indent="0" lvl="0" marL="0" rtl="0" algn="l">
              <a:spcBef>
                <a:spcPts val="0"/>
              </a:spcBef>
              <a:spcAft>
                <a:spcPts val="0"/>
              </a:spcAft>
              <a:buNone/>
            </a:pPr>
            <a:r>
              <a:rPr b="0" lang="en" sz="3000"/>
              <a:t>personal goals, objectives, and takeaways</a:t>
            </a:r>
            <a:endParaRPr b="0" sz="3000"/>
          </a:p>
          <a:p>
            <a:pPr indent="0" lvl="0" marL="0" rtl="0" algn="l">
              <a:spcBef>
                <a:spcPts val="0"/>
              </a:spcBef>
              <a:spcAft>
                <a:spcPts val="0"/>
              </a:spcAft>
              <a:buNone/>
            </a:pPr>
            <a:r>
              <a:t/>
            </a:r>
            <a:endParaRPr b="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37" name="Shape 337"/>
        <p:cNvGrpSpPr/>
        <p:nvPr/>
      </p:nvGrpSpPr>
      <p:grpSpPr>
        <a:xfrm>
          <a:off x="0" y="0"/>
          <a:ext cx="0" cy="0"/>
          <a:chOff x="0" y="0"/>
          <a:chExt cx="0" cy="0"/>
        </a:xfrm>
      </p:grpSpPr>
      <p:sp>
        <p:nvSpPr>
          <p:cNvPr id="338" name="Google Shape;338;p18"/>
          <p:cNvSpPr txBox="1"/>
          <p:nvPr>
            <p:ph type="title"/>
          </p:nvPr>
        </p:nvSpPr>
        <p:spPr>
          <a:xfrm>
            <a:off x="410400" y="326000"/>
            <a:ext cx="83232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Smruthi</a:t>
            </a:r>
            <a:endParaRPr/>
          </a:p>
          <a:p>
            <a:pPr indent="0" lvl="0" marL="0" rtl="0" algn="l">
              <a:spcBef>
                <a:spcPts val="0"/>
              </a:spcBef>
              <a:spcAft>
                <a:spcPts val="0"/>
              </a:spcAft>
              <a:buNone/>
            </a:pPr>
            <a:r>
              <a:t/>
            </a:r>
            <a:endParaRPr b="0"/>
          </a:p>
          <a:p>
            <a:pPr indent="0" lvl="0" marL="0" rtl="0" algn="l">
              <a:spcBef>
                <a:spcPts val="0"/>
              </a:spcBef>
              <a:spcAft>
                <a:spcPts val="0"/>
              </a:spcAft>
              <a:buNone/>
            </a:pPr>
            <a:r>
              <a:t/>
            </a:r>
            <a:endParaRPr/>
          </a:p>
        </p:txBody>
      </p:sp>
      <p:sp>
        <p:nvSpPr>
          <p:cNvPr id="339" name="Google Shape;339;p18"/>
          <p:cNvSpPr/>
          <p:nvPr/>
        </p:nvSpPr>
        <p:spPr>
          <a:xfrm>
            <a:off x="4760350" y="1193825"/>
            <a:ext cx="3548100" cy="3523200"/>
          </a:xfrm>
          <a:prstGeom prst="roundRect">
            <a:avLst>
              <a:gd fmla="val 16667" name="adj"/>
            </a:avLst>
          </a:prstGeom>
          <a:solidFill>
            <a:srgbClr val="246B8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TAKEAWAYS</a:t>
            </a:r>
            <a:endParaRPr sz="18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Learned how to work with others on a team</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Learned more about </a:t>
            </a:r>
            <a:r>
              <a:rPr lang="en" sz="1800">
                <a:solidFill>
                  <a:schemeClr val="lt1"/>
                </a:solidFill>
                <a:latin typeface="Maven Pro"/>
                <a:ea typeface="Maven Pro"/>
                <a:cs typeface="Maven Pro"/>
                <a:sym typeface="Maven Pro"/>
              </a:rPr>
              <a:t>financial</a:t>
            </a:r>
            <a:r>
              <a:rPr lang="en" sz="1800">
                <a:solidFill>
                  <a:schemeClr val="lt1"/>
                </a:solidFill>
                <a:latin typeface="Maven Pro"/>
                <a:ea typeface="Maven Pro"/>
                <a:cs typeface="Maven Pro"/>
                <a:sym typeface="Maven Pro"/>
              </a:rPr>
              <a:t> literacy.</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Realized that not all data is as clean as the data used in classes.</a:t>
            </a:r>
            <a:endParaRPr sz="1800">
              <a:solidFill>
                <a:schemeClr val="lt1"/>
              </a:solidFill>
              <a:latin typeface="Maven Pro"/>
              <a:ea typeface="Maven Pro"/>
              <a:cs typeface="Maven Pro"/>
              <a:sym typeface="Maven Pro"/>
            </a:endParaRPr>
          </a:p>
        </p:txBody>
      </p:sp>
      <p:sp>
        <p:nvSpPr>
          <p:cNvPr id="340" name="Google Shape;340;p18"/>
          <p:cNvSpPr/>
          <p:nvPr/>
        </p:nvSpPr>
        <p:spPr>
          <a:xfrm>
            <a:off x="580175" y="1193825"/>
            <a:ext cx="3548100" cy="3523200"/>
          </a:xfrm>
          <a:prstGeom prst="roundRect">
            <a:avLst>
              <a:gd fmla="val 16667" name="adj"/>
            </a:avLst>
          </a:prstGeom>
          <a:solidFill>
            <a:srgbClr val="44A0AD"/>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GOALS + OBJECTIVES</a:t>
            </a:r>
            <a:endParaRPr sz="18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rgbClr val="FFFFFF"/>
                </a:solidFill>
                <a:latin typeface="Maven Pro"/>
                <a:ea typeface="Maven Pro"/>
                <a:cs typeface="Maven Pro"/>
                <a:sym typeface="Maven Pro"/>
              </a:rPr>
              <a:t>Learn how to clean real data</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rgbClr val="FFFFFF"/>
                </a:solidFill>
                <a:latin typeface="Maven Pro"/>
                <a:ea typeface="Maven Pro"/>
                <a:cs typeface="Maven Pro"/>
                <a:sym typeface="Maven Pro"/>
              </a:rPr>
              <a:t>Improve communication, working with others and presenting data</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rgbClr val="FFFFFF"/>
                </a:solidFill>
                <a:latin typeface="Maven Pro"/>
                <a:ea typeface="Maven Pro"/>
                <a:cs typeface="Maven Pro"/>
                <a:sym typeface="Maven Pro"/>
              </a:rPr>
              <a:t>Improve data analysis skills by using machine learning methods</a:t>
            </a:r>
            <a:endParaRPr sz="1800">
              <a:solidFill>
                <a:srgbClr val="FFFFFF"/>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44" name="Shape 344"/>
        <p:cNvGrpSpPr/>
        <p:nvPr/>
      </p:nvGrpSpPr>
      <p:grpSpPr>
        <a:xfrm>
          <a:off x="0" y="0"/>
          <a:ext cx="0" cy="0"/>
          <a:chOff x="0" y="0"/>
          <a:chExt cx="0" cy="0"/>
        </a:xfrm>
      </p:grpSpPr>
      <p:sp>
        <p:nvSpPr>
          <p:cNvPr id="345" name="Google Shape;345;p19"/>
          <p:cNvSpPr txBox="1"/>
          <p:nvPr>
            <p:ph type="title"/>
          </p:nvPr>
        </p:nvSpPr>
        <p:spPr>
          <a:xfrm>
            <a:off x="410400" y="326000"/>
            <a:ext cx="83232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a:p>
          <a:p>
            <a:pPr indent="0" lvl="0" marL="0" rtl="0" algn="l">
              <a:spcBef>
                <a:spcPts val="0"/>
              </a:spcBef>
              <a:spcAft>
                <a:spcPts val="0"/>
              </a:spcAft>
              <a:buNone/>
            </a:pPr>
            <a:r>
              <a:t/>
            </a:r>
            <a:endParaRPr/>
          </a:p>
        </p:txBody>
      </p:sp>
      <p:sp>
        <p:nvSpPr>
          <p:cNvPr id="346" name="Google Shape;346;p19"/>
          <p:cNvSpPr/>
          <p:nvPr/>
        </p:nvSpPr>
        <p:spPr>
          <a:xfrm>
            <a:off x="4760350" y="1193825"/>
            <a:ext cx="3548100" cy="3523200"/>
          </a:xfrm>
          <a:prstGeom prst="roundRect">
            <a:avLst>
              <a:gd fmla="val 16667" name="adj"/>
            </a:avLst>
          </a:prstGeom>
          <a:solidFill>
            <a:srgbClr val="246B8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TAKEAWAYS</a:t>
            </a:r>
            <a:endParaRPr sz="18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worked with real-world (messy) data using </a:t>
            </a:r>
            <a:endParaRPr sz="1800">
              <a:solidFill>
                <a:schemeClr val="lt1"/>
              </a:solidFill>
              <a:latin typeface="Maven Pro"/>
              <a:ea typeface="Maven Pro"/>
              <a:cs typeface="Maven Pro"/>
              <a:sym typeface="Maven Pro"/>
            </a:endParaRPr>
          </a:p>
          <a:p>
            <a:pPr indent="0" lvl="0" marL="457200" rtl="0" algn="l">
              <a:spcBef>
                <a:spcPts val="0"/>
              </a:spcBef>
              <a:spcAft>
                <a:spcPts val="0"/>
              </a:spcAft>
              <a:buNone/>
            </a:pPr>
            <a:r>
              <a:rPr lang="en" sz="1800">
                <a:solidFill>
                  <a:schemeClr val="lt1"/>
                </a:solidFill>
                <a:latin typeface="Maven Pro"/>
                <a:ea typeface="Maven Pro"/>
                <a:cs typeface="Maven Pro"/>
                <a:sym typeface="Maven Pro"/>
              </a:rPr>
              <a:t>SQL, SAS, R, Excel</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created 12 presentation deliverables using Tableau visualizations</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took initiative with project in allocating tasks </a:t>
            </a:r>
            <a:endParaRPr sz="1800">
              <a:solidFill>
                <a:schemeClr val="lt1"/>
              </a:solidFill>
              <a:latin typeface="Maven Pro"/>
              <a:ea typeface="Maven Pro"/>
              <a:cs typeface="Maven Pro"/>
              <a:sym typeface="Maven Pro"/>
            </a:endParaRPr>
          </a:p>
        </p:txBody>
      </p:sp>
      <p:sp>
        <p:nvSpPr>
          <p:cNvPr id="347" name="Google Shape;347;p19"/>
          <p:cNvSpPr/>
          <p:nvPr/>
        </p:nvSpPr>
        <p:spPr>
          <a:xfrm>
            <a:off x="580175" y="1193825"/>
            <a:ext cx="3548100" cy="3523200"/>
          </a:xfrm>
          <a:prstGeom prst="roundRect">
            <a:avLst>
              <a:gd fmla="val 16667" name="adj"/>
            </a:avLst>
          </a:prstGeom>
          <a:solidFill>
            <a:srgbClr val="44A0AD"/>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GOALS + OBJECTIVES</a:t>
            </a:r>
            <a:endParaRPr sz="18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rgbClr val="FFFFFF"/>
                </a:solidFill>
                <a:latin typeface="Maven Pro"/>
                <a:ea typeface="Maven Pro"/>
                <a:cs typeface="Maven Pro"/>
                <a:sym typeface="Maven Pro"/>
              </a:rPr>
              <a:t>improve data analytics skills in a real world situation</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rgbClr val="FFFFFF"/>
                </a:solidFill>
                <a:latin typeface="Maven Pro"/>
                <a:ea typeface="Maven Pro"/>
                <a:cs typeface="Maven Pro"/>
                <a:sym typeface="Maven Pro"/>
              </a:rPr>
              <a:t>improve presentation skills</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rgbClr val="FFFFFF"/>
                </a:solidFill>
                <a:latin typeface="Maven Pro"/>
                <a:ea typeface="Maven Pro"/>
                <a:cs typeface="Maven Pro"/>
                <a:sym typeface="Maven Pro"/>
              </a:rPr>
              <a:t>i</a:t>
            </a:r>
            <a:r>
              <a:rPr lang="en" sz="1800">
                <a:solidFill>
                  <a:srgbClr val="FFFFFF"/>
                </a:solidFill>
                <a:latin typeface="Maven Pro"/>
                <a:ea typeface="Maven Pro"/>
                <a:cs typeface="Maven Pro"/>
                <a:sym typeface="Maven Pro"/>
              </a:rPr>
              <a:t>mprove teamwork and communication skills</a:t>
            </a:r>
            <a:endParaRPr sz="1800">
              <a:solidFill>
                <a:srgbClr val="FFFFFF"/>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51" name="Shape 351"/>
        <p:cNvGrpSpPr/>
        <p:nvPr/>
      </p:nvGrpSpPr>
      <p:grpSpPr>
        <a:xfrm>
          <a:off x="0" y="0"/>
          <a:ext cx="0" cy="0"/>
          <a:chOff x="0" y="0"/>
          <a:chExt cx="0" cy="0"/>
        </a:xfrm>
      </p:grpSpPr>
      <p:sp>
        <p:nvSpPr>
          <p:cNvPr id="352" name="Google Shape;352;p20"/>
          <p:cNvSpPr txBox="1"/>
          <p:nvPr>
            <p:ph type="title"/>
          </p:nvPr>
        </p:nvSpPr>
        <p:spPr>
          <a:xfrm>
            <a:off x="410400" y="326000"/>
            <a:ext cx="8323200" cy="8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HANQING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a:p>
          <a:p>
            <a:pPr indent="0" lvl="0" marL="0" rtl="0" algn="l">
              <a:spcBef>
                <a:spcPts val="0"/>
              </a:spcBef>
              <a:spcAft>
                <a:spcPts val="0"/>
              </a:spcAft>
              <a:buNone/>
            </a:pPr>
            <a:r>
              <a:t/>
            </a:r>
            <a:endParaRPr/>
          </a:p>
        </p:txBody>
      </p:sp>
      <p:sp>
        <p:nvSpPr>
          <p:cNvPr id="353" name="Google Shape;353;p20"/>
          <p:cNvSpPr/>
          <p:nvPr/>
        </p:nvSpPr>
        <p:spPr>
          <a:xfrm>
            <a:off x="580175" y="1193825"/>
            <a:ext cx="3548100" cy="3523200"/>
          </a:xfrm>
          <a:prstGeom prst="roundRect">
            <a:avLst>
              <a:gd fmla="val 16667" name="adj"/>
            </a:avLst>
          </a:prstGeom>
          <a:solidFill>
            <a:srgbClr val="44A0AD"/>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GOALS + OBJECTIVES</a:t>
            </a:r>
            <a:endParaRPr sz="18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rgbClr val="FFFFFF"/>
                </a:solidFill>
                <a:latin typeface="Maven Pro"/>
                <a:ea typeface="Maven Pro"/>
                <a:cs typeface="Maven Pro"/>
                <a:sym typeface="Maven Pro"/>
              </a:rPr>
              <a:t>Improve the coding skills, to be more proficient with R</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rgbClr val="FFFFFF"/>
                </a:solidFill>
                <a:latin typeface="Maven Pro"/>
                <a:ea typeface="Maven Pro"/>
                <a:cs typeface="Maven Pro"/>
                <a:sym typeface="Maven Pro"/>
              </a:rPr>
              <a:t>Improve </a:t>
            </a:r>
            <a:r>
              <a:rPr lang="en" sz="1800">
                <a:solidFill>
                  <a:srgbClr val="FFFFFF"/>
                </a:solidFill>
                <a:latin typeface="Maven Pro"/>
                <a:ea typeface="Maven Pro"/>
                <a:cs typeface="Maven Pro"/>
                <a:sym typeface="Maven Pro"/>
              </a:rPr>
              <a:t>presentation</a:t>
            </a:r>
            <a:r>
              <a:rPr lang="en" sz="1800">
                <a:solidFill>
                  <a:srgbClr val="FFFFFF"/>
                </a:solidFill>
                <a:latin typeface="Maven Pro"/>
                <a:ea typeface="Maven Pro"/>
                <a:cs typeface="Maven Pro"/>
                <a:sym typeface="Maven Pro"/>
              </a:rPr>
              <a:t> skills to be able to deliver more fluent presentation</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rgbClr val="FFFFFF"/>
                </a:solidFill>
                <a:latin typeface="Maven Pro"/>
                <a:ea typeface="Maven Pro"/>
                <a:cs typeface="Maven Pro"/>
                <a:sym typeface="Maven Pro"/>
              </a:rPr>
              <a:t>Improve communication skills</a:t>
            </a:r>
            <a:endParaRPr sz="1800">
              <a:solidFill>
                <a:srgbClr val="FFFFFF"/>
              </a:solidFill>
              <a:latin typeface="Maven Pro"/>
              <a:ea typeface="Maven Pro"/>
              <a:cs typeface="Maven Pro"/>
              <a:sym typeface="Maven Pro"/>
            </a:endParaRPr>
          </a:p>
        </p:txBody>
      </p:sp>
      <p:sp>
        <p:nvSpPr>
          <p:cNvPr id="354" name="Google Shape;354;p20"/>
          <p:cNvSpPr/>
          <p:nvPr/>
        </p:nvSpPr>
        <p:spPr>
          <a:xfrm>
            <a:off x="4760350" y="1193825"/>
            <a:ext cx="3548100" cy="3523200"/>
          </a:xfrm>
          <a:prstGeom prst="roundRect">
            <a:avLst>
              <a:gd fmla="val 16667" name="adj"/>
            </a:avLst>
          </a:prstGeom>
          <a:solidFill>
            <a:srgbClr val="246B8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TAKEAWAYS</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Delivered excessive amount of presentations</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Become more proficient with basic coding for data manipulation and visualization</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Become more proficient with presenting technical stuff in a transparent way</a:t>
            </a:r>
            <a:endParaRPr sz="1800">
              <a:solidFill>
                <a:schemeClr val="lt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58" name="Shape 358"/>
        <p:cNvGrpSpPr/>
        <p:nvPr/>
      </p:nvGrpSpPr>
      <p:grpSpPr>
        <a:xfrm>
          <a:off x="0" y="0"/>
          <a:ext cx="0" cy="0"/>
          <a:chOff x="0" y="0"/>
          <a:chExt cx="0" cy="0"/>
        </a:xfrm>
      </p:grpSpPr>
      <p:sp>
        <p:nvSpPr>
          <p:cNvPr id="359" name="Google Shape;359;p21"/>
          <p:cNvSpPr txBox="1"/>
          <p:nvPr>
            <p:ph type="title"/>
          </p:nvPr>
        </p:nvSpPr>
        <p:spPr>
          <a:xfrm>
            <a:off x="410400" y="326000"/>
            <a:ext cx="83232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Yuxin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a:p>
          <a:p>
            <a:pPr indent="0" lvl="0" marL="0" rtl="0" algn="l">
              <a:spcBef>
                <a:spcPts val="0"/>
              </a:spcBef>
              <a:spcAft>
                <a:spcPts val="0"/>
              </a:spcAft>
              <a:buNone/>
            </a:pPr>
            <a:r>
              <a:t/>
            </a:r>
            <a:endParaRPr/>
          </a:p>
        </p:txBody>
      </p:sp>
      <p:sp>
        <p:nvSpPr>
          <p:cNvPr id="360" name="Google Shape;360;p21"/>
          <p:cNvSpPr/>
          <p:nvPr/>
        </p:nvSpPr>
        <p:spPr>
          <a:xfrm>
            <a:off x="4760350" y="1193825"/>
            <a:ext cx="3548100" cy="3523200"/>
          </a:xfrm>
          <a:prstGeom prst="roundRect">
            <a:avLst>
              <a:gd fmla="val 16667" name="adj"/>
            </a:avLst>
          </a:prstGeom>
          <a:solidFill>
            <a:srgbClr val="246B8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TAKEAWAYS</a:t>
            </a:r>
            <a:endParaRPr sz="18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sz="1800">
              <a:solidFill>
                <a:srgbClr val="FFFFFF"/>
              </a:solidFill>
              <a:latin typeface="Maven Pro"/>
              <a:ea typeface="Maven Pro"/>
              <a:cs typeface="Maven Pro"/>
              <a:sym typeface="Maven Pro"/>
            </a:endParaRPr>
          </a:p>
          <a:p>
            <a:pPr indent="-342900" lvl="0" marL="457200" marR="0" rtl="0" algn="l">
              <a:lnSpc>
                <a:spcPct val="100000"/>
              </a:lnSpc>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worked with real-world data using SQL, R, Excel</a:t>
            </a:r>
            <a:endParaRPr sz="1800">
              <a:solidFill>
                <a:schemeClr val="lt1"/>
              </a:solidFill>
              <a:latin typeface="Maven Pro"/>
              <a:ea typeface="Maven Pro"/>
              <a:cs typeface="Maven Pro"/>
              <a:sym typeface="Maven Pro"/>
            </a:endParaRPr>
          </a:p>
          <a:p>
            <a:pPr indent="-342900" lvl="0" marL="457200" marR="0" rtl="0" algn="l">
              <a:lnSpc>
                <a:spcPct val="100000"/>
              </a:lnSpc>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listened to clients' feedback and actively gave response </a:t>
            </a:r>
            <a:endParaRPr sz="1800">
              <a:solidFill>
                <a:schemeClr val="lt1"/>
              </a:solidFill>
              <a:latin typeface="Maven Pro"/>
              <a:ea typeface="Maven Pro"/>
              <a:cs typeface="Maven Pro"/>
              <a:sym typeface="Maven Pro"/>
            </a:endParaRPr>
          </a:p>
          <a:p>
            <a:pPr indent="-342900" lvl="0" marL="457200" marR="0" rtl="0" algn="l">
              <a:lnSpc>
                <a:spcPct val="100000"/>
              </a:lnSpc>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Learned how to assign tasks appropriately and share findings effectively. </a:t>
            </a:r>
            <a:endParaRPr sz="1800">
              <a:solidFill>
                <a:schemeClr val="lt1"/>
              </a:solidFill>
              <a:latin typeface="Maven Pro"/>
              <a:ea typeface="Maven Pro"/>
              <a:cs typeface="Maven Pro"/>
              <a:sym typeface="Maven Pro"/>
            </a:endParaRPr>
          </a:p>
        </p:txBody>
      </p:sp>
      <p:sp>
        <p:nvSpPr>
          <p:cNvPr id="361" name="Google Shape;361;p21"/>
          <p:cNvSpPr/>
          <p:nvPr/>
        </p:nvSpPr>
        <p:spPr>
          <a:xfrm>
            <a:off x="580175" y="1193825"/>
            <a:ext cx="3548100" cy="3523200"/>
          </a:xfrm>
          <a:prstGeom prst="roundRect">
            <a:avLst>
              <a:gd fmla="val 16667" name="adj"/>
            </a:avLst>
          </a:prstGeom>
          <a:solidFill>
            <a:srgbClr val="44A0AD"/>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GOALS + OBJECTIVES</a:t>
            </a:r>
            <a:endParaRPr sz="18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rgbClr val="FFFFFF"/>
                </a:solidFill>
                <a:latin typeface="Maven Pro"/>
                <a:ea typeface="Maven Pro"/>
                <a:cs typeface="Maven Pro"/>
                <a:sym typeface="Maven Pro"/>
              </a:rPr>
              <a:t>improve </a:t>
            </a:r>
            <a:r>
              <a:rPr lang="en" sz="1800">
                <a:solidFill>
                  <a:srgbClr val="FFFFFF"/>
                </a:solidFill>
                <a:latin typeface="Maven Pro"/>
                <a:ea typeface="Maven Pro"/>
                <a:cs typeface="Maven Pro"/>
                <a:sym typeface="Maven Pro"/>
              </a:rPr>
              <a:t>technical</a:t>
            </a:r>
            <a:r>
              <a:rPr lang="en" sz="1800">
                <a:solidFill>
                  <a:srgbClr val="FFFFFF"/>
                </a:solidFill>
                <a:latin typeface="Maven Pro"/>
                <a:ea typeface="Maven Pro"/>
                <a:cs typeface="Maven Pro"/>
                <a:sym typeface="Maven Pro"/>
              </a:rPr>
              <a:t> skills and apply them into the real world</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chemeClr val="lt1"/>
                </a:solidFill>
                <a:latin typeface="Maven Pro"/>
                <a:ea typeface="Maven Pro"/>
                <a:cs typeface="Maven Pro"/>
                <a:sym typeface="Maven Pro"/>
              </a:rPr>
              <a:t>improve teamwork and communication skills</a:t>
            </a:r>
            <a:endParaRPr sz="1800">
              <a:solidFill>
                <a:srgbClr val="FFFFFF"/>
              </a:solidFill>
              <a:latin typeface="Maven Pro"/>
              <a:ea typeface="Maven Pro"/>
              <a:cs typeface="Maven Pro"/>
              <a:sym typeface="Maven Pro"/>
            </a:endParaRPr>
          </a:p>
          <a:p>
            <a:pPr indent="-342900" lvl="0" marL="457200" rtl="0" algn="l">
              <a:spcBef>
                <a:spcPts val="0"/>
              </a:spcBef>
              <a:spcAft>
                <a:spcPts val="0"/>
              </a:spcAft>
              <a:buClr>
                <a:srgbClr val="FFFFFF"/>
              </a:buClr>
              <a:buSzPts val="1800"/>
              <a:buFont typeface="Maven Pro"/>
              <a:buAutoNum type="arabicPeriod"/>
            </a:pPr>
            <a:r>
              <a:rPr lang="en" sz="1800">
                <a:solidFill>
                  <a:srgbClr val="FFFFFF"/>
                </a:solidFill>
                <a:latin typeface="Maven Pro"/>
                <a:ea typeface="Maven Pro"/>
                <a:cs typeface="Maven Pro"/>
                <a:sym typeface="Maven Pro"/>
              </a:rPr>
              <a:t>improve the ability of finding resources to use</a:t>
            </a:r>
            <a:endParaRPr sz="1800">
              <a:solidFill>
                <a:srgbClr val="FFFFFF"/>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