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Nunito"/>
      <p:regular r:id="rId48"/>
      <p:bold r:id="rId49"/>
      <p:italic r:id="rId50"/>
      <p:boldItalic r:id="rId51"/>
    </p:embeddedFont>
    <p:embeddedFont>
      <p:font typeface="Maven Pro"/>
      <p:regular r:id="rId52"/>
      <p:bold r:id="rId53"/>
    </p:embeddedFont>
    <p:embeddedFont>
      <p:font typeface="Old Standard TT"/>
      <p:regular r:id="rId54"/>
      <p:bold r:id="rId55"/>
      <p:italic r:id="rId56"/>
    </p:embeddedFont>
    <p:embeddedFont>
      <p:font typeface="Maven Pro Regular"/>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2" name="Anonymous"/>
  <p:cmAuthor clrIdx="1" id="1" initials="" lastIdx="6" name="Kagen Quibal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4EC887-26F3-4281-A974-91AD90595CB8}">
  <a:tblStyle styleId="{514EC887-26F3-4281-A974-91AD90595CB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37FE20B-60AB-4867-A2AC-43412B3C615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F557282-723B-4168-9C42-DCBDB2132A91}"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regular.fntdata"/><Relationship Id="rId47" Type="http://schemas.openxmlformats.org/officeDocument/2006/relationships/slide" Target="slides/slide40.xml"/><Relationship Id="rId49" Type="http://schemas.openxmlformats.org/officeDocument/2006/relationships/font" Target="fonts/Nuni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4.xml"/><Relationship Id="rId55" Type="http://schemas.openxmlformats.org/officeDocument/2006/relationships/font" Target="fonts/OldStandardTT-bold.fntdata"/><Relationship Id="rId10" Type="http://schemas.openxmlformats.org/officeDocument/2006/relationships/slide" Target="slides/slide3.xml"/><Relationship Id="rId54" Type="http://schemas.openxmlformats.org/officeDocument/2006/relationships/font" Target="fonts/OldStandardTT-regular.fntdata"/><Relationship Id="rId13" Type="http://schemas.openxmlformats.org/officeDocument/2006/relationships/slide" Target="slides/slide6.xml"/><Relationship Id="rId57" Type="http://schemas.openxmlformats.org/officeDocument/2006/relationships/font" Target="fonts/MavenProRegular-regular.fntdata"/><Relationship Id="rId12" Type="http://schemas.openxmlformats.org/officeDocument/2006/relationships/slide" Target="slides/slide5.xml"/><Relationship Id="rId56" Type="http://schemas.openxmlformats.org/officeDocument/2006/relationships/font" Target="fonts/OldStandardTT-italic.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MavenProRegular-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4T06:25:46.186">
    <p:pos x="6000" y="0"/>
    <p:text>Love this section! Great job of implementing feedback :) This looks so professional!</p:text>
  </p:cm>
  <p:cm authorId="1" idx="1" dt="2019-12-04T06:25:46.186">
    <p:pos x="6000" y="0"/>
    <p:text>Thank you! These are our linked in photos haha</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2-03T20:51:55.807">
    <p:pos x="6000" y="0"/>
    <p:text>what does will add p value soon mean?</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9-12-03T20:54:34.454">
    <p:pos x="6000" y="0"/>
    <p:text>I like how you explained the difference between institutional vs external. good use of graphs.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9-12-03T20:35:41.513">
    <p:pos x="6000" y="0"/>
    <p:text>I would add in high level take-aways from the project.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2-04T06:25:53.564">
    <p:pos x="6000" y="0"/>
    <p:text>Great job of giving a project overview!</p:text>
  </p:cm>
  <p:cm authorId="1" idx="2" dt="2019-12-04T06:25:53.564">
    <p:pos x="6000" y="0"/>
    <p:text>Thank you!</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2-04T06:26:02.154">
    <p:pos x="6000" y="0"/>
    <p:text>Good job of including the definition of these terms when explaining</p:text>
  </p:cm>
  <p:cm authorId="1" idx="3" dt="2019-12-04T06:26:02.154">
    <p:pos x="6000" y="0"/>
    <p:text>Thank you!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2-04T06:26:10.416">
    <p:pos x="6000" y="0"/>
    <p:text>I would make the font sizes on your graphs match</p:text>
  </p:cm>
  <p:cm authorId="1" idx="4" dt="2019-12-04T06:26:10.416">
    <p:pos x="6000" y="0"/>
    <p:text>Resolved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12-04T06:26:14.788">
    <p:pos x="6000" y="0"/>
    <p:text>I would change the font of the "Banner Data" to be larger since it is very hard to read.</p:text>
  </p:cm>
  <p:cm authorId="1" idx="5" dt="2019-12-04T06:26:14.788">
    <p:pos x="6000" y="0"/>
    <p:text>Resolved</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12-03T20:45:03.406">
    <p:pos x="6000" y="0"/>
    <p:text>I would add color to the graph, make the fonts and wording larger.</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2-03T20:45:20.440">
    <p:pos x="6000" y="0"/>
    <p:text>Wording on the graph is too small.</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9-12-04T06:39:47.597">
    <p:pos x="6000" y="0"/>
    <p:text>What are you adding here?</p:text>
  </p:cm>
  <p:cm authorId="1" idx="6" dt="2019-12-04T06:39:47.597">
    <p:pos x="6000" y="0"/>
    <p:text>+hanqing5@illinois.edu may know how to answer this question better. I added to it to the best of my ability</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9-12-03T20:49:55.033">
    <p:pos x="6000" y="0"/>
    <p:text>wording on graph is too small to read.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pulse/delete-thank-you-slide-how-end-your-presentation-brian-mccarth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a69d3d8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69d3d8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a69d3d8bd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a69d3d8bd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In this section we focus on the college distribution info. we identify that there are total 12602 students who enrolled in Liberal Art &amp; Science College, which makes up a significantly higher representation of our sample making up 51% of the population. The second largest college is Engineering College. But compared to LAS College, the percentage of Engineering College is lower, which is about 16%. And the third largest college is Business College, making up 13% of the total population. The number of students in Applied Health Science, Architecture Design &amp; Art, and UIC Extended Campus are about the same. And among the rest colleges, students are evenly distributed. Those colleges makes up a small representation of our sample, each making up only 1% of the population.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a69d3d8bd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a69d3d8bd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slide, we are going to talk about drop rate semester by semester. In each pie chart, the orange part means the proportion of students who continued, grey part indicates the proportion of students who dropped out and blue part means the proportion of students who graduated. </a:t>
            </a:r>
            <a:r>
              <a:rPr lang="en" sz="1600"/>
              <a:t>From Fall 2017 to Fall 2018, there is 9.36% of students dropped out. The drop-out rate, which is the proportion of students who dropped out among the students who should continue, is 9.96%. From Spring 2018 to Fall 2018, There is 10.89% of students dropped out. The drop out rate is 12.81%.</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a9f39d1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a9f39d1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the next slide, we have yearly drop out rate report. </a:t>
            </a:r>
            <a:r>
              <a:rPr lang="en" sz="1600"/>
              <a:t>From Fall 2017 to Fall 2018,  there is total 14.44% students who dropped out. The drop out rate is 18.06%. I can see students tend to drop out in spring</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c13fc9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c13fc9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slide, we are going to talk about drop rate. In three pie chart, the orange part means the proportion of students who continued, grey part indicates the proportion of students who dropped out and blue part means the proportion of students who graduated. From Fall 2017 to Fall 2018, there is same amount of undergraduate students who dropped out as the undergraduate students who graduated. The drop out rate, which is the proportion of students who dropped out among the students who should continue, is 7.45%. From Spring 2018 to Fall 2018, There is 8.86% of students dropped out. The drop out rate is 10.47%. From Fall 2017 to Fall 2018,  there is total 13% students who dropped out. The drop out rate is 15.35%. I can see students tend to drop out in spring. (separate (Fall 2017 to Fall 2018) part)</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a69d3d8bd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a69d3d8bd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a69d3d8bd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a69d3d8bd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a69d3d8bd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a69d3d8bd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a77eb651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a77eb651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a77eb651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a77eb651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a77eb651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a77eb651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69d3d8b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69d3d8b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a77eb651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a77eb651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7a69d3d8bd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7a69d3d8bd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7a69d3d8bd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a69d3d8bd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9H over 200 dollars!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7a69d3d8bd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a69d3d8bd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Based on the banner and census data, we calculated the average registration tuition and fees based on college. we wanna figure out whether the cost of attendance is a factor that can impact the matriculation rate from Fall 2017 to Fall 2019.</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7a8875c4d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a8875c4d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numbers in the above graph represent the average tuition and fees in each college in dollars. As you can see, Liberal Arts &amp; Science has the highest average tuition and fees. And the School of Urban Planning &amp;  Public Affairs has the lowest average tuition fees, which is about 1506 dollars less than the tuition and fees of Liberal Arts &amp; Science. The School of Social Work has the second highest tuition and fees, which is pretty much the same as the cost of School of Applied Health Sciences.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a8875c4d3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a8875c4d3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Moreover, we calculated the average tuition and fees based on majors. We chose the top five popular majors to analyze, which means those five majors have the highest number of students enrolled. As you can see in the above graph, chemistry has the highest average tuition and fees among the five majors. The second highest is accounting, but it still costs about 1220 dollars less than chemistry does. And the costs of the other three majors(Computer Science, LAS Undeclared, and Psychology) are roughly the same.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We related the information of cost of attendance to the matriculation rate mentioned </a:t>
            </a:r>
            <a:r>
              <a:rPr lang="en" sz="1200">
                <a:latin typeface="Times New Roman"/>
                <a:ea typeface="Times New Roman"/>
                <a:cs typeface="Times New Roman"/>
                <a:sym typeface="Times New Roman"/>
              </a:rPr>
              <a:t>previously</a:t>
            </a:r>
            <a:r>
              <a:rPr lang="en" sz="1200">
                <a:latin typeface="Times New Roman"/>
                <a:ea typeface="Times New Roman"/>
                <a:cs typeface="Times New Roman"/>
                <a:sym typeface="Times New Roman"/>
              </a:rPr>
              <a:t>. There is no strong relationship between the cost of attendance and the dropout rate except the LAS College. However, we can say that the cost of attendance should be considered as a factor that can impact the matriculation rate from Fall 2017 to Fall 2019.</a:t>
            </a:r>
            <a:endParaRPr sz="1200">
              <a:latin typeface="Times New Roman"/>
              <a:ea typeface="Times New Roman"/>
              <a:cs typeface="Times New Roman"/>
              <a:sym typeface="Times New Roman"/>
            </a:endParaRPr>
          </a:p>
          <a:p>
            <a:pPr indent="0" lvl="0" marL="0" rtl="0" algn="l">
              <a:lnSpc>
                <a:spcPct val="77142"/>
              </a:lnSpc>
              <a:spcBef>
                <a:spcPts val="10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c13fc92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c13fc92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Correlate </a:t>
            </a:r>
            <a:endParaRPr sz="1400"/>
          </a:p>
          <a:p>
            <a:pPr indent="0" lvl="0" marL="0" rtl="0" algn="l">
              <a:spcBef>
                <a:spcPts val="0"/>
              </a:spcBef>
              <a:spcAft>
                <a:spcPts val="0"/>
              </a:spcAft>
              <a:buNone/>
            </a:pPr>
            <a:r>
              <a:rPr lang="en" sz="1400"/>
              <a:t>purpose</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7a69d3d8bd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a69d3d8bd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In this section, we will be applying statistical analysis techniques to study the hidden pattern within the data set. First, we will talk about whether students have higher chance to receive a financial hold in a specific college or degree program. Then, we will talk about whether a student would be more likely to receive a financial aid if the student is enrolled in a specific college or degree program. Third, we want to see what type of charges incurred in the past is correlated to the future likelihood of getting a financial hold. Also, we will see how would having an authorized payer would do to the chance of getting a financial hold. Finally, we want to study how would different funding methods impact differently to the student matriculation.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7a69d3d8bd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a69d3d8bd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a69d3d8bd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a69d3d8bd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Top loans - direct ones are federal (external) plus (federal) perkins are (federal) 89%</a:t>
            </a:r>
            <a:endParaRPr b="1"/>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a69d3d8b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69d3d8b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22222"/>
                </a:solidFill>
                <a:highlight>
                  <a:srgbClr val="FFFFFF"/>
                </a:highlight>
              </a:rPr>
              <a:t>The Student Money Management Center (SMMC), a division of USFSCO, empowers University of Illinois’ students to make positive behavioral changes associated with their finances. Through a multi-faceted approach that integrates comprehensive online and in person platforms, they ensure students take control over their financial futures.</a:t>
            </a:r>
            <a:endParaRPr sz="16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7a77eb651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a77eb651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7a77eb651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a77eb651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7a69d3d8bd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a69d3d8bd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We were able to adapt some statistical learning techniques to predict the financial hold based on different types of charges. We used the total charges incurred for each type and each student in Fall 2017 to predict the hold in spring 2018. The table in the right side of the slide contains all the types of charges that occurred on more than 10 students in fall 2017, which is also the predictive variables we used in the model training. There are two types of response variables. One classifies students either has hold or has no hold. Another one classifies students based on which type of hold they get. Thus, we will have two models.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6beb16275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beb16275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The first model is the decision tree.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6beb16275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beb16275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a69d3d8bd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a69d3d8bd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7a69d3d8bd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a69d3d8bd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students loans turn into debt - different implications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395811346cf4e5d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95811346cf4e5d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Excluding loans </a:t>
            </a:r>
            <a:r>
              <a:rPr lang="en"/>
              <a:t>verbalize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395811346cf4e5d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95811346cf4e5d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6c13fc920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c13fc920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Overall, we can see when it comes to financial hold, students from nursing program is less likely to receive a hold. In contrast, students from architecture program would have the highest probability of getting a hold among all other programs and colleges. having an authorized payer </a:t>
            </a:r>
            <a:r>
              <a:rPr lang="en" sz="1200">
                <a:latin typeface="Times New Roman"/>
                <a:ea typeface="Times New Roman"/>
                <a:cs typeface="Times New Roman"/>
                <a:sym typeface="Times New Roman"/>
              </a:rPr>
              <a:t>will not</a:t>
            </a:r>
            <a:r>
              <a:rPr lang="en" sz="1200">
                <a:latin typeface="Times New Roman"/>
                <a:ea typeface="Times New Roman"/>
                <a:cs typeface="Times New Roman"/>
                <a:sym typeface="Times New Roman"/>
              </a:rPr>
              <a:t> help reduce the chance of getting a financial hold. Having an authorized payer would only show the difference between payment method other than payment ability.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For the financial aid, no matter what types of aid are given to the students, college of public health would be always on the top two colleges who have the highest proportion of students receiving financial aid.</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Finally, from the study of the matriculation rate, we know that students who are offered with loans or financial aid are less likely to drop out. Also, students who have to make payment are more likely to withdraw from the college.</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a69d3d8b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a69d3d8b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7a69d3d8bd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a69d3d8bd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put a “thank you” or “questions” slide:</a:t>
            </a:r>
            <a:endParaRPr/>
          </a:p>
          <a:p>
            <a:pPr indent="0" lvl="0" marL="0" rtl="0" algn="l">
              <a:spcBef>
                <a:spcPts val="0"/>
              </a:spcBef>
              <a:spcAft>
                <a:spcPts val="0"/>
              </a:spcAft>
              <a:buNone/>
            </a:pPr>
            <a:r>
              <a:rPr lang="en" u="sng">
                <a:solidFill>
                  <a:schemeClr val="hlink"/>
                </a:solidFill>
                <a:hlinkClick r:id="rId2"/>
              </a:rPr>
              <a:t>https://www.linkedin.com/pulse/delete-thank-you-slide-how-end-your-presentation-brian-mccarthy/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Perhaps do a conclusion for each section and then put something general here like “money management and financial literacy are important and affect student matriculation” and future directions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a69d3d8bd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a69d3d8bd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more clear about dataset timeframe</a:t>
            </a:r>
            <a:endParaRPr/>
          </a:p>
          <a:p>
            <a:pPr indent="0" lvl="0" marL="0" rtl="0" algn="l">
              <a:spcBef>
                <a:spcPts val="0"/>
              </a:spcBef>
              <a:spcAft>
                <a:spcPts val="0"/>
              </a:spcAft>
              <a:buNone/>
            </a:pPr>
            <a:r>
              <a:rPr lang="en"/>
              <a:t>	Be mindful about color contrasts (greyscale test)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a69d3d8bd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a69d3d8bd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total 19454 undergraduate students in the sample. Among those, there are 16645 students who continued from 17/18 </a:t>
            </a:r>
            <a:r>
              <a:rPr lang="en"/>
              <a:t>academic</a:t>
            </a:r>
            <a:r>
              <a:rPr lang="en"/>
              <a:t> year. There are 2809 students who chose not to continue their education at any point from the beginning of Fall 2017 to the end of Spring 2018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a69d3d8bd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a69d3d8bd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a69d3d8bd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a69d3d8bd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a69d3d8bd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a69d3d8bd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comments" Target="../comments/comment9.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0.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11.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comments" Target="../comments/commen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1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7.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070375"/>
            <a:ext cx="4788000" cy="141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Money Matters: </a:t>
            </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A data mining project on </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UIC undergraduate matriculation rates </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and financial information</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t/>
            </a:r>
            <a:endParaRPr b="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Wednesday, December 4</a:t>
            </a:r>
            <a:r>
              <a:rPr baseline="30000" lang="en">
                <a:latin typeface="Maven Pro"/>
                <a:ea typeface="Maven Pro"/>
                <a:cs typeface="Maven Pro"/>
                <a:sym typeface="Maven Pro"/>
              </a:rPr>
              <a:t>th</a:t>
            </a:r>
            <a:r>
              <a:rPr lang="en">
                <a:latin typeface="Maven Pro"/>
                <a:ea typeface="Maven Pro"/>
                <a:cs typeface="Maven Pro"/>
                <a:sym typeface="Maven Pro"/>
              </a:rPr>
              <a:t>, 2019</a:t>
            </a:r>
            <a:endParaRPr>
              <a:latin typeface="Maven Pro"/>
              <a:ea typeface="Maven Pro"/>
              <a:cs typeface="Maven Pro"/>
              <a:sym typeface="Maven Pr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93" name="Shape 393"/>
        <p:cNvGrpSpPr/>
        <p:nvPr/>
      </p:nvGrpSpPr>
      <p:grpSpPr>
        <a:xfrm>
          <a:off x="0" y="0"/>
          <a:ext cx="0" cy="0"/>
          <a:chOff x="0" y="0"/>
          <a:chExt cx="0" cy="0"/>
        </a:xfrm>
      </p:grpSpPr>
      <p:sp>
        <p:nvSpPr>
          <p:cNvPr id="394" name="Google Shape;394;p22"/>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College</a:t>
            </a:r>
            <a:endParaRPr b="0"/>
          </a:p>
        </p:txBody>
      </p:sp>
      <p:sp>
        <p:nvSpPr>
          <p:cNvPr id="395" name="Google Shape;395;p22"/>
          <p:cNvSpPr txBox="1"/>
          <p:nvPr/>
        </p:nvSpPr>
        <p:spPr>
          <a:xfrm>
            <a:off x="4165575" y="25764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6" name="Google Shape;396;p22"/>
          <p:cNvSpPr txBox="1"/>
          <p:nvPr/>
        </p:nvSpPr>
        <p:spPr>
          <a:xfrm>
            <a:off x="282100" y="1250625"/>
            <a:ext cx="2961900" cy="3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Most students choose to study in:</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Liberal Arts &amp; Science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Engineering College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Business College</a:t>
            </a:r>
            <a:endParaRPr sz="1800">
              <a:latin typeface="Nunito"/>
              <a:ea typeface="Nunito"/>
              <a:cs typeface="Nunito"/>
              <a:sym typeface="Nunito"/>
            </a:endParaRPr>
          </a:p>
        </p:txBody>
      </p:sp>
      <p:pic>
        <p:nvPicPr>
          <p:cNvPr id="397" name="Google Shape;397;p22"/>
          <p:cNvPicPr preferRelativeResize="0"/>
          <p:nvPr/>
        </p:nvPicPr>
        <p:blipFill>
          <a:blip r:embed="rId4">
            <a:alphaModFix/>
          </a:blip>
          <a:stretch>
            <a:fillRect/>
          </a:stretch>
        </p:blipFill>
        <p:spPr>
          <a:xfrm>
            <a:off x="2957275" y="1060100"/>
            <a:ext cx="6484526" cy="427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401" name="Shape 401"/>
        <p:cNvGrpSpPr/>
        <p:nvPr/>
      </p:nvGrpSpPr>
      <p:grpSpPr>
        <a:xfrm>
          <a:off x="0" y="0"/>
          <a:ext cx="0" cy="0"/>
          <a:chOff x="0" y="0"/>
          <a:chExt cx="0" cy="0"/>
        </a:xfrm>
      </p:grpSpPr>
      <p:sp>
        <p:nvSpPr>
          <p:cNvPr id="402" name="Google Shape;402;p23"/>
          <p:cNvSpPr txBox="1"/>
          <p:nvPr>
            <p:ph type="title"/>
          </p:nvPr>
        </p:nvSpPr>
        <p:spPr>
          <a:xfrm>
            <a:off x="410400" y="326000"/>
            <a:ext cx="83232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 Rates (by Semester)</a:t>
            </a:r>
            <a:endParaRPr b="0"/>
          </a:p>
        </p:txBody>
      </p:sp>
      <p:graphicFrame>
        <p:nvGraphicFramePr>
          <p:cNvPr id="403" name="Google Shape;403;p23"/>
          <p:cNvGraphicFramePr/>
          <p:nvPr/>
        </p:nvGraphicFramePr>
        <p:xfrm>
          <a:off x="3425025" y="3896163"/>
          <a:ext cx="3000000" cy="3000000"/>
        </p:xfrm>
        <a:graphic>
          <a:graphicData uri="http://schemas.openxmlformats.org/drawingml/2006/table">
            <a:tbl>
              <a:tblPr>
                <a:noFill/>
                <a:tableStyleId>{514EC887-26F3-4281-A974-91AD90595CB8}</a:tableStyleId>
              </a:tblPr>
              <a:tblGrid>
                <a:gridCol w="1446375"/>
                <a:gridCol w="1505275"/>
                <a:gridCol w="1489100"/>
              </a:tblGrid>
              <a:tr h="352425">
                <a:tc>
                  <a:txBody>
                    <a:bodyPr/>
                    <a:lstStyle/>
                    <a:p>
                      <a:pPr indent="0" lvl="0" marL="0" rtl="0" algn="ctr">
                        <a:spcBef>
                          <a:spcPts val="0"/>
                        </a:spcBef>
                        <a:spcAft>
                          <a:spcPts val="0"/>
                        </a:spcAft>
                        <a:buNone/>
                      </a:pPr>
                      <a:r>
                        <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a:t>Fall 17 to SP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a:t>SP 18 to Fall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r>
              <a:tr h="180975">
                <a:tc>
                  <a:txBody>
                    <a:bodyPr/>
                    <a:lstStyle/>
                    <a:p>
                      <a:pPr indent="0" lvl="0" marL="0" rtl="0" algn="ctr">
                        <a:spcBef>
                          <a:spcPts val="0"/>
                        </a:spcBef>
                        <a:spcAft>
                          <a:spcPts val="0"/>
                        </a:spcAft>
                        <a:buNone/>
                      </a:pPr>
                      <a:r>
                        <a:rPr b="1" lang="en"/>
                        <a:t>Drop Out Rate</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a:t>9.96</a:t>
                      </a:r>
                      <a:r>
                        <a:rPr b="1" lang="en"/>
                        <a:t>%</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a:t>12.81%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r>
            </a:tbl>
          </a:graphicData>
        </a:graphic>
      </p:graphicFrame>
      <p:graphicFrame>
        <p:nvGraphicFramePr>
          <p:cNvPr id="404" name="Google Shape;404;p23"/>
          <p:cNvGraphicFramePr/>
          <p:nvPr/>
        </p:nvGraphicFramePr>
        <p:xfrm>
          <a:off x="384125" y="3879025"/>
          <a:ext cx="3000000" cy="3000000"/>
        </p:xfrm>
        <a:graphic>
          <a:graphicData uri="http://schemas.openxmlformats.org/drawingml/2006/table">
            <a:tbl>
              <a:tblPr>
                <a:noFill/>
                <a:tableStyleId>{A37FE20B-60AB-4867-A2AC-43412B3C6156}</a:tableStyleId>
              </a:tblPr>
              <a:tblGrid>
                <a:gridCol w="2306775"/>
              </a:tblGrid>
              <a:tr h="2525">
                <a:tc>
                  <a:txBody>
                    <a:bodyPr/>
                    <a:lstStyle/>
                    <a:p>
                      <a:pPr indent="0" lvl="0" marL="0" rtl="0" algn="ctr">
                        <a:spcBef>
                          <a:spcPts val="0"/>
                        </a:spcBef>
                        <a:spcAft>
                          <a:spcPts val="0"/>
                        </a:spcAft>
                        <a:buNone/>
                      </a:pPr>
                      <a:r>
                        <a:rPr b="1" lang="en" sz="1600"/>
                        <a:t>Drop-out</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2525">
                <a:tc>
                  <a:txBody>
                    <a:bodyPr/>
                    <a:lstStyle/>
                    <a:p>
                      <a:pPr indent="0" lvl="0" marL="0" rtl="0" algn="ctr">
                        <a:spcBef>
                          <a:spcPts val="0"/>
                        </a:spcBef>
                        <a:spcAft>
                          <a:spcPts val="0"/>
                        </a:spcAft>
                        <a:buNone/>
                      </a:pPr>
                      <a:r>
                        <a:rPr b="1" lang="en" sz="1600"/>
                        <a:t>Drop-out + Continued</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405" name="Google Shape;405;p23"/>
          <p:cNvCxnSpPr/>
          <p:nvPr/>
        </p:nvCxnSpPr>
        <p:spPr>
          <a:xfrm rot="10800000">
            <a:off x="2873200" y="4348300"/>
            <a:ext cx="322200" cy="139500"/>
          </a:xfrm>
          <a:prstGeom prst="straightConnector1">
            <a:avLst/>
          </a:prstGeom>
          <a:noFill/>
          <a:ln cap="flat" cmpd="sng" w="28575">
            <a:solidFill>
              <a:srgbClr val="76A5AF"/>
            </a:solidFill>
            <a:prstDash val="solid"/>
            <a:round/>
            <a:headEnd len="med" w="med" type="none"/>
            <a:tailEnd len="med" w="med" type="triangle"/>
          </a:ln>
        </p:spPr>
      </p:cxnSp>
      <p:pic>
        <p:nvPicPr>
          <p:cNvPr id="406" name="Google Shape;406;p23"/>
          <p:cNvPicPr preferRelativeResize="0"/>
          <p:nvPr/>
        </p:nvPicPr>
        <p:blipFill rotWithShape="1">
          <a:blip r:embed="rId3">
            <a:alphaModFix/>
          </a:blip>
          <a:srcRect b="0" l="12401" r="10952" t="0"/>
          <a:stretch/>
        </p:blipFill>
        <p:spPr>
          <a:xfrm>
            <a:off x="1027375" y="1313300"/>
            <a:ext cx="3053101" cy="2489525"/>
          </a:xfrm>
          <a:prstGeom prst="rect">
            <a:avLst/>
          </a:prstGeom>
          <a:noFill/>
          <a:ln>
            <a:noFill/>
          </a:ln>
        </p:spPr>
      </p:pic>
      <p:pic>
        <p:nvPicPr>
          <p:cNvPr id="407" name="Google Shape;407;p23"/>
          <p:cNvPicPr preferRelativeResize="0"/>
          <p:nvPr/>
        </p:nvPicPr>
        <p:blipFill rotWithShape="1">
          <a:blip r:embed="rId4">
            <a:alphaModFix/>
          </a:blip>
          <a:srcRect b="0" l="12915" r="11953" t="0"/>
          <a:stretch/>
        </p:blipFill>
        <p:spPr>
          <a:xfrm>
            <a:off x="4414600" y="1237100"/>
            <a:ext cx="3273150" cy="250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411" name="Shape 411"/>
        <p:cNvGrpSpPr/>
        <p:nvPr/>
      </p:nvGrpSpPr>
      <p:grpSpPr>
        <a:xfrm>
          <a:off x="0" y="0"/>
          <a:ext cx="0" cy="0"/>
          <a:chOff x="0" y="0"/>
          <a:chExt cx="0" cy="0"/>
        </a:xfrm>
      </p:grpSpPr>
      <p:sp>
        <p:nvSpPr>
          <p:cNvPr id="412" name="Google Shape;412;p24"/>
          <p:cNvSpPr txBox="1"/>
          <p:nvPr>
            <p:ph type="title"/>
          </p:nvPr>
        </p:nvSpPr>
        <p:spPr>
          <a:xfrm>
            <a:off x="410400" y="326000"/>
            <a:ext cx="83232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 Rates (Y</a:t>
            </a:r>
            <a:r>
              <a:rPr lang="en"/>
              <a:t>early</a:t>
            </a:r>
            <a:r>
              <a:rPr lang="en"/>
              <a:t>)</a:t>
            </a:r>
            <a:endParaRPr b="0"/>
          </a:p>
        </p:txBody>
      </p:sp>
      <p:graphicFrame>
        <p:nvGraphicFramePr>
          <p:cNvPr id="413" name="Google Shape;413;p24"/>
          <p:cNvGraphicFramePr/>
          <p:nvPr/>
        </p:nvGraphicFramePr>
        <p:xfrm>
          <a:off x="4339425" y="3896163"/>
          <a:ext cx="3000000" cy="3000000"/>
        </p:xfrm>
        <a:graphic>
          <a:graphicData uri="http://schemas.openxmlformats.org/drawingml/2006/table">
            <a:tbl>
              <a:tblPr>
                <a:noFill/>
                <a:tableStyleId>{514EC887-26F3-4281-A974-91AD90595CB8}</a:tableStyleId>
              </a:tblPr>
              <a:tblGrid>
                <a:gridCol w="1446375"/>
                <a:gridCol w="1830000"/>
              </a:tblGrid>
              <a:tr h="352425">
                <a:tc>
                  <a:txBody>
                    <a:bodyPr/>
                    <a:lstStyle/>
                    <a:p>
                      <a:pPr indent="0" lvl="0" marL="0" rtl="0" algn="ctr">
                        <a:spcBef>
                          <a:spcPts val="0"/>
                        </a:spcBef>
                        <a:spcAft>
                          <a:spcPts val="0"/>
                        </a:spcAft>
                        <a:buNone/>
                      </a:pPr>
                      <a:r>
                        <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Fall 17 to Fall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r>
              <a:tr h="180975">
                <a:tc>
                  <a:txBody>
                    <a:bodyPr/>
                    <a:lstStyle/>
                    <a:p>
                      <a:pPr indent="0" lvl="0" marL="0" rtl="0" algn="ctr">
                        <a:spcBef>
                          <a:spcPts val="0"/>
                        </a:spcBef>
                        <a:spcAft>
                          <a:spcPts val="0"/>
                        </a:spcAft>
                        <a:buNone/>
                      </a:pPr>
                      <a:r>
                        <a:rPr b="1" lang="en"/>
                        <a:t>Drop Out Rate</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
                        <a:t>18.06%</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r>
            </a:tbl>
          </a:graphicData>
        </a:graphic>
      </p:graphicFrame>
      <p:graphicFrame>
        <p:nvGraphicFramePr>
          <p:cNvPr id="414" name="Google Shape;414;p24"/>
          <p:cNvGraphicFramePr/>
          <p:nvPr/>
        </p:nvGraphicFramePr>
        <p:xfrm>
          <a:off x="1527125" y="3879025"/>
          <a:ext cx="3000000" cy="3000000"/>
        </p:xfrm>
        <a:graphic>
          <a:graphicData uri="http://schemas.openxmlformats.org/drawingml/2006/table">
            <a:tbl>
              <a:tblPr>
                <a:noFill/>
                <a:tableStyleId>{A37FE20B-60AB-4867-A2AC-43412B3C6156}</a:tableStyleId>
              </a:tblPr>
              <a:tblGrid>
                <a:gridCol w="2306775"/>
              </a:tblGrid>
              <a:tr h="2525">
                <a:tc>
                  <a:txBody>
                    <a:bodyPr/>
                    <a:lstStyle/>
                    <a:p>
                      <a:pPr indent="0" lvl="0" marL="0" rtl="0" algn="ctr">
                        <a:spcBef>
                          <a:spcPts val="0"/>
                        </a:spcBef>
                        <a:spcAft>
                          <a:spcPts val="0"/>
                        </a:spcAft>
                        <a:buNone/>
                      </a:pPr>
                      <a:r>
                        <a:rPr b="1" lang="en" sz="1600"/>
                        <a:t>Drop-out</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2525">
                <a:tc>
                  <a:txBody>
                    <a:bodyPr/>
                    <a:lstStyle/>
                    <a:p>
                      <a:pPr indent="0" lvl="0" marL="0" rtl="0" algn="ctr">
                        <a:spcBef>
                          <a:spcPts val="0"/>
                        </a:spcBef>
                        <a:spcAft>
                          <a:spcPts val="0"/>
                        </a:spcAft>
                        <a:buNone/>
                      </a:pPr>
                      <a:r>
                        <a:rPr b="1" lang="en" sz="1600"/>
                        <a:t>Drop-out + Continued</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415" name="Google Shape;415;p24"/>
          <p:cNvCxnSpPr/>
          <p:nvPr/>
        </p:nvCxnSpPr>
        <p:spPr>
          <a:xfrm rot="10800000">
            <a:off x="4029953" y="4348300"/>
            <a:ext cx="322200" cy="139500"/>
          </a:xfrm>
          <a:prstGeom prst="straightConnector1">
            <a:avLst/>
          </a:prstGeom>
          <a:noFill/>
          <a:ln cap="flat" cmpd="sng" w="28575">
            <a:solidFill>
              <a:srgbClr val="76A5AF"/>
            </a:solidFill>
            <a:prstDash val="solid"/>
            <a:round/>
            <a:headEnd len="med" w="med" type="none"/>
            <a:tailEnd len="med" w="med" type="triangle"/>
          </a:ln>
        </p:spPr>
      </p:cxnSp>
      <p:pic>
        <p:nvPicPr>
          <p:cNvPr id="416" name="Google Shape;416;p24"/>
          <p:cNvPicPr preferRelativeResize="0"/>
          <p:nvPr/>
        </p:nvPicPr>
        <p:blipFill rotWithShape="1">
          <a:blip r:embed="rId3">
            <a:alphaModFix/>
          </a:blip>
          <a:srcRect b="0" l="15298" r="12841" t="0"/>
          <a:stretch/>
        </p:blipFill>
        <p:spPr>
          <a:xfrm>
            <a:off x="2668024" y="1084700"/>
            <a:ext cx="2912775" cy="262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420" name="Shape 420"/>
        <p:cNvGrpSpPr/>
        <p:nvPr/>
      </p:nvGrpSpPr>
      <p:grpSpPr>
        <a:xfrm>
          <a:off x="0" y="0"/>
          <a:ext cx="0" cy="0"/>
          <a:chOff x="0" y="0"/>
          <a:chExt cx="0" cy="0"/>
        </a:xfrm>
      </p:grpSpPr>
      <p:sp>
        <p:nvSpPr>
          <p:cNvPr id="421" name="Google Shape;421;p25"/>
          <p:cNvSpPr txBox="1"/>
          <p:nvPr>
            <p:ph type="title"/>
          </p:nvPr>
        </p:nvSpPr>
        <p:spPr>
          <a:xfrm>
            <a:off x="410400" y="326000"/>
            <a:ext cx="83232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from Section I</a:t>
            </a:r>
            <a:endParaRPr/>
          </a:p>
          <a:p>
            <a:pPr indent="0" lvl="0" marL="0" rtl="0" algn="l">
              <a:lnSpc>
                <a:spcPct val="115000"/>
              </a:lnSpc>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The gender distribution of students in the sample is about even.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A large majority of the population are in state students.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The year in school distribution is about even but a majority of students are seniors and sophomores have the least amount of students.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Over half of the students are in LAS.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Dropout rates are higher from the spring semester of 2018 to the fall semester of 2018 compared to the fall semester of 2017 to the spring semester of 2018.</a:t>
            </a:r>
            <a:endParaRPr b="0" sz="2000">
              <a:solidFill>
                <a:srgbClr val="FFFFFF"/>
              </a:solidFill>
            </a:endParaRPr>
          </a:p>
          <a:p>
            <a:pPr indent="0" lvl="0" marL="0" rtl="0" algn="l">
              <a:lnSpc>
                <a:spcPct val="115000"/>
              </a:lnSpc>
              <a:spcBef>
                <a:spcPts val="0"/>
              </a:spcBef>
              <a:spcAft>
                <a:spcPts val="0"/>
              </a:spcAft>
              <a:buNone/>
            </a:pPr>
            <a:r>
              <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25" name="Shape 425"/>
        <p:cNvGrpSpPr/>
        <p:nvPr/>
      </p:nvGrpSpPr>
      <p:grpSpPr>
        <a:xfrm>
          <a:off x="0" y="0"/>
          <a:ext cx="0" cy="0"/>
          <a:chOff x="0" y="0"/>
          <a:chExt cx="0" cy="0"/>
        </a:xfrm>
      </p:grpSpPr>
      <p:sp>
        <p:nvSpPr>
          <p:cNvPr id="426" name="Google Shape;426;p26"/>
          <p:cNvSpPr txBox="1"/>
          <p:nvPr/>
        </p:nvSpPr>
        <p:spPr>
          <a:xfrm>
            <a:off x="824000" y="461350"/>
            <a:ext cx="7853400" cy="42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SECTION 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Analyze the data</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representative sample </a:t>
            </a:r>
            <a:r>
              <a:rPr lang="en" sz="1800">
                <a:solidFill>
                  <a:schemeClr val="lt1"/>
                </a:solidFill>
                <a:latin typeface="Maven Pro"/>
                <a:ea typeface="Maven Pro"/>
                <a:cs typeface="Maven Pro"/>
                <a:sym typeface="Maven Pro"/>
              </a:rPr>
              <a:t>banner, census</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matriculation rates </a:t>
            </a:r>
            <a:r>
              <a:rPr lang="en" sz="1800">
                <a:solidFill>
                  <a:schemeClr val="lt1"/>
                </a:solidFill>
                <a:latin typeface="Maven Pro"/>
                <a:ea typeface="Maven Pro"/>
                <a:cs typeface="Maven Pro"/>
                <a:sym typeface="Maven Pro"/>
              </a:rPr>
              <a:t>semesterly (2017-2019)</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financial variables </a:t>
            </a:r>
            <a:r>
              <a:rPr lang="en" sz="1800">
                <a:solidFill>
                  <a:schemeClr val="lt1"/>
                </a:solidFill>
                <a:latin typeface="Maven Pro"/>
                <a:ea typeface="Maven Pro"/>
                <a:cs typeface="Maven Pro"/>
                <a:sym typeface="Maven Pro"/>
              </a:rPr>
              <a:t>financial holds, financial aid</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cost of attendance costs </a:t>
            </a:r>
            <a:r>
              <a:rPr lang="en" sz="1800">
                <a:solidFill>
                  <a:schemeClr val="lt1"/>
                </a:solidFill>
                <a:latin typeface="Maven Pro"/>
                <a:ea typeface="Maven Pro"/>
                <a:cs typeface="Maven Pro"/>
                <a:sym typeface="Maven Pro"/>
              </a:rPr>
              <a:t>by college, by major</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30" name="Shape 430"/>
        <p:cNvGrpSpPr/>
        <p:nvPr/>
      </p:nvGrpSpPr>
      <p:grpSpPr>
        <a:xfrm>
          <a:off x="0" y="0"/>
          <a:ext cx="0" cy="0"/>
          <a:chOff x="0" y="0"/>
          <a:chExt cx="0" cy="0"/>
        </a:xfrm>
      </p:grpSpPr>
      <p:sp>
        <p:nvSpPr>
          <p:cNvPr id="431" name="Google Shape;431;p27"/>
          <p:cNvSpPr/>
          <p:nvPr/>
        </p:nvSpPr>
        <p:spPr>
          <a:xfrm>
            <a:off x="4756500" y="1119275"/>
            <a:ext cx="4248000" cy="2992500"/>
          </a:xfrm>
          <a:prstGeom prst="roundRect">
            <a:avLst>
              <a:gd fmla="val 16667" name="adj"/>
            </a:avLst>
          </a:prstGeom>
          <a:solidFill>
            <a:srgbClr val="186D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32" name="Google Shape;432;p27"/>
          <p:cNvSpPr/>
          <p:nvPr/>
        </p:nvSpPr>
        <p:spPr>
          <a:xfrm>
            <a:off x="323900" y="1137850"/>
            <a:ext cx="4248000" cy="2992500"/>
          </a:xfrm>
          <a:prstGeom prst="roundRect">
            <a:avLst>
              <a:gd fmla="val 16667" name="adj"/>
            </a:avLst>
          </a:prstGeom>
          <a:solidFill>
            <a:srgbClr val="1898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33" name="Google Shape;433;p27"/>
          <p:cNvSpPr txBox="1"/>
          <p:nvPr/>
        </p:nvSpPr>
        <p:spPr>
          <a:xfrm>
            <a:off x="4659200" y="1052675"/>
            <a:ext cx="4484700" cy="19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Maven Pro"/>
                <a:ea typeface="Maven Pro"/>
                <a:cs typeface="Maven Pro"/>
                <a:sym typeface="Maven Pro"/>
              </a:rPr>
              <a:t>        REASONS</a:t>
            </a:r>
            <a:endParaRPr sz="3600">
              <a:solidFill>
                <a:srgbClr val="FFFFFF"/>
              </a:solidFill>
              <a:latin typeface="Maven Pro"/>
              <a:ea typeface="Maven Pro"/>
              <a:cs typeface="Maven Pro"/>
              <a:sym typeface="Maven Pro"/>
            </a:endParaRPr>
          </a:p>
          <a:p>
            <a:pPr indent="-368300" lvl="0" marL="457200" rtl="0" algn="l">
              <a:spcBef>
                <a:spcPts val="0"/>
              </a:spcBef>
              <a:spcAft>
                <a:spcPts val="0"/>
              </a:spcAft>
              <a:buClr>
                <a:srgbClr val="FFFFFF"/>
              </a:buClr>
              <a:buSzPts val="2200"/>
              <a:buFont typeface="Maven Pro"/>
              <a:buChar char="-"/>
            </a:pPr>
            <a:r>
              <a:rPr lang="en" sz="2200">
                <a:solidFill>
                  <a:srgbClr val="FFFFFF"/>
                </a:solidFill>
                <a:latin typeface="Maven Pro"/>
                <a:ea typeface="Maven Pro"/>
                <a:cs typeface="Maven Pro"/>
                <a:sym typeface="Maven Pro"/>
              </a:rPr>
              <a:t>Possible to register for 0 credit hours and still be enrolled (internships, etc)</a:t>
            </a:r>
            <a:endParaRPr sz="2200">
              <a:solidFill>
                <a:srgbClr val="FFFFFF"/>
              </a:solidFill>
              <a:latin typeface="Maven Pro"/>
              <a:ea typeface="Maven Pro"/>
              <a:cs typeface="Maven Pro"/>
              <a:sym typeface="Maven Pro"/>
            </a:endParaRPr>
          </a:p>
          <a:p>
            <a:pPr indent="-368300" lvl="0" marL="457200" rtl="0" algn="l">
              <a:spcBef>
                <a:spcPts val="0"/>
              </a:spcBef>
              <a:spcAft>
                <a:spcPts val="0"/>
              </a:spcAft>
              <a:buClr>
                <a:srgbClr val="FFFFFF"/>
              </a:buClr>
              <a:buSzPts val="2200"/>
              <a:buFont typeface="Maven Pro"/>
              <a:buChar char="-"/>
            </a:pPr>
            <a:r>
              <a:rPr lang="en" sz="2200">
                <a:solidFill>
                  <a:srgbClr val="FFFFFF"/>
                </a:solidFill>
                <a:latin typeface="Maven Pro"/>
                <a:ea typeface="Maven Pro"/>
                <a:cs typeface="Maven Pro"/>
                <a:sym typeface="Maven Pro"/>
              </a:rPr>
              <a:t>Census is a snapshot on 14th day of classes and may not show students who drop out afterwards</a:t>
            </a:r>
            <a:endParaRPr sz="2200">
              <a:solidFill>
                <a:srgbClr val="FFFFFF"/>
              </a:solidFill>
              <a:latin typeface="Maven Pro"/>
              <a:ea typeface="Maven Pro"/>
              <a:cs typeface="Maven Pro"/>
              <a:sym typeface="Maven Pro"/>
            </a:endParaRPr>
          </a:p>
        </p:txBody>
      </p:sp>
      <p:sp>
        <p:nvSpPr>
          <p:cNvPr id="434" name="Google Shape;434;p27"/>
          <p:cNvSpPr txBox="1"/>
          <p:nvPr/>
        </p:nvSpPr>
        <p:spPr>
          <a:xfrm>
            <a:off x="410400" y="350175"/>
            <a:ext cx="83232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Representative Sample</a:t>
            </a:r>
            <a:endParaRPr sz="3600">
              <a:solidFill>
                <a:srgbClr val="FFFFFF"/>
              </a:solidFill>
              <a:latin typeface="Maven Pro"/>
              <a:ea typeface="Maven Pro"/>
              <a:cs typeface="Maven Pro"/>
              <a:sym typeface="Maven Pro"/>
            </a:endParaRPr>
          </a:p>
        </p:txBody>
      </p:sp>
      <p:sp>
        <p:nvSpPr>
          <p:cNvPr id="435" name="Google Shape;435;p27"/>
          <p:cNvSpPr txBox="1"/>
          <p:nvPr/>
        </p:nvSpPr>
        <p:spPr>
          <a:xfrm>
            <a:off x="0" y="4205275"/>
            <a:ext cx="9144000" cy="14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aven Pro"/>
                <a:ea typeface="Maven Pro"/>
                <a:cs typeface="Maven Pro"/>
                <a:sym typeface="Maven Pro"/>
              </a:rPr>
              <a:t>Demographics data accurate within </a:t>
            </a:r>
            <a:r>
              <a:rPr b="1" lang="en" sz="3000">
                <a:solidFill>
                  <a:srgbClr val="FFFFFF"/>
                </a:solidFill>
                <a:latin typeface="Maven Pro"/>
                <a:ea typeface="Maven Pro"/>
                <a:cs typeface="Maven Pro"/>
                <a:sym typeface="Maven Pro"/>
              </a:rPr>
              <a:t>0.5% error</a:t>
            </a:r>
            <a:endParaRPr b="1" sz="3000">
              <a:solidFill>
                <a:srgbClr val="FFFFFF"/>
              </a:solidFill>
              <a:latin typeface="Maven Pro"/>
              <a:ea typeface="Maven Pro"/>
              <a:cs typeface="Maven Pro"/>
              <a:sym typeface="Maven Pro"/>
            </a:endParaRPr>
          </a:p>
        </p:txBody>
      </p:sp>
      <p:sp>
        <p:nvSpPr>
          <p:cNvPr id="436" name="Google Shape;436;p27"/>
          <p:cNvSpPr txBox="1"/>
          <p:nvPr/>
        </p:nvSpPr>
        <p:spPr>
          <a:xfrm>
            <a:off x="475750" y="1850838"/>
            <a:ext cx="3847800" cy="1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aven Pro"/>
                <a:ea typeface="Maven Pro"/>
                <a:cs typeface="Maven Pro"/>
                <a:sym typeface="Maven Pro"/>
              </a:rPr>
              <a:t>BANNER DATA</a:t>
            </a:r>
            <a:endParaRPr b="1" sz="2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18,976 students</a:t>
            </a:r>
            <a:endParaRPr sz="2000">
              <a:solidFill>
                <a:srgbClr val="FFFFFF"/>
              </a:solidFill>
              <a:latin typeface="Maven Pro"/>
              <a:ea typeface="Maven Pro"/>
              <a:cs typeface="Maven Pro"/>
              <a:sym typeface="Maven Pro"/>
            </a:endParaRPr>
          </a:p>
        </p:txBody>
      </p:sp>
      <p:sp>
        <p:nvSpPr>
          <p:cNvPr id="437" name="Google Shape;437;p27"/>
          <p:cNvSpPr txBox="1"/>
          <p:nvPr/>
        </p:nvSpPr>
        <p:spPr>
          <a:xfrm>
            <a:off x="475750" y="2966650"/>
            <a:ext cx="3847800" cy="17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aven Pro"/>
                <a:ea typeface="Maven Pro"/>
                <a:cs typeface="Maven Pro"/>
                <a:sym typeface="Maven Pro"/>
              </a:rPr>
              <a:t>CENSUS DATA</a:t>
            </a:r>
            <a:endParaRPr b="1" sz="2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19,454</a:t>
            </a:r>
            <a:r>
              <a:rPr lang="en" sz="3600">
                <a:solidFill>
                  <a:srgbClr val="FFFFFF"/>
                </a:solidFill>
                <a:latin typeface="Maven Pro"/>
                <a:ea typeface="Maven Pro"/>
                <a:cs typeface="Maven Pro"/>
                <a:sym typeface="Maven Pro"/>
              </a:rPr>
              <a:t> students</a:t>
            </a:r>
            <a:endParaRPr sz="2000">
              <a:solidFill>
                <a:srgbClr val="FFFFFF"/>
              </a:solidFill>
              <a:latin typeface="Maven Pro"/>
              <a:ea typeface="Maven Pro"/>
              <a:cs typeface="Maven Pro"/>
              <a:sym typeface="Maven Pro"/>
            </a:endParaRPr>
          </a:p>
        </p:txBody>
      </p:sp>
      <p:sp>
        <p:nvSpPr>
          <p:cNvPr id="438" name="Google Shape;438;p27"/>
          <p:cNvSpPr txBox="1"/>
          <p:nvPr/>
        </p:nvSpPr>
        <p:spPr>
          <a:xfrm>
            <a:off x="475750" y="1137850"/>
            <a:ext cx="3847800" cy="6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U</a:t>
            </a:r>
            <a:r>
              <a:rPr lang="en" sz="1800">
                <a:solidFill>
                  <a:srgbClr val="FFFFFF"/>
                </a:solidFill>
                <a:latin typeface="Maven Pro"/>
                <a:ea typeface="Maven Pro"/>
                <a:cs typeface="Maven Pro"/>
                <a:sym typeface="Maven Pro"/>
              </a:rPr>
              <a:t>ndergrad students at UIC enrolled between Fall 2017 and Spring 2019</a:t>
            </a:r>
            <a:endParaRPr sz="1800">
              <a:solidFill>
                <a:srgbClr val="FFFFFF"/>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42" name="Shape 442"/>
        <p:cNvGrpSpPr/>
        <p:nvPr/>
      </p:nvGrpSpPr>
      <p:grpSpPr>
        <a:xfrm>
          <a:off x="0" y="0"/>
          <a:ext cx="0" cy="0"/>
          <a:chOff x="0" y="0"/>
          <a:chExt cx="0" cy="0"/>
        </a:xfrm>
      </p:grpSpPr>
      <p:sp>
        <p:nvSpPr>
          <p:cNvPr id="443" name="Google Shape;443;p28"/>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a:t>
            </a:r>
            <a:r>
              <a:rPr lang="en" sz="3600">
                <a:solidFill>
                  <a:srgbClr val="FFFFFF"/>
                </a:solidFill>
                <a:latin typeface="Maven Pro"/>
                <a:ea typeface="Maven Pro"/>
                <a:cs typeface="Maven Pro"/>
                <a:sym typeface="Maven Pro"/>
              </a:rPr>
              <a:t>by semester</a:t>
            </a:r>
            <a:endParaRPr sz="3600">
              <a:solidFill>
                <a:srgbClr val="FFFFFF"/>
              </a:solidFill>
              <a:latin typeface="Maven Pro"/>
              <a:ea typeface="Maven Pro"/>
              <a:cs typeface="Maven Pro"/>
              <a:sym typeface="Maven Pro"/>
            </a:endParaRPr>
          </a:p>
        </p:txBody>
      </p:sp>
      <p:sp>
        <p:nvSpPr>
          <p:cNvPr id="444" name="Google Shape;444;p28"/>
          <p:cNvSpPr txBox="1"/>
          <p:nvPr/>
        </p:nvSpPr>
        <p:spPr>
          <a:xfrm>
            <a:off x="3806119" y="1206384"/>
            <a:ext cx="46830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METHODS </a:t>
            </a:r>
            <a:endParaRPr sz="2800">
              <a:solidFill>
                <a:srgbClr val="FF0000"/>
              </a:solidFill>
            </a:endParaRPr>
          </a:p>
        </p:txBody>
      </p:sp>
      <p:sp>
        <p:nvSpPr>
          <p:cNvPr id="445" name="Google Shape;445;p28"/>
          <p:cNvSpPr/>
          <p:nvPr/>
        </p:nvSpPr>
        <p:spPr>
          <a:xfrm>
            <a:off x="503051" y="1037650"/>
            <a:ext cx="2527200" cy="2275800"/>
          </a:xfrm>
          <a:prstGeom prst="ellipse">
            <a:avLst/>
          </a:prstGeom>
          <a:solidFill>
            <a:srgbClr val="FFD966">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6433339" y="2094204"/>
            <a:ext cx="2527200" cy="2275800"/>
          </a:xfrm>
          <a:prstGeom prst="ellipse">
            <a:avLst/>
          </a:prstGeom>
          <a:solidFill>
            <a:srgbClr val="ADE893">
              <a:alpha val="87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24193" y="2636433"/>
            <a:ext cx="2527200" cy="2275800"/>
          </a:xfrm>
          <a:prstGeom prst="ellipse">
            <a:avLst/>
          </a:prstGeom>
          <a:solidFill>
            <a:srgbClr val="1155CC">
              <a:alpha val="6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txBox="1"/>
          <p:nvPr/>
        </p:nvSpPr>
        <p:spPr>
          <a:xfrm>
            <a:off x="524193" y="1755536"/>
            <a:ext cx="2527200" cy="7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UNDERGRADS</a:t>
            </a:r>
            <a:endParaRPr b="1" sz="2000"/>
          </a:p>
          <a:p>
            <a:pPr indent="0" lvl="0" marL="0" rtl="0" algn="ctr">
              <a:spcBef>
                <a:spcPts val="0"/>
              </a:spcBef>
              <a:spcAft>
                <a:spcPts val="0"/>
              </a:spcAft>
              <a:buNone/>
            </a:pPr>
            <a:r>
              <a:rPr lang="en"/>
              <a:t>accurate &amp; representative</a:t>
            </a:r>
            <a:endParaRPr/>
          </a:p>
        </p:txBody>
      </p:sp>
      <p:sp>
        <p:nvSpPr>
          <p:cNvPr id="449" name="Google Shape;449;p28"/>
          <p:cNvSpPr txBox="1"/>
          <p:nvPr/>
        </p:nvSpPr>
        <p:spPr>
          <a:xfrm>
            <a:off x="503052" y="3612453"/>
            <a:ext cx="2527200" cy="7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CREDIT HOURS</a:t>
            </a:r>
            <a:endParaRPr b="1" sz="2000"/>
          </a:p>
          <a:p>
            <a:pPr indent="0" lvl="0" marL="0" rtl="0" algn="ctr">
              <a:spcBef>
                <a:spcPts val="0"/>
              </a:spcBef>
              <a:spcAft>
                <a:spcPts val="0"/>
              </a:spcAft>
              <a:buNone/>
            </a:pPr>
            <a:r>
              <a:rPr lang="en"/>
              <a:t>no blanks/0s → blanks/0s</a:t>
            </a:r>
            <a:endParaRPr/>
          </a:p>
        </p:txBody>
      </p:sp>
      <p:sp>
        <p:nvSpPr>
          <p:cNvPr id="450" name="Google Shape;450;p28"/>
          <p:cNvSpPr txBox="1"/>
          <p:nvPr/>
        </p:nvSpPr>
        <p:spPr>
          <a:xfrm rot="-816">
            <a:off x="6433349" y="2880961"/>
            <a:ext cx="2527200" cy="7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REFUND</a:t>
            </a:r>
            <a:endParaRPr b="1" sz="2000"/>
          </a:p>
          <a:p>
            <a:pPr indent="0" lvl="0" marL="0" rtl="0" algn="ctr">
              <a:spcBef>
                <a:spcPts val="0"/>
              </a:spcBef>
              <a:spcAft>
                <a:spcPts val="0"/>
              </a:spcAft>
              <a:buNone/>
            </a:pPr>
            <a:r>
              <a:rPr lang="en"/>
              <a:t>for corresponding term</a:t>
            </a:r>
            <a:endParaRPr/>
          </a:p>
        </p:txBody>
      </p:sp>
      <p:sp>
        <p:nvSpPr>
          <p:cNvPr id="451" name="Google Shape;451;p28"/>
          <p:cNvSpPr txBox="1"/>
          <p:nvPr/>
        </p:nvSpPr>
        <p:spPr>
          <a:xfrm>
            <a:off x="3225633" y="3667988"/>
            <a:ext cx="28881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3DAFF"/>
                </a:solidFill>
              </a:rPr>
              <a:t>blank</a:t>
            </a:r>
            <a:r>
              <a:rPr lang="en" sz="1500">
                <a:solidFill>
                  <a:srgbClr val="C3DAFF"/>
                </a:solidFill>
              </a:rPr>
              <a:t> (did not register)</a:t>
            </a:r>
            <a:endParaRPr sz="1500">
              <a:solidFill>
                <a:srgbClr val="C3DAFF"/>
              </a:solidFill>
            </a:endParaRPr>
          </a:p>
          <a:p>
            <a:pPr indent="0" lvl="0" marL="0" rtl="0" algn="l">
              <a:spcBef>
                <a:spcPts val="0"/>
              </a:spcBef>
              <a:spcAft>
                <a:spcPts val="0"/>
              </a:spcAft>
              <a:buNone/>
            </a:pPr>
            <a:r>
              <a:rPr b="1" lang="en" sz="1500">
                <a:solidFill>
                  <a:srgbClr val="C3DAFF"/>
                </a:solidFill>
              </a:rPr>
              <a:t>0</a:t>
            </a:r>
            <a:r>
              <a:rPr lang="en" sz="1500">
                <a:solidFill>
                  <a:srgbClr val="C3DAFF"/>
                </a:solidFill>
              </a:rPr>
              <a:t> (registered and dropped, there are a few exceptions)</a:t>
            </a:r>
            <a:endParaRPr sz="1500">
              <a:solidFill>
                <a:srgbClr val="C3DAFF"/>
              </a:solidFill>
            </a:endParaRPr>
          </a:p>
          <a:p>
            <a:pPr indent="0" lvl="0" marL="0" rtl="0" algn="l">
              <a:spcBef>
                <a:spcPts val="0"/>
              </a:spcBef>
              <a:spcAft>
                <a:spcPts val="0"/>
              </a:spcAft>
              <a:buNone/>
            </a:pPr>
            <a:r>
              <a:t/>
            </a:r>
            <a:endParaRPr sz="1500">
              <a:solidFill>
                <a:srgbClr val="C3DAFF"/>
              </a:solidFill>
            </a:endParaRPr>
          </a:p>
        </p:txBody>
      </p:sp>
      <p:sp>
        <p:nvSpPr>
          <p:cNvPr id="452" name="Google Shape;452;p28"/>
          <p:cNvSpPr txBox="1"/>
          <p:nvPr/>
        </p:nvSpPr>
        <p:spPr>
          <a:xfrm>
            <a:off x="3215073" y="1807923"/>
            <a:ext cx="30546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66F"/>
                </a:solidFill>
              </a:rPr>
              <a:t>accuracy</a:t>
            </a:r>
            <a:endParaRPr b="1" sz="1500">
              <a:solidFill>
                <a:srgbClr val="FFF66F"/>
              </a:solidFill>
            </a:endParaRPr>
          </a:p>
          <a:p>
            <a:pPr indent="0" lvl="0" marL="0" rtl="0" algn="l">
              <a:spcBef>
                <a:spcPts val="0"/>
              </a:spcBef>
              <a:spcAft>
                <a:spcPts val="0"/>
              </a:spcAft>
              <a:buNone/>
            </a:pPr>
            <a:r>
              <a:rPr lang="en" sz="1500">
                <a:solidFill>
                  <a:srgbClr val="FFF66F"/>
                </a:solidFill>
              </a:rPr>
              <a:t>matched demographics within 0.5%</a:t>
            </a:r>
            <a:endParaRPr sz="1500">
              <a:solidFill>
                <a:srgbClr val="FFF66F"/>
              </a:solidFill>
            </a:endParaRPr>
          </a:p>
        </p:txBody>
      </p:sp>
      <p:sp>
        <p:nvSpPr>
          <p:cNvPr id="453" name="Google Shape;453;p28"/>
          <p:cNvSpPr txBox="1"/>
          <p:nvPr/>
        </p:nvSpPr>
        <p:spPr>
          <a:xfrm>
            <a:off x="4475267" y="2509913"/>
            <a:ext cx="30546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ADE893"/>
                </a:solidFill>
              </a:rPr>
              <a:t>example</a:t>
            </a:r>
            <a:endParaRPr b="1" sz="1500">
              <a:solidFill>
                <a:srgbClr val="ADE893"/>
              </a:solidFill>
            </a:endParaRPr>
          </a:p>
          <a:p>
            <a:pPr indent="0" lvl="0" marL="0" rtl="0" algn="l">
              <a:spcBef>
                <a:spcPts val="0"/>
              </a:spcBef>
              <a:spcAft>
                <a:spcPts val="0"/>
              </a:spcAft>
              <a:buNone/>
            </a:pPr>
            <a:r>
              <a:rPr lang="en" sz="1500">
                <a:solidFill>
                  <a:srgbClr val="ADE893"/>
                </a:solidFill>
              </a:rPr>
              <a:t>blanks in S18 → </a:t>
            </a:r>
            <a:endParaRPr sz="1500">
              <a:solidFill>
                <a:srgbClr val="ADE893"/>
              </a:solidFill>
            </a:endParaRPr>
          </a:p>
          <a:p>
            <a:pPr indent="0" lvl="0" marL="0" rtl="0" algn="l">
              <a:spcBef>
                <a:spcPts val="0"/>
              </a:spcBef>
              <a:spcAft>
                <a:spcPts val="0"/>
              </a:spcAft>
              <a:buNone/>
            </a:pPr>
            <a:r>
              <a:rPr lang="en" sz="1500">
                <a:solidFill>
                  <a:srgbClr val="ADE893"/>
                </a:solidFill>
              </a:rPr>
              <a:t>look for refund during </a:t>
            </a:r>
            <a:endParaRPr sz="1500">
              <a:solidFill>
                <a:srgbClr val="ADE893"/>
              </a:solidFill>
            </a:endParaRPr>
          </a:p>
          <a:p>
            <a:pPr indent="0" lvl="0" marL="0" rtl="0" algn="l">
              <a:spcBef>
                <a:spcPts val="0"/>
              </a:spcBef>
              <a:spcAft>
                <a:spcPts val="0"/>
              </a:spcAft>
              <a:buNone/>
            </a:pPr>
            <a:r>
              <a:rPr lang="en" sz="1500">
                <a:solidFill>
                  <a:srgbClr val="ADE893"/>
                </a:solidFill>
              </a:rPr>
              <a:t>active term (F17)</a:t>
            </a:r>
            <a:endParaRPr sz="1500">
              <a:solidFill>
                <a:srgbClr val="ADE89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57" name="Shape 457"/>
        <p:cNvGrpSpPr/>
        <p:nvPr/>
      </p:nvGrpSpPr>
      <p:grpSpPr>
        <a:xfrm>
          <a:off x="0" y="0"/>
          <a:ext cx="0" cy="0"/>
          <a:chOff x="0" y="0"/>
          <a:chExt cx="0" cy="0"/>
        </a:xfrm>
      </p:grpSpPr>
      <p:sp>
        <p:nvSpPr>
          <p:cNvPr id="458" name="Google Shape;458;p29"/>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a:t>
            </a:r>
            <a:r>
              <a:rPr lang="en" sz="3600">
                <a:solidFill>
                  <a:srgbClr val="FFFFFF"/>
                </a:solidFill>
                <a:latin typeface="Maven Pro"/>
                <a:ea typeface="Maven Pro"/>
                <a:cs typeface="Maven Pro"/>
                <a:sym typeface="Maven Pro"/>
              </a:rPr>
              <a:t>by semester</a:t>
            </a:r>
            <a:endParaRPr sz="3600">
              <a:solidFill>
                <a:srgbClr val="FFFFFF"/>
              </a:solidFill>
              <a:latin typeface="Maven Pro"/>
              <a:ea typeface="Maven Pro"/>
              <a:cs typeface="Maven Pro"/>
              <a:sym typeface="Maven Pro"/>
            </a:endParaRPr>
          </a:p>
        </p:txBody>
      </p:sp>
      <p:sp>
        <p:nvSpPr>
          <p:cNvPr id="459" name="Google Shape;459;p29"/>
          <p:cNvSpPr/>
          <p:nvPr/>
        </p:nvSpPr>
        <p:spPr>
          <a:xfrm>
            <a:off x="248963" y="2898200"/>
            <a:ext cx="914400" cy="914400"/>
          </a:xfrm>
          <a:prstGeom prst="rect">
            <a:avLst/>
          </a:prstGeom>
          <a:solidFill>
            <a:srgbClr val="669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txBox="1"/>
          <p:nvPr/>
        </p:nvSpPr>
        <p:spPr>
          <a:xfrm>
            <a:off x="248963"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F17</a:t>
            </a:r>
            <a:endParaRPr b="1" sz="3000"/>
          </a:p>
        </p:txBody>
      </p:sp>
      <p:sp>
        <p:nvSpPr>
          <p:cNvPr id="461" name="Google Shape;461;p29"/>
          <p:cNvSpPr txBox="1"/>
          <p:nvPr/>
        </p:nvSpPr>
        <p:spPr>
          <a:xfrm>
            <a:off x="1281813" y="2464550"/>
            <a:ext cx="14949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dropout: </a:t>
            </a:r>
            <a:endParaRPr b="1" sz="1500"/>
          </a:p>
          <a:p>
            <a:pPr indent="0" lvl="0" marL="0" rtl="0" algn="ctr">
              <a:spcBef>
                <a:spcPts val="0"/>
              </a:spcBef>
              <a:spcAft>
                <a:spcPts val="0"/>
              </a:spcAft>
              <a:buNone/>
            </a:pPr>
            <a:r>
              <a:rPr lang="en" sz="1500"/>
              <a:t>2,491</a:t>
            </a:r>
            <a:r>
              <a:rPr lang="en" sz="1500"/>
              <a:t> students</a:t>
            </a:r>
            <a:endParaRPr sz="1500"/>
          </a:p>
        </p:txBody>
      </p:sp>
      <p:sp>
        <p:nvSpPr>
          <p:cNvPr id="462" name="Google Shape;462;p29"/>
          <p:cNvSpPr/>
          <p:nvPr/>
        </p:nvSpPr>
        <p:spPr>
          <a:xfrm>
            <a:off x="2781038" y="2898200"/>
            <a:ext cx="914400" cy="914400"/>
          </a:xfrm>
          <a:prstGeom prst="rect">
            <a:avLst/>
          </a:prstGeom>
          <a:solidFill>
            <a:srgbClr val="82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5380825" y="2898200"/>
            <a:ext cx="914400" cy="914400"/>
          </a:xfrm>
          <a:prstGeom prst="rect">
            <a:avLst/>
          </a:prstGeom>
          <a:solidFill>
            <a:srgbClr val="C1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7923138" y="2898200"/>
            <a:ext cx="914400" cy="914400"/>
          </a:xfrm>
          <a:prstGeom prst="rect">
            <a:avLst/>
          </a:prstGeom>
          <a:solidFill>
            <a:srgbClr val="E5E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1424763"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4017450"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6610150"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txBox="1"/>
          <p:nvPr/>
        </p:nvSpPr>
        <p:spPr>
          <a:xfrm>
            <a:off x="2814888"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S18</a:t>
            </a:r>
            <a:endParaRPr b="1" sz="3000"/>
          </a:p>
        </p:txBody>
      </p:sp>
      <p:sp>
        <p:nvSpPr>
          <p:cNvPr id="469" name="Google Shape;469;p29"/>
          <p:cNvSpPr txBox="1"/>
          <p:nvPr/>
        </p:nvSpPr>
        <p:spPr>
          <a:xfrm>
            <a:off x="5369013" y="3026338"/>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F18</a:t>
            </a:r>
            <a:endParaRPr b="1" sz="3000"/>
          </a:p>
        </p:txBody>
      </p:sp>
      <p:sp>
        <p:nvSpPr>
          <p:cNvPr id="470" name="Google Shape;470;p29"/>
          <p:cNvSpPr txBox="1"/>
          <p:nvPr/>
        </p:nvSpPr>
        <p:spPr>
          <a:xfrm>
            <a:off x="7923138" y="30263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S19</a:t>
            </a:r>
            <a:endParaRPr b="1" sz="3000"/>
          </a:p>
        </p:txBody>
      </p:sp>
      <p:sp>
        <p:nvSpPr>
          <p:cNvPr id="471" name="Google Shape;471;p29"/>
          <p:cNvSpPr txBox="1"/>
          <p:nvPr/>
        </p:nvSpPr>
        <p:spPr>
          <a:xfrm>
            <a:off x="248963" y="228540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18,976</a:t>
            </a:r>
            <a:endParaRPr b="1" sz="1500"/>
          </a:p>
          <a:p>
            <a:pPr indent="0" lvl="0" marL="0" rtl="0" algn="ctr">
              <a:spcBef>
                <a:spcPts val="0"/>
              </a:spcBef>
              <a:spcAft>
                <a:spcPts val="0"/>
              </a:spcAft>
              <a:buNone/>
            </a:pPr>
            <a:r>
              <a:rPr b="1" lang="en" sz="1500"/>
              <a:t>stu</a:t>
            </a:r>
            <a:r>
              <a:rPr b="1" lang="en" sz="1300"/>
              <a:t>dents</a:t>
            </a:r>
            <a:endParaRPr b="1" sz="1300"/>
          </a:p>
          <a:p>
            <a:pPr indent="0" lvl="0" marL="0" rtl="0" algn="ctr">
              <a:spcBef>
                <a:spcPts val="0"/>
              </a:spcBef>
              <a:spcAft>
                <a:spcPts val="0"/>
              </a:spcAft>
              <a:buNone/>
            </a:pPr>
            <a:r>
              <a:t/>
            </a:r>
            <a:endParaRPr b="1" sz="1500"/>
          </a:p>
        </p:txBody>
      </p:sp>
      <p:sp>
        <p:nvSpPr>
          <p:cNvPr id="472" name="Google Shape;472;p29"/>
          <p:cNvSpPr txBox="1"/>
          <p:nvPr/>
        </p:nvSpPr>
        <p:spPr>
          <a:xfrm>
            <a:off x="1515000" y="3139075"/>
            <a:ext cx="914400" cy="5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13.1%</a:t>
            </a:r>
            <a:endParaRPr b="1" sz="1500"/>
          </a:p>
          <a:p>
            <a:pPr indent="0" lvl="0" marL="0" rtl="0" algn="ctr">
              <a:spcBef>
                <a:spcPts val="0"/>
              </a:spcBef>
              <a:spcAft>
                <a:spcPts val="0"/>
              </a:spcAft>
              <a:buNone/>
            </a:pPr>
            <a:r>
              <a:t/>
            </a:r>
            <a:endParaRPr b="1" sz="1500"/>
          </a:p>
          <a:p>
            <a:pPr indent="0" lvl="0" marL="0" rtl="0" algn="ctr">
              <a:spcBef>
                <a:spcPts val="0"/>
              </a:spcBef>
              <a:spcAft>
                <a:spcPts val="0"/>
              </a:spcAft>
              <a:buNone/>
            </a:pPr>
            <a:r>
              <a:t/>
            </a:r>
            <a:endParaRPr b="1" sz="1500"/>
          </a:p>
        </p:txBody>
      </p:sp>
      <p:sp>
        <p:nvSpPr>
          <p:cNvPr id="473" name="Google Shape;473;p29"/>
          <p:cNvSpPr txBox="1"/>
          <p:nvPr/>
        </p:nvSpPr>
        <p:spPr>
          <a:xfrm>
            <a:off x="4164750" y="3151700"/>
            <a:ext cx="9144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20.6% </a:t>
            </a:r>
            <a:endParaRPr b="1" sz="1500"/>
          </a:p>
        </p:txBody>
      </p:sp>
      <p:sp>
        <p:nvSpPr>
          <p:cNvPr id="474" name="Google Shape;474;p29"/>
          <p:cNvSpPr txBox="1"/>
          <p:nvPr/>
        </p:nvSpPr>
        <p:spPr>
          <a:xfrm>
            <a:off x="6709825" y="3164000"/>
            <a:ext cx="9144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10.4% </a:t>
            </a:r>
            <a:endParaRPr b="1" sz="1500"/>
          </a:p>
        </p:txBody>
      </p:sp>
      <p:sp>
        <p:nvSpPr>
          <p:cNvPr id="475" name="Google Shape;475;p29"/>
          <p:cNvSpPr txBox="1"/>
          <p:nvPr/>
        </p:nvSpPr>
        <p:spPr>
          <a:xfrm>
            <a:off x="3518900" y="2503800"/>
            <a:ext cx="20256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dropout: </a:t>
            </a:r>
            <a:endParaRPr b="1" sz="1500"/>
          </a:p>
          <a:p>
            <a:pPr indent="0" lvl="0" marL="0" rtl="0" algn="ctr">
              <a:spcBef>
                <a:spcPts val="0"/>
              </a:spcBef>
              <a:spcAft>
                <a:spcPts val="0"/>
              </a:spcAft>
              <a:buNone/>
            </a:pPr>
            <a:r>
              <a:rPr lang="en" sz="1500"/>
              <a:t>3,904 students</a:t>
            </a:r>
            <a:endParaRPr sz="1500"/>
          </a:p>
          <a:p>
            <a:pPr indent="0" lvl="0" marL="0" rtl="0" algn="ctr">
              <a:spcBef>
                <a:spcPts val="0"/>
              </a:spcBef>
              <a:spcAft>
                <a:spcPts val="0"/>
              </a:spcAft>
              <a:buNone/>
            </a:pPr>
            <a:r>
              <a:t/>
            </a:r>
            <a:endParaRPr b="1" sz="1500">
              <a:solidFill>
                <a:srgbClr val="3C78D8"/>
              </a:solidFill>
            </a:endParaRPr>
          </a:p>
        </p:txBody>
      </p:sp>
      <p:sp>
        <p:nvSpPr>
          <p:cNvPr id="476" name="Google Shape;476;p29"/>
          <p:cNvSpPr txBox="1"/>
          <p:nvPr/>
        </p:nvSpPr>
        <p:spPr>
          <a:xfrm>
            <a:off x="6343735" y="2503800"/>
            <a:ext cx="15309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dropout: </a:t>
            </a:r>
            <a:endParaRPr b="1" sz="1500"/>
          </a:p>
          <a:p>
            <a:pPr indent="0" lvl="0" marL="0" rtl="0" algn="ctr">
              <a:spcBef>
                <a:spcPts val="0"/>
              </a:spcBef>
              <a:spcAft>
                <a:spcPts val="0"/>
              </a:spcAft>
              <a:buNone/>
            </a:pPr>
            <a:r>
              <a:rPr lang="en" sz="1500"/>
              <a:t>1,965 students</a:t>
            </a:r>
            <a:endParaRPr sz="1500"/>
          </a:p>
          <a:p>
            <a:pPr indent="0" lvl="0" marL="0" rtl="0" algn="ctr">
              <a:spcBef>
                <a:spcPts val="0"/>
              </a:spcBef>
              <a:spcAft>
                <a:spcPts val="0"/>
              </a:spcAft>
              <a:buNone/>
            </a:pPr>
            <a:r>
              <a:t/>
            </a:r>
            <a:endParaRPr b="1" sz="1500">
              <a:solidFill>
                <a:srgbClr val="3C78D8"/>
              </a:solidFill>
            </a:endParaRPr>
          </a:p>
        </p:txBody>
      </p:sp>
      <p:sp>
        <p:nvSpPr>
          <p:cNvPr id="477" name="Google Shape;477;p29"/>
          <p:cNvSpPr/>
          <p:nvPr/>
        </p:nvSpPr>
        <p:spPr>
          <a:xfrm>
            <a:off x="1424700" y="1047000"/>
            <a:ext cx="6394500" cy="802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txBox="1"/>
          <p:nvPr/>
        </p:nvSpPr>
        <p:spPr>
          <a:xfrm>
            <a:off x="1644150" y="1146850"/>
            <a:ext cx="58557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t>Total dropout from F17 to S19 </a:t>
            </a:r>
            <a:endParaRPr b="1" sz="2700"/>
          </a:p>
        </p:txBody>
      </p:sp>
      <p:sp>
        <p:nvSpPr>
          <p:cNvPr id="479" name="Google Shape;479;p29"/>
          <p:cNvSpPr txBox="1"/>
          <p:nvPr/>
        </p:nvSpPr>
        <p:spPr>
          <a:xfrm>
            <a:off x="2115401" y="1581950"/>
            <a:ext cx="4672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155CC"/>
                </a:solidFill>
              </a:rPr>
              <a:t>8,360</a:t>
            </a:r>
            <a:r>
              <a:rPr b="1" lang="en" sz="3000">
                <a:solidFill>
                  <a:srgbClr val="1155CC"/>
                </a:solidFill>
              </a:rPr>
              <a:t> = 44.1%</a:t>
            </a:r>
            <a:endParaRPr b="1" sz="3000">
              <a:solidFill>
                <a:srgbClr val="1155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83" name="Shape 483"/>
        <p:cNvGrpSpPr/>
        <p:nvPr/>
      </p:nvGrpSpPr>
      <p:grpSpPr>
        <a:xfrm>
          <a:off x="0" y="0"/>
          <a:ext cx="0" cy="0"/>
          <a:chOff x="0" y="0"/>
          <a:chExt cx="0" cy="0"/>
        </a:xfrm>
      </p:grpSpPr>
      <p:sp>
        <p:nvSpPr>
          <p:cNvPr id="484" name="Google Shape;484;p30"/>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UG Discontinue: </a:t>
            </a:r>
            <a:r>
              <a:rPr lang="en" sz="3600">
                <a:solidFill>
                  <a:srgbClr val="FFFFFF"/>
                </a:solidFill>
                <a:latin typeface="Maven Pro"/>
                <a:ea typeface="Maven Pro"/>
                <a:cs typeface="Maven Pro"/>
                <a:sym typeface="Maven Pro"/>
              </a:rPr>
              <a:t>at least 1 semester</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p:txBody>
      </p:sp>
      <p:graphicFrame>
        <p:nvGraphicFramePr>
          <p:cNvPr id="485" name="Google Shape;485;p30"/>
          <p:cNvGraphicFramePr/>
          <p:nvPr/>
        </p:nvGraphicFramePr>
        <p:xfrm>
          <a:off x="704250" y="1519575"/>
          <a:ext cx="3000000" cy="3000000"/>
        </p:xfrm>
        <a:graphic>
          <a:graphicData uri="http://schemas.openxmlformats.org/drawingml/2006/table">
            <a:tbl>
              <a:tblPr>
                <a:noFill/>
                <a:tableStyleId>{3F557282-723B-4168-9C42-DCBDB2132A91}</a:tableStyleId>
              </a:tblPr>
              <a:tblGrid>
                <a:gridCol w="1275750"/>
                <a:gridCol w="1275750"/>
                <a:gridCol w="1275750"/>
                <a:gridCol w="1275750"/>
                <a:gridCol w="1275750"/>
                <a:gridCol w="1650650"/>
              </a:tblGrid>
              <a:tr h="805125">
                <a:tc>
                  <a:txBody>
                    <a:bodyPr/>
                    <a:lstStyle/>
                    <a:p>
                      <a:pPr indent="0" lvl="0" marL="0" rtl="0" algn="ctr">
                        <a:spcBef>
                          <a:spcPts val="0"/>
                        </a:spcBef>
                        <a:spcAft>
                          <a:spcPts val="0"/>
                        </a:spcAft>
                        <a:buNone/>
                      </a:pPr>
                      <a:r>
                        <a:rPr b="1" lang="en" sz="2500"/>
                        <a:t>F17</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F18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S19</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000"/>
                        <a:t>COUNT</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000"/>
                        <a:t>REFUND TUITION</a:t>
                      </a:r>
                      <a:endParaRPr sz="2000"/>
                    </a:p>
                  </a:txBody>
                  <a:tcPr marT="63500" marB="63500" marR="63500" marL="63500" anchor="ctr">
                    <a:solidFill>
                      <a:srgbClr val="FFFFFF"/>
                    </a:solidFill>
                  </a:tcP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2,491</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1,231</a:t>
                      </a:r>
                      <a:r>
                        <a:rPr lang="en"/>
                        <a:t> (49.4%)</a:t>
                      </a:r>
                      <a:endParaRPr/>
                    </a:p>
                  </a:txBody>
                  <a:tcPr marT="63500" marB="63500" marR="63500" marL="63500" anchor="ctr">
                    <a:solidFill>
                      <a:srgbClr val="FFFFFF"/>
                    </a:solidFill>
                  </a:tcP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3,904</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2,545</a:t>
                      </a:r>
                      <a:r>
                        <a:rPr lang="en"/>
                        <a:t> (65.2%)</a:t>
                      </a:r>
                      <a:endParaRPr sz="2500"/>
                    </a:p>
                  </a:txBody>
                  <a:tcPr marT="63500" marB="63500" marR="63500" marL="63500" anchor="ctr">
                    <a:solidFill>
                      <a:srgbClr val="FFFFFF"/>
                    </a:solidFill>
                  </a:tcP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rPr lang="en" sz="2500"/>
                        <a:t>1,965</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976</a:t>
                      </a:r>
                      <a:r>
                        <a:rPr lang="en"/>
                        <a:t> (49.7%)</a:t>
                      </a:r>
                      <a:endParaRPr sz="2500"/>
                    </a:p>
                  </a:txBody>
                  <a:tcPr marT="63500" marB="63500" marR="63500" marL="63500" anchor="ctr">
                    <a:solidFill>
                      <a:srgbClr val="FFFFFF"/>
                    </a:solidFill>
                  </a:tcPr>
                </a:tc>
              </a:tr>
            </a:tbl>
          </a:graphicData>
        </a:graphic>
      </p:graphicFrame>
      <p:sp>
        <p:nvSpPr>
          <p:cNvPr id="486" name="Google Shape;486;p30"/>
          <p:cNvSpPr/>
          <p:nvPr/>
        </p:nvSpPr>
        <p:spPr>
          <a:xfrm>
            <a:off x="6038225" y="1093550"/>
            <a:ext cx="261600" cy="358500"/>
          </a:xfrm>
          <a:prstGeom prst="down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txBox="1"/>
          <p:nvPr/>
        </p:nvSpPr>
        <p:spPr>
          <a:xfrm>
            <a:off x="6355625" y="977800"/>
            <a:ext cx="14724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PREVIOUS SLIDE</a:t>
            </a:r>
            <a:endParaRPr sz="1300">
              <a:solidFill>
                <a:schemeClr val="lt1"/>
              </a:solidFill>
            </a:endParaRPr>
          </a:p>
        </p:txBody>
      </p:sp>
      <p:sp>
        <p:nvSpPr>
          <p:cNvPr id="488" name="Google Shape;488;p30"/>
          <p:cNvSpPr txBox="1"/>
          <p:nvPr/>
        </p:nvSpPr>
        <p:spPr>
          <a:xfrm>
            <a:off x="704250" y="4740075"/>
            <a:ext cx="35553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*overlap of 108 students in rows 1 &amp; 3</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92" name="Shape 492"/>
        <p:cNvGrpSpPr/>
        <p:nvPr/>
      </p:nvGrpSpPr>
      <p:grpSpPr>
        <a:xfrm>
          <a:off x="0" y="0"/>
          <a:ext cx="0" cy="0"/>
          <a:chOff x="0" y="0"/>
          <a:chExt cx="0" cy="0"/>
        </a:xfrm>
      </p:grpSpPr>
      <p:sp>
        <p:nvSpPr>
          <p:cNvPr id="493" name="Google Shape;493;p31"/>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UG Discontinue: </a:t>
            </a:r>
            <a:r>
              <a:rPr lang="en" sz="3600">
                <a:solidFill>
                  <a:srgbClr val="FFFFFF"/>
                </a:solidFill>
                <a:latin typeface="Maven Pro"/>
                <a:ea typeface="Maven Pro"/>
                <a:cs typeface="Maven Pro"/>
                <a:sym typeface="Maven Pro"/>
              </a:rPr>
              <a:t>‘complete dropout’</a:t>
            </a:r>
            <a:endParaRPr sz="3600">
              <a:solidFill>
                <a:srgbClr val="FFFFFF"/>
              </a:solidFill>
              <a:latin typeface="Maven Pro"/>
              <a:ea typeface="Maven Pro"/>
              <a:cs typeface="Maven Pro"/>
              <a:sym typeface="Maven Pro"/>
            </a:endParaRPr>
          </a:p>
        </p:txBody>
      </p:sp>
      <p:graphicFrame>
        <p:nvGraphicFramePr>
          <p:cNvPr id="494" name="Google Shape;494;p31"/>
          <p:cNvGraphicFramePr/>
          <p:nvPr/>
        </p:nvGraphicFramePr>
        <p:xfrm>
          <a:off x="1033438" y="1285675"/>
          <a:ext cx="3000000" cy="3000000"/>
        </p:xfrm>
        <a:graphic>
          <a:graphicData uri="http://schemas.openxmlformats.org/drawingml/2006/table">
            <a:tbl>
              <a:tblPr>
                <a:noFill/>
                <a:tableStyleId>{3F557282-723B-4168-9C42-DCBDB2132A91}</a:tableStyleId>
              </a:tblPr>
              <a:tblGrid>
                <a:gridCol w="1356325"/>
                <a:gridCol w="1356325"/>
                <a:gridCol w="1356325"/>
                <a:gridCol w="1356325"/>
                <a:gridCol w="1356325"/>
              </a:tblGrid>
              <a:tr h="694625">
                <a:tc>
                  <a:txBody>
                    <a:bodyPr/>
                    <a:lstStyle/>
                    <a:p>
                      <a:pPr indent="0" lvl="0" marL="0" rtl="0" algn="ctr">
                        <a:spcBef>
                          <a:spcPts val="0"/>
                        </a:spcBef>
                        <a:spcAft>
                          <a:spcPts val="0"/>
                        </a:spcAft>
                        <a:buNone/>
                      </a:pPr>
                      <a:r>
                        <a:rPr b="1" lang="en" sz="2500"/>
                        <a:t>F17</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500"/>
                        <a:t>S18</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500"/>
                        <a:t>F18</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500"/>
                        <a:t>S19</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t>COUNT</a:t>
                      </a:r>
                      <a:endParaRPr sz="20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solidFill>
                      <a:srgbClr val="93E89A"/>
                    </a:solidFill>
                  </a:tcPr>
                </a:tc>
                <a:tc gridSpan="3">
                  <a:txBody>
                    <a:bodyPr/>
                    <a:lstStyle/>
                    <a:p>
                      <a:pPr indent="0" lvl="0" marL="0" rtl="0" algn="ctr">
                        <a:spcBef>
                          <a:spcPts val="0"/>
                        </a:spcBef>
                        <a:spcAft>
                          <a:spcPts val="0"/>
                        </a:spcAft>
                        <a:buNone/>
                      </a:pPr>
                      <a:r>
                        <a:rPr lang="en" sz="2000"/>
                        <a:t>did not continue</a:t>
                      </a:r>
                      <a:endParaRPr sz="1100"/>
                    </a:p>
                  </a:txBody>
                  <a:tcPr marT="63500" marB="63500" marR="63500" marL="63500" anchor="ctr">
                    <a:lnT cap="flat" cmpd="sng" w="12700">
                      <a:solidFill>
                        <a:srgbClr val="000000"/>
                      </a:solidFill>
                      <a:prstDash val="solid"/>
                      <a:round/>
                      <a:headEnd len="sm" w="sm" type="none"/>
                      <a:tailEnd len="sm" w="sm" type="none"/>
                    </a:lnT>
                    <a:solidFill>
                      <a:srgbClr val="F4CCCC"/>
                    </a:solidFill>
                  </a:tcPr>
                </a:tc>
                <a:tc hMerge="1"/>
                <a:tc hMerge="1"/>
                <a:tc>
                  <a:txBody>
                    <a:bodyPr/>
                    <a:lstStyle/>
                    <a:p>
                      <a:pPr indent="0" lvl="0" marL="0" rtl="0" algn="ctr">
                        <a:spcBef>
                          <a:spcPts val="0"/>
                        </a:spcBef>
                        <a:spcAft>
                          <a:spcPts val="0"/>
                        </a:spcAft>
                        <a:buNone/>
                      </a:pPr>
                      <a:r>
                        <a:rPr lang="en" sz="2500"/>
                        <a:t>2,069</a:t>
                      </a:r>
                      <a:endParaRPr sz="2500"/>
                    </a:p>
                  </a:txBody>
                  <a:tcPr marT="63500" marB="63500" marR="63500" marL="63500" anchor="ctr">
                    <a:lnT cap="flat" cmpd="sng" w="12700">
                      <a:solidFill>
                        <a:srgbClr val="000000"/>
                      </a:solidFill>
                      <a:prstDash val="solid"/>
                      <a:round/>
                      <a:headEnd len="sm" w="sm" type="none"/>
                      <a:tailEnd len="sm" w="sm" type="none"/>
                    </a:lnT>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gridSpan="2">
                  <a:txBody>
                    <a:bodyPr/>
                    <a:lstStyle/>
                    <a:p>
                      <a:pPr indent="0" lvl="0" marL="0" rtl="0" algn="ctr">
                        <a:spcBef>
                          <a:spcPts val="0"/>
                        </a:spcBef>
                        <a:spcAft>
                          <a:spcPts val="0"/>
                        </a:spcAft>
                        <a:buNone/>
                      </a:pPr>
                      <a:r>
                        <a:rPr lang="en" sz="2000"/>
                        <a:t>did not continue</a:t>
                      </a:r>
                      <a:endParaRPr sz="1100"/>
                    </a:p>
                  </a:txBody>
                  <a:tcPr marT="63500" marB="63500" marR="63500" marL="63500" anchor="ctr">
                    <a:solidFill>
                      <a:srgbClr val="F4CCCC"/>
                    </a:solidFill>
                  </a:tcPr>
                </a:tc>
                <a:tc hMerge="1"/>
                <a:tc>
                  <a:txBody>
                    <a:bodyPr/>
                    <a:lstStyle/>
                    <a:p>
                      <a:pPr indent="0" lvl="0" marL="0" rtl="0" algn="ctr">
                        <a:spcBef>
                          <a:spcPts val="0"/>
                        </a:spcBef>
                        <a:spcAft>
                          <a:spcPts val="0"/>
                        </a:spcAft>
                        <a:buNone/>
                      </a:pPr>
                      <a:r>
                        <a:rPr lang="en" sz="2500"/>
                        <a:t>3,643</a:t>
                      </a:r>
                      <a:endParaRPr sz="2500"/>
                    </a:p>
                  </a:txBody>
                  <a:tcPr marT="63500" marB="63500" marR="63500" marL="63500" anchor="ctr">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ctr">
                        <a:spcBef>
                          <a:spcPts val="0"/>
                        </a:spcBef>
                        <a:spcAft>
                          <a:spcPts val="0"/>
                        </a:spcAft>
                        <a:buNone/>
                      </a:pPr>
                      <a:r>
                        <a:rPr lang="en" sz="2000"/>
                        <a:t>did not continue</a:t>
                      </a:r>
                      <a:endParaRPr sz="1100"/>
                    </a:p>
                  </a:txBody>
                  <a:tcPr marT="63500" marB="63500" marR="63500" marL="63500">
                    <a:solidFill>
                      <a:srgbClr val="F4CCCC"/>
                    </a:solidFill>
                  </a:tcPr>
                </a:tc>
                <a:tc>
                  <a:txBody>
                    <a:bodyPr/>
                    <a:lstStyle/>
                    <a:p>
                      <a:pPr indent="0" lvl="0" marL="0" rtl="0" algn="ctr">
                        <a:spcBef>
                          <a:spcPts val="0"/>
                        </a:spcBef>
                        <a:spcAft>
                          <a:spcPts val="0"/>
                        </a:spcAft>
                        <a:buNone/>
                      </a:pPr>
                      <a:r>
                        <a:rPr lang="en" sz="2500"/>
                        <a:t>1,857</a:t>
                      </a:r>
                      <a:endParaRPr sz="2500"/>
                    </a:p>
                  </a:txBody>
                  <a:tcPr marT="63500" marB="63500" marR="63500" marL="63500" anchor="ctr">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ctr">
                        <a:spcBef>
                          <a:spcPts val="0"/>
                        </a:spcBef>
                        <a:spcAft>
                          <a:spcPts val="0"/>
                        </a:spcAft>
                        <a:buNone/>
                      </a:pPr>
                      <a:r>
                        <a:rPr lang="en" sz="2500"/>
                        <a:t>10,724</a:t>
                      </a:r>
                      <a:endParaRPr sz="2500"/>
                    </a:p>
                  </a:txBody>
                  <a:tcPr marT="63500" marB="63500" marR="63500" marL="63500" anchor="c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SMMC Data Mining Team</a:t>
            </a:r>
            <a:endParaRPr/>
          </a:p>
          <a:p>
            <a:pPr indent="0" lvl="0" marL="0" rtl="0" algn="ctr">
              <a:spcBef>
                <a:spcPts val="0"/>
              </a:spcBef>
              <a:spcAft>
                <a:spcPts val="0"/>
              </a:spcAft>
              <a:buNone/>
            </a:pPr>
            <a:r>
              <a:t/>
            </a:r>
            <a:endParaRPr/>
          </a:p>
        </p:txBody>
      </p:sp>
      <p:sp>
        <p:nvSpPr>
          <p:cNvPr id="284" name="Google Shape;284;p14"/>
          <p:cNvSpPr txBox="1"/>
          <p:nvPr>
            <p:ph type="title"/>
          </p:nvPr>
        </p:nvSpPr>
        <p:spPr>
          <a:xfrm>
            <a:off x="235300" y="12358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Smruthi Iyengar</a:t>
            </a:r>
            <a:endParaRPr sz="1900">
              <a:solidFill>
                <a:srgbClr val="FFFFFF"/>
              </a:solidFill>
            </a:endParaRPr>
          </a:p>
          <a:p>
            <a:pPr indent="0" lvl="0" marL="0" rtl="0" algn="ctr">
              <a:spcBef>
                <a:spcPts val="0"/>
              </a:spcBef>
              <a:spcAft>
                <a:spcPts val="0"/>
              </a:spcAft>
              <a:buNone/>
            </a:pPr>
            <a:r>
              <a:rPr b="0" lang="en" sz="1900">
                <a:solidFill>
                  <a:srgbClr val="FFFFFF"/>
                </a:solidFill>
              </a:rPr>
              <a:t>Senior</a:t>
            </a:r>
            <a:r>
              <a:rPr lang="en" sz="1900">
                <a:solidFill>
                  <a:srgbClr val="FFFFFF"/>
                </a:solidFill>
              </a:rPr>
              <a:t> </a:t>
            </a:r>
            <a:endParaRPr sz="1900">
              <a:solidFill>
                <a:srgbClr val="FFFFFF"/>
              </a:solidFill>
            </a:endParaRPr>
          </a:p>
          <a:p>
            <a:pPr indent="0" lvl="0" marL="0" rtl="0" algn="ctr">
              <a:spcBef>
                <a:spcPts val="0"/>
              </a:spcBef>
              <a:spcAft>
                <a:spcPts val="0"/>
              </a:spcAft>
              <a:buNone/>
            </a:pPr>
            <a:r>
              <a:rPr b="0" lang="en" sz="1900">
                <a:solidFill>
                  <a:srgbClr val="FFFFFF"/>
                </a:solidFill>
              </a:rPr>
              <a:t>Economics + Statistics</a:t>
            </a:r>
            <a:endParaRPr b="0" sz="1900">
              <a:solidFill>
                <a:srgbClr val="FFFFFF"/>
              </a:solidFill>
            </a:endParaRPr>
          </a:p>
        </p:txBody>
      </p:sp>
      <p:sp>
        <p:nvSpPr>
          <p:cNvPr id="285" name="Google Shape;285;p14"/>
          <p:cNvSpPr txBox="1"/>
          <p:nvPr>
            <p:ph type="title"/>
          </p:nvPr>
        </p:nvSpPr>
        <p:spPr>
          <a:xfrm>
            <a:off x="2429375" y="33435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Kagen Quiballo</a:t>
            </a:r>
            <a:endParaRPr sz="1900">
              <a:solidFill>
                <a:srgbClr val="FFFFFF"/>
              </a:solidFill>
            </a:endParaRPr>
          </a:p>
          <a:p>
            <a:pPr indent="0" lvl="0" marL="0" rtl="0" algn="ctr">
              <a:spcBef>
                <a:spcPts val="0"/>
              </a:spcBef>
              <a:spcAft>
                <a:spcPts val="0"/>
              </a:spcAft>
              <a:buNone/>
            </a:pPr>
            <a:r>
              <a:rPr b="0" lang="en" sz="1900">
                <a:solidFill>
                  <a:srgbClr val="FFFFFF"/>
                </a:solidFill>
              </a:rPr>
              <a:t>Senior</a:t>
            </a:r>
            <a:endParaRPr b="0" sz="1900">
              <a:solidFill>
                <a:srgbClr val="FFFFFF"/>
              </a:solidFill>
            </a:endParaRPr>
          </a:p>
          <a:p>
            <a:pPr indent="0" lvl="0" marL="0" rtl="0" algn="ctr">
              <a:spcBef>
                <a:spcPts val="0"/>
              </a:spcBef>
              <a:spcAft>
                <a:spcPts val="0"/>
              </a:spcAft>
              <a:buNone/>
            </a:pPr>
            <a:r>
              <a:rPr b="0" lang="en" sz="1900">
                <a:solidFill>
                  <a:srgbClr val="FFFFFF"/>
                </a:solidFill>
              </a:rPr>
              <a:t> Math + Stats + Informatics</a:t>
            </a:r>
            <a:endParaRPr b="0" sz="1900">
              <a:solidFill>
                <a:srgbClr val="FFFFFF"/>
              </a:solidFill>
            </a:endParaRPr>
          </a:p>
        </p:txBody>
      </p:sp>
      <p:sp>
        <p:nvSpPr>
          <p:cNvPr id="286" name="Google Shape;286;p14"/>
          <p:cNvSpPr txBox="1"/>
          <p:nvPr>
            <p:ph type="title"/>
          </p:nvPr>
        </p:nvSpPr>
        <p:spPr>
          <a:xfrm>
            <a:off x="4610825" y="1235800"/>
            <a:ext cx="21246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Hanqing Wang</a:t>
            </a:r>
            <a:endParaRPr sz="1900">
              <a:solidFill>
                <a:srgbClr val="FFFFFF"/>
              </a:solidFill>
            </a:endParaRPr>
          </a:p>
          <a:p>
            <a:pPr indent="0" lvl="0" marL="0" rtl="0" algn="ctr">
              <a:spcBef>
                <a:spcPts val="0"/>
              </a:spcBef>
              <a:spcAft>
                <a:spcPts val="0"/>
              </a:spcAft>
              <a:buNone/>
            </a:pPr>
            <a:r>
              <a:rPr b="0" lang="en" sz="1900">
                <a:solidFill>
                  <a:srgbClr val="FFFFFF"/>
                </a:solidFill>
              </a:rPr>
              <a:t>Senior</a:t>
            </a:r>
            <a:endParaRPr b="0" sz="1900">
              <a:solidFill>
                <a:srgbClr val="FFFFFF"/>
              </a:solidFill>
            </a:endParaRPr>
          </a:p>
          <a:p>
            <a:pPr indent="0" lvl="0" marL="0" rtl="0" algn="ctr">
              <a:spcBef>
                <a:spcPts val="0"/>
              </a:spcBef>
              <a:spcAft>
                <a:spcPts val="0"/>
              </a:spcAft>
              <a:buNone/>
            </a:pPr>
            <a:r>
              <a:rPr b="0" lang="en" sz="1900">
                <a:solidFill>
                  <a:srgbClr val="FFFFFF"/>
                </a:solidFill>
              </a:rPr>
              <a:t>Actuarial Sci &amp; STAT</a:t>
            </a:r>
            <a:endParaRPr b="0" sz="1900">
              <a:solidFill>
                <a:srgbClr val="FFFFFF"/>
              </a:solidFill>
            </a:endParaRPr>
          </a:p>
        </p:txBody>
      </p:sp>
      <p:sp>
        <p:nvSpPr>
          <p:cNvPr id="287" name="Google Shape;287;p14"/>
          <p:cNvSpPr txBox="1"/>
          <p:nvPr>
            <p:ph type="title"/>
          </p:nvPr>
        </p:nvSpPr>
        <p:spPr>
          <a:xfrm>
            <a:off x="6800775" y="33393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Yuxin Wang</a:t>
            </a:r>
            <a:endParaRPr sz="1900">
              <a:solidFill>
                <a:srgbClr val="FFFFFF"/>
              </a:solidFill>
            </a:endParaRPr>
          </a:p>
          <a:p>
            <a:pPr indent="0" lvl="0" marL="0" rtl="0" algn="ctr">
              <a:spcBef>
                <a:spcPts val="0"/>
              </a:spcBef>
              <a:spcAft>
                <a:spcPts val="0"/>
              </a:spcAft>
              <a:buNone/>
            </a:pPr>
            <a:r>
              <a:rPr b="0" lang="en" sz="1900">
                <a:solidFill>
                  <a:srgbClr val="FFFFFF"/>
                </a:solidFill>
              </a:rPr>
              <a:t>Sophomore</a:t>
            </a:r>
            <a:endParaRPr b="0" sz="1900">
              <a:solidFill>
                <a:srgbClr val="FFFFFF"/>
              </a:solidFill>
            </a:endParaRPr>
          </a:p>
          <a:p>
            <a:pPr indent="0" lvl="0" marL="0" rtl="0" algn="ctr">
              <a:spcBef>
                <a:spcPts val="0"/>
              </a:spcBef>
              <a:spcAft>
                <a:spcPts val="0"/>
              </a:spcAft>
              <a:buNone/>
            </a:pPr>
            <a:r>
              <a:rPr b="0" lang="en" sz="1900">
                <a:solidFill>
                  <a:srgbClr val="FFFFFF"/>
                </a:solidFill>
              </a:rPr>
              <a:t>Pre-engineering</a:t>
            </a:r>
            <a:endParaRPr b="0" sz="1900">
              <a:solidFill>
                <a:srgbClr val="FFFFFF"/>
              </a:solidFill>
            </a:endParaRPr>
          </a:p>
        </p:txBody>
      </p:sp>
      <p:pic>
        <p:nvPicPr>
          <p:cNvPr id="288" name="Google Shape;288;p14"/>
          <p:cNvPicPr preferRelativeResize="0"/>
          <p:nvPr/>
        </p:nvPicPr>
        <p:blipFill>
          <a:blip r:embed="rId4">
            <a:alphaModFix/>
          </a:blip>
          <a:stretch>
            <a:fillRect/>
          </a:stretch>
        </p:blipFill>
        <p:spPr>
          <a:xfrm>
            <a:off x="4606663" y="2686000"/>
            <a:ext cx="2124600" cy="2124600"/>
          </a:xfrm>
          <a:prstGeom prst="rect">
            <a:avLst/>
          </a:prstGeom>
          <a:noFill/>
          <a:ln>
            <a:noFill/>
          </a:ln>
        </p:spPr>
      </p:pic>
      <p:pic>
        <p:nvPicPr>
          <p:cNvPr id="289" name="Google Shape;289;p14"/>
          <p:cNvPicPr preferRelativeResize="0"/>
          <p:nvPr/>
        </p:nvPicPr>
        <p:blipFill>
          <a:blip r:embed="rId5">
            <a:alphaModFix/>
          </a:blip>
          <a:stretch>
            <a:fillRect/>
          </a:stretch>
        </p:blipFill>
        <p:spPr>
          <a:xfrm>
            <a:off x="235300" y="2694400"/>
            <a:ext cx="2107800" cy="2107800"/>
          </a:xfrm>
          <a:prstGeom prst="rect">
            <a:avLst/>
          </a:prstGeom>
          <a:noFill/>
          <a:ln>
            <a:noFill/>
          </a:ln>
        </p:spPr>
      </p:pic>
      <p:pic>
        <p:nvPicPr>
          <p:cNvPr id="290" name="Google Shape;290;p14"/>
          <p:cNvPicPr preferRelativeResize="0"/>
          <p:nvPr/>
        </p:nvPicPr>
        <p:blipFill>
          <a:blip r:embed="rId6">
            <a:alphaModFix/>
          </a:blip>
          <a:stretch>
            <a:fillRect/>
          </a:stretch>
        </p:blipFill>
        <p:spPr>
          <a:xfrm>
            <a:off x="6809075" y="1227225"/>
            <a:ext cx="2107950" cy="2107950"/>
          </a:xfrm>
          <a:prstGeom prst="rect">
            <a:avLst/>
          </a:prstGeom>
          <a:noFill/>
          <a:ln>
            <a:noFill/>
          </a:ln>
        </p:spPr>
      </p:pic>
      <p:pic>
        <p:nvPicPr>
          <p:cNvPr id="291" name="Google Shape;291;p14"/>
          <p:cNvPicPr preferRelativeResize="0"/>
          <p:nvPr/>
        </p:nvPicPr>
        <p:blipFill rotWithShape="1">
          <a:blip r:embed="rId7">
            <a:alphaModFix/>
          </a:blip>
          <a:srcRect b="32951" l="11958" r="11966" t="12265"/>
          <a:stretch/>
        </p:blipFill>
        <p:spPr>
          <a:xfrm>
            <a:off x="2429375" y="1218900"/>
            <a:ext cx="2107801" cy="2124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98" name="Shape 498"/>
        <p:cNvGrpSpPr/>
        <p:nvPr/>
      </p:nvGrpSpPr>
      <p:grpSpPr>
        <a:xfrm>
          <a:off x="0" y="0"/>
          <a:ext cx="0" cy="0"/>
          <a:chOff x="0" y="0"/>
          <a:chExt cx="0" cy="0"/>
        </a:xfrm>
      </p:grpSpPr>
      <p:sp>
        <p:nvSpPr>
          <p:cNvPr id="499" name="Google Shape;499;p32"/>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a:t>
            </a:r>
            <a:r>
              <a:rPr lang="en" sz="3600">
                <a:solidFill>
                  <a:srgbClr val="FFFFFF"/>
                </a:solidFill>
                <a:latin typeface="Maven Pro"/>
                <a:ea typeface="Maven Pro"/>
                <a:cs typeface="Maven Pro"/>
                <a:sym typeface="Maven Pro"/>
              </a:rPr>
              <a:t>by semester</a:t>
            </a:r>
            <a:endParaRPr sz="3600">
              <a:solidFill>
                <a:srgbClr val="FFFFFF"/>
              </a:solidFill>
              <a:latin typeface="Maven Pro"/>
              <a:ea typeface="Maven Pro"/>
              <a:cs typeface="Maven Pro"/>
              <a:sym typeface="Maven Pro"/>
            </a:endParaRPr>
          </a:p>
        </p:txBody>
      </p:sp>
      <p:graphicFrame>
        <p:nvGraphicFramePr>
          <p:cNvPr id="500" name="Google Shape;500;p32"/>
          <p:cNvGraphicFramePr/>
          <p:nvPr/>
        </p:nvGraphicFramePr>
        <p:xfrm>
          <a:off x="1203400" y="1325075"/>
          <a:ext cx="3000000" cy="3000000"/>
        </p:xfrm>
        <a:graphic>
          <a:graphicData uri="http://schemas.openxmlformats.org/drawingml/2006/table">
            <a:tbl>
              <a:tblPr>
                <a:noFill/>
                <a:tableStyleId>{3F557282-723B-4168-9C42-DCBDB2132A91}</a:tableStyleId>
              </a:tblPr>
              <a:tblGrid>
                <a:gridCol w="1313675"/>
                <a:gridCol w="1313675"/>
                <a:gridCol w="1313675"/>
                <a:gridCol w="1313675"/>
                <a:gridCol w="1313675"/>
              </a:tblGrid>
              <a:tr h="770525">
                <a:tc>
                  <a:txBody>
                    <a:bodyPr/>
                    <a:lstStyle/>
                    <a:p>
                      <a:pPr indent="0" lvl="0" marL="0" rtl="0" algn="ctr">
                        <a:spcBef>
                          <a:spcPts val="0"/>
                        </a:spcBef>
                        <a:spcAft>
                          <a:spcPts val="0"/>
                        </a:spcAft>
                        <a:buNone/>
                      </a:pPr>
                      <a:r>
                        <a:rPr b="1" lang="en" sz="2500"/>
                        <a:t>F17</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F18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S19</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000"/>
                        <a:t>COUNT</a:t>
                      </a:r>
                      <a:endParaRPr sz="2000"/>
                    </a:p>
                  </a:txBody>
                  <a:tcPr marT="63500" marB="63500" marR="63500" marL="63500" anchor="ctr">
                    <a:solidFill>
                      <a:srgbClr val="FFFFFF"/>
                    </a:solidFill>
                  </a:tcP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skip 1</a:t>
                      </a:r>
                      <a:endParaRPr sz="25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375</a:t>
                      </a:r>
                      <a:endParaRPr sz="2500"/>
                    </a:p>
                  </a:txBody>
                  <a:tcPr marT="63500" marB="63500" marR="63500" marL="63500" anchor="ctr">
                    <a:solidFill>
                      <a:srgbClr val="FFFFFF"/>
                    </a:solidFill>
                  </a:tcP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skip 1</a:t>
                      </a:r>
                      <a:endParaRPr sz="25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261</a:t>
                      </a:r>
                      <a:endParaRPr sz="2500"/>
                    </a:p>
                  </a:txBody>
                  <a:tcPr marT="63500" marB="63500" marR="63500" marL="63500" anchor="ctr">
                    <a:solidFill>
                      <a:srgbClr val="FFFFFF"/>
                    </a:solidFill>
                  </a:tcP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gridSpan="2">
                  <a:txBody>
                    <a:bodyPr/>
                    <a:lstStyle/>
                    <a:p>
                      <a:pPr indent="0" lvl="0" marL="0" rtl="0" algn="ctr">
                        <a:spcBef>
                          <a:spcPts val="0"/>
                        </a:spcBef>
                        <a:spcAft>
                          <a:spcPts val="0"/>
                        </a:spcAft>
                        <a:buNone/>
                      </a:pPr>
                      <a:r>
                        <a:rPr lang="en" sz="2500"/>
                        <a:t>skip 2</a:t>
                      </a:r>
                      <a:endParaRPr sz="2500"/>
                    </a:p>
                  </a:txBody>
                  <a:tcPr marT="63500" marB="63500" marR="63500" marL="63500" anchor="ctr">
                    <a:solidFill>
                      <a:srgbClr val="F4CCCC"/>
                    </a:solidFill>
                  </a:tcPr>
                </a:tc>
                <a:tc hMerge="1"/>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47</a:t>
                      </a:r>
                      <a:endParaRPr sz="2500"/>
                    </a:p>
                  </a:txBody>
                  <a:tcPr marT="63500" marB="63500" marR="63500" marL="63500" anchor="ctr">
                    <a:solidFill>
                      <a:srgbClr val="FFFF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04" name="Shape 504"/>
        <p:cNvGrpSpPr/>
        <p:nvPr/>
      </p:nvGrpSpPr>
      <p:grpSpPr>
        <a:xfrm>
          <a:off x="0" y="0"/>
          <a:ext cx="0" cy="0"/>
          <a:chOff x="0" y="0"/>
          <a:chExt cx="0" cy="0"/>
        </a:xfrm>
      </p:grpSpPr>
      <p:sp>
        <p:nvSpPr>
          <p:cNvPr id="505" name="Google Shape;505;p33"/>
          <p:cNvSpPr txBox="1"/>
          <p:nvPr/>
        </p:nvSpPr>
        <p:spPr>
          <a:xfrm>
            <a:off x="410400" y="35015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06" name="Google Shape;506;p33"/>
          <p:cNvPicPr preferRelativeResize="0"/>
          <p:nvPr/>
        </p:nvPicPr>
        <p:blipFill>
          <a:blip r:embed="rId3">
            <a:alphaModFix/>
          </a:blip>
          <a:stretch>
            <a:fillRect/>
          </a:stretch>
        </p:blipFill>
        <p:spPr>
          <a:xfrm>
            <a:off x="3661225" y="1785575"/>
            <a:ext cx="4914250" cy="2940400"/>
          </a:xfrm>
          <a:prstGeom prst="rect">
            <a:avLst/>
          </a:prstGeom>
          <a:noFill/>
          <a:ln>
            <a:noFill/>
          </a:ln>
        </p:spPr>
      </p:pic>
      <p:sp>
        <p:nvSpPr>
          <p:cNvPr id="507" name="Google Shape;507;p33"/>
          <p:cNvSpPr txBox="1"/>
          <p:nvPr/>
        </p:nvSpPr>
        <p:spPr>
          <a:xfrm>
            <a:off x="826150" y="1492425"/>
            <a:ext cx="2835000" cy="10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1655 undergraduates had a hold </a:t>
            </a:r>
            <a:endParaRPr sz="1800">
              <a:solidFill>
                <a:srgbClr val="595959"/>
              </a:solidFill>
            </a:endParaRPr>
          </a:p>
          <a:p>
            <a:pPr indent="0" lvl="0" marL="0" rtl="0" algn="l">
              <a:lnSpc>
                <a:spcPct val="115000"/>
              </a:lnSpc>
              <a:spcBef>
                <a:spcPts val="1600"/>
              </a:spcBef>
              <a:spcAft>
                <a:spcPts val="1600"/>
              </a:spcAft>
              <a:buNone/>
            </a:pPr>
            <a:r>
              <a:rPr lang="en" sz="1800">
                <a:solidFill>
                  <a:srgbClr val="595959"/>
                </a:solidFill>
              </a:rPr>
              <a:t>9 percent of total population</a:t>
            </a:r>
            <a:endParaRPr sz="1800">
              <a:solidFill>
                <a:srgbClr val="59595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11" name="Shape 511"/>
        <p:cNvGrpSpPr/>
        <p:nvPr/>
      </p:nvGrpSpPr>
      <p:grpSpPr>
        <a:xfrm>
          <a:off x="0" y="0"/>
          <a:ext cx="0" cy="0"/>
          <a:chOff x="0" y="0"/>
          <a:chExt cx="0" cy="0"/>
        </a:xfrm>
      </p:grpSpPr>
      <p:sp>
        <p:nvSpPr>
          <p:cNvPr id="512" name="Google Shape;512;p34"/>
          <p:cNvSpPr txBox="1"/>
          <p:nvPr/>
        </p:nvSpPr>
        <p:spPr>
          <a:xfrm>
            <a:off x="410400" y="35015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(how many students cannot continue)</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499</a:t>
            </a:r>
            <a:r>
              <a:rPr lang="en" sz="2400">
                <a:solidFill>
                  <a:srgbClr val="FFFFFF"/>
                </a:solidFill>
                <a:latin typeface="Maven Pro"/>
                <a:ea typeface="Maven Pro"/>
                <a:cs typeface="Maven Pro"/>
                <a:sym typeface="Maven Pro"/>
              </a:rPr>
              <a:t> students can not continue due to a financial hold</a:t>
            </a:r>
            <a:r>
              <a:rPr lang="en" sz="3600">
                <a:solidFill>
                  <a:srgbClr val="FFFFFF"/>
                </a:solidFill>
                <a:latin typeface="Maven Pro"/>
                <a:ea typeface="Maven Pro"/>
                <a:cs typeface="Maven Pro"/>
                <a:sym typeface="Maven Pro"/>
              </a:rPr>
              <a:t>.</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	Most have 9H hold (n = 303)</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	</a:t>
            </a:r>
            <a:endParaRPr sz="3600">
              <a:solidFill>
                <a:srgbClr val="FFFFFF"/>
              </a:solidFill>
              <a:latin typeface="Maven Pro"/>
              <a:ea typeface="Maven Pro"/>
              <a:cs typeface="Maven Pro"/>
              <a:sym typeface="Maven Pro"/>
            </a:endParaRPr>
          </a:p>
        </p:txBody>
      </p:sp>
      <p:pic>
        <p:nvPicPr>
          <p:cNvPr id="513" name="Google Shape;513;p34"/>
          <p:cNvPicPr preferRelativeResize="0"/>
          <p:nvPr/>
        </p:nvPicPr>
        <p:blipFill>
          <a:blip r:embed="rId3">
            <a:alphaModFix/>
          </a:blip>
          <a:stretch>
            <a:fillRect/>
          </a:stretch>
        </p:blipFill>
        <p:spPr>
          <a:xfrm>
            <a:off x="302025" y="2633550"/>
            <a:ext cx="4053825" cy="242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17" name="Shape 517"/>
        <p:cNvGrpSpPr/>
        <p:nvPr/>
      </p:nvGrpSpPr>
      <p:grpSpPr>
        <a:xfrm>
          <a:off x="0" y="0"/>
          <a:ext cx="0" cy="0"/>
          <a:chOff x="0" y="0"/>
          <a:chExt cx="0" cy="0"/>
        </a:xfrm>
      </p:grpSpPr>
      <p:sp>
        <p:nvSpPr>
          <p:cNvPr id="518" name="Google Shape;518;p35"/>
          <p:cNvSpPr txBox="1"/>
          <p:nvPr/>
        </p:nvSpPr>
        <p:spPr>
          <a:xfrm>
            <a:off x="410400" y="350150"/>
            <a:ext cx="8323200" cy="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Cost of Attendance</a:t>
            </a:r>
            <a:endParaRPr sz="3600">
              <a:solidFill>
                <a:srgbClr val="FFFFFF"/>
              </a:solidFill>
              <a:latin typeface="Maven Pro"/>
              <a:ea typeface="Maven Pro"/>
              <a:cs typeface="Maven Pro"/>
              <a:sym typeface="Maven Pro"/>
            </a:endParaRPr>
          </a:p>
        </p:txBody>
      </p:sp>
      <p:sp>
        <p:nvSpPr>
          <p:cNvPr id="519" name="Google Shape;519;p35"/>
          <p:cNvSpPr txBox="1"/>
          <p:nvPr/>
        </p:nvSpPr>
        <p:spPr>
          <a:xfrm>
            <a:off x="554775" y="1165975"/>
            <a:ext cx="7485000" cy="3131100"/>
          </a:xfrm>
          <a:prstGeom prst="rect">
            <a:avLst/>
          </a:prstGeom>
          <a:noFill/>
          <a:ln>
            <a:noFill/>
          </a:ln>
        </p:spPr>
        <p:txBody>
          <a:bodyPr anchorCtr="0" anchor="t" bIns="91425" lIns="91425" spcFirstLastPara="1" rIns="91425" wrap="square" tIns="91425">
            <a:noAutofit/>
          </a:bodyPr>
          <a:lstStyle/>
          <a:p>
            <a:pPr indent="0" lvl="0" marL="0" rtl="0" algn="l">
              <a:lnSpc>
                <a:spcPct val="77142"/>
              </a:lnSpc>
              <a:spcBef>
                <a:spcPts val="1000"/>
              </a:spcBef>
              <a:spcAft>
                <a:spcPts val="0"/>
              </a:spcAft>
              <a:buNone/>
            </a:pPr>
            <a:r>
              <a:rPr lang="en" sz="2800">
                <a:latin typeface="Calibri"/>
                <a:ea typeface="Calibri"/>
                <a:cs typeface="Calibri"/>
                <a:sym typeface="Calibri"/>
              </a:rPr>
              <a:t>What is the average cost of attendance for the sample?</a:t>
            </a:r>
            <a:endParaRPr sz="2800">
              <a:latin typeface="Calibri"/>
              <a:ea typeface="Calibri"/>
              <a:cs typeface="Calibri"/>
              <a:sym typeface="Calibri"/>
            </a:endParaRPr>
          </a:p>
          <a:p>
            <a:pPr indent="0" lvl="0" marL="0" rtl="0" algn="l">
              <a:lnSpc>
                <a:spcPct val="77142"/>
              </a:lnSpc>
              <a:spcBef>
                <a:spcPts val="1000"/>
              </a:spcBef>
              <a:spcAft>
                <a:spcPts val="0"/>
              </a:spcAft>
              <a:buNone/>
            </a:pPr>
            <a:r>
              <a:rPr lang="en" sz="2800">
                <a:latin typeface="Calibri"/>
                <a:ea typeface="Calibri"/>
                <a:cs typeface="Calibri"/>
                <a:sym typeface="Calibri"/>
              </a:rPr>
              <a:t> </a:t>
            </a:r>
            <a:r>
              <a:rPr b="1" lang="en" sz="3200">
                <a:latin typeface="Calibri"/>
                <a:ea typeface="Calibri"/>
                <a:cs typeface="Calibri"/>
                <a:sym typeface="Calibri"/>
              </a:rPr>
              <a:t>Registration Fee:  578$</a:t>
            </a:r>
            <a:endParaRPr b="1" sz="3200">
              <a:latin typeface="Calibri"/>
              <a:ea typeface="Calibri"/>
              <a:cs typeface="Calibri"/>
              <a:sym typeface="Calibri"/>
            </a:endParaRPr>
          </a:p>
          <a:p>
            <a:pPr indent="0" lvl="0" marL="0" rtl="0" algn="l">
              <a:lnSpc>
                <a:spcPct val="77142"/>
              </a:lnSpc>
              <a:spcBef>
                <a:spcPts val="1000"/>
              </a:spcBef>
              <a:spcAft>
                <a:spcPts val="0"/>
              </a:spcAft>
              <a:buNone/>
            </a:pPr>
            <a:r>
              <a:rPr b="1" lang="en" sz="3200">
                <a:latin typeface="Calibri"/>
                <a:ea typeface="Calibri"/>
                <a:cs typeface="Calibri"/>
                <a:sym typeface="Calibri"/>
              </a:rPr>
              <a:t> Registration Tuition:  5640$</a:t>
            </a:r>
            <a:endParaRPr b="1" sz="3200">
              <a:latin typeface="Calibri"/>
              <a:ea typeface="Calibri"/>
              <a:cs typeface="Calibri"/>
              <a:sym typeface="Calibri"/>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23" name="Shape 523"/>
        <p:cNvGrpSpPr/>
        <p:nvPr/>
      </p:nvGrpSpPr>
      <p:grpSpPr>
        <a:xfrm>
          <a:off x="0" y="0"/>
          <a:ext cx="0" cy="0"/>
          <a:chOff x="0" y="0"/>
          <a:chExt cx="0" cy="0"/>
        </a:xfrm>
      </p:grpSpPr>
      <p:sp>
        <p:nvSpPr>
          <p:cNvPr id="524" name="Google Shape;524;p36"/>
          <p:cNvSpPr txBox="1"/>
          <p:nvPr/>
        </p:nvSpPr>
        <p:spPr>
          <a:xfrm>
            <a:off x="410400" y="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Cost of Attendance</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(based on college)</a:t>
            </a:r>
            <a:endParaRPr sz="3600">
              <a:solidFill>
                <a:srgbClr val="FFFFFF"/>
              </a:solidFill>
              <a:latin typeface="Maven Pro"/>
              <a:ea typeface="Maven Pro"/>
              <a:cs typeface="Maven Pro"/>
              <a:sym typeface="Maven Pro"/>
            </a:endParaRPr>
          </a:p>
        </p:txBody>
      </p:sp>
      <p:pic>
        <p:nvPicPr>
          <p:cNvPr id="525" name="Google Shape;525;p36"/>
          <p:cNvPicPr preferRelativeResize="0"/>
          <p:nvPr/>
        </p:nvPicPr>
        <p:blipFill>
          <a:blip r:embed="rId4">
            <a:alphaModFix/>
          </a:blip>
          <a:stretch>
            <a:fillRect/>
          </a:stretch>
        </p:blipFill>
        <p:spPr>
          <a:xfrm>
            <a:off x="1338125" y="1121227"/>
            <a:ext cx="7150724" cy="4190975"/>
          </a:xfrm>
          <a:prstGeom prst="rect">
            <a:avLst/>
          </a:prstGeom>
          <a:noFill/>
          <a:ln>
            <a:noFill/>
          </a:ln>
        </p:spPr>
      </p:pic>
      <p:sp>
        <p:nvSpPr>
          <p:cNvPr id="526" name="Google Shape;526;p36"/>
          <p:cNvSpPr/>
          <p:nvPr/>
        </p:nvSpPr>
        <p:spPr>
          <a:xfrm>
            <a:off x="6314375" y="808475"/>
            <a:ext cx="334500" cy="10176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7903425" y="1575100"/>
            <a:ext cx="334500" cy="82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31" name="Shape 531"/>
        <p:cNvGrpSpPr/>
        <p:nvPr/>
      </p:nvGrpSpPr>
      <p:grpSpPr>
        <a:xfrm>
          <a:off x="0" y="0"/>
          <a:ext cx="0" cy="0"/>
          <a:chOff x="0" y="0"/>
          <a:chExt cx="0" cy="0"/>
        </a:xfrm>
      </p:grpSpPr>
      <p:sp>
        <p:nvSpPr>
          <p:cNvPr id="532" name="Google Shape;532;p37"/>
          <p:cNvSpPr txBox="1"/>
          <p:nvPr/>
        </p:nvSpPr>
        <p:spPr>
          <a:xfrm>
            <a:off x="289575" y="1207275"/>
            <a:ext cx="2970600" cy="3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Tuition of Top 5 popular majors:</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Chemistry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Accounting</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Psychology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Computer Science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LAS Undeclared</a:t>
            </a:r>
            <a:endParaRPr sz="1800">
              <a:latin typeface="Nunito"/>
              <a:ea typeface="Nunito"/>
              <a:cs typeface="Nunito"/>
              <a:sym typeface="Nunito"/>
            </a:endParaRPr>
          </a:p>
        </p:txBody>
      </p:sp>
      <p:sp>
        <p:nvSpPr>
          <p:cNvPr id="533" name="Google Shape;533;p37"/>
          <p:cNvSpPr txBox="1"/>
          <p:nvPr/>
        </p:nvSpPr>
        <p:spPr>
          <a:xfrm>
            <a:off x="410400" y="-44875"/>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Cost of Attendance</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(based on major)</a:t>
            </a:r>
            <a:endParaRPr sz="3600">
              <a:solidFill>
                <a:srgbClr val="FFFFFF"/>
              </a:solidFill>
              <a:latin typeface="Maven Pro"/>
              <a:ea typeface="Maven Pro"/>
              <a:cs typeface="Maven Pro"/>
              <a:sym typeface="Maven Pro"/>
            </a:endParaRPr>
          </a:p>
        </p:txBody>
      </p:sp>
      <p:pic>
        <p:nvPicPr>
          <p:cNvPr id="534" name="Google Shape;534;p37"/>
          <p:cNvPicPr preferRelativeResize="0"/>
          <p:nvPr/>
        </p:nvPicPr>
        <p:blipFill>
          <a:blip r:embed="rId3">
            <a:alphaModFix/>
          </a:blip>
          <a:stretch>
            <a:fillRect/>
          </a:stretch>
        </p:blipFill>
        <p:spPr>
          <a:xfrm>
            <a:off x="3260175" y="1375225"/>
            <a:ext cx="5640800" cy="3594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38" name="Shape 538"/>
        <p:cNvGrpSpPr/>
        <p:nvPr/>
      </p:nvGrpSpPr>
      <p:grpSpPr>
        <a:xfrm>
          <a:off x="0" y="0"/>
          <a:ext cx="0" cy="0"/>
          <a:chOff x="0" y="0"/>
          <a:chExt cx="0" cy="0"/>
        </a:xfrm>
      </p:grpSpPr>
      <p:sp>
        <p:nvSpPr>
          <p:cNvPr id="539" name="Google Shape;539;p38"/>
          <p:cNvSpPr txBox="1"/>
          <p:nvPr/>
        </p:nvSpPr>
        <p:spPr>
          <a:xfrm>
            <a:off x="410400" y="350150"/>
            <a:ext cx="8323200" cy="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Key Takeaways from Section 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540" name="Google Shape;540;p38"/>
          <p:cNvSpPr txBox="1"/>
          <p:nvPr/>
        </p:nvSpPr>
        <p:spPr>
          <a:xfrm>
            <a:off x="237000" y="1731375"/>
            <a:ext cx="8670000" cy="212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total drop out rate from Fall 2017 to Spring 2019 is as high as 44.1%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Cost of attendance for Chemistry major is the highest among all majors</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Senior and junior have the highest proportion of students who receive the financial holds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44" name="Shape 544"/>
        <p:cNvGrpSpPr/>
        <p:nvPr/>
      </p:nvGrpSpPr>
      <p:grpSpPr>
        <a:xfrm>
          <a:off x="0" y="0"/>
          <a:ext cx="0" cy="0"/>
          <a:chOff x="0" y="0"/>
          <a:chExt cx="0" cy="0"/>
        </a:xfrm>
      </p:grpSpPr>
      <p:sp>
        <p:nvSpPr>
          <p:cNvPr id="545" name="Google Shape;545;p39"/>
          <p:cNvSpPr txBox="1"/>
          <p:nvPr/>
        </p:nvSpPr>
        <p:spPr>
          <a:xfrm>
            <a:off x="824000" y="763600"/>
            <a:ext cx="8108400" cy="3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SECTION III.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Predictive analysis</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chemeClr val="lt1"/>
                </a:solidFill>
                <a:latin typeface="Maven Pro"/>
                <a:ea typeface="Maven Pro"/>
                <a:cs typeface="Maven Pro"/>
                <a:sym typeface="Maven Pro"/>
              </a:rPr>
              <a:t>financial holds </a:t>
            </a:r>
            <a:endParaRPr sz="36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by college, by degree, predicted by account charges or authorized payer</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3600">
                <a:solidFill>
                  <a:schemeClr val="lt1"/>
                </a:solidFill>
                <a:latin typeface="Maven Pro"/>
                <a:ea typeface="Maven Pro"/>
                <a:cs typeface="Maven Pro"/>
                <a:sym typeface="Maven Pro"/>
              </a:rPr>
              <a:t>financial aid </a:t>
            </a:r>
            <a:r>
              <a:rPr lang="en" sz="1800">
                <a:solidFill>
                  <a:schemeClr val="lt1"/>
                </a:solidFill>
                <a:latin typeface="Maven Pro"/>
                <a:ea typeface="Maven Pro"/>
                <a:cs typeface="Maven Pro"/>
                <a:sym typeface="Maven Pro"/>
              </a:rPr>
              <a:t>by college, by degree</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matriculation rates </a:t>
            </a:r>
            <a:r>
              <a:rPr lang="en" sz="1800">
                <a:solidFill>
                  <a:schemeClr val="lt1"/>
                </a:solidFill>
                <a:latin typeface="Maven Pro"/>
                <a:ea typeface="Maven Pro"/>
                <a:cs typeface="Maven Pro"/>
                <a:sym typeface="Maven Pro"/>
              </a:rPr>
              <a:t>by funding type</a:t>
            </a:r>
            <a:endParaRPr b="1" sz="3600">
              <a:solidFill>
                <a:srgbClr val="FFFFFF"/>
              </a:solidFill>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49" name="Shape 549"/>
        <p:cNvGrpSpPr/>
        <p:nvPr/>
      </p:nvGrpSpPr>
      <p:grpSpPr>
        <a:xfrm>
          <a:off x="0" y="0"/>
          <a:ext cx="0" cy="0"/>
          <a:chOff x="0" y="0"/>
          <a:chExt cx="0" cy="0"/>
        </a:xfrm>
      </p:grpSpPr>
      <p:sp>
        <p:nvSpPr>
          <p:cNvPr id="550" name="Google Shape;550;p40"/>
          <p:cNvSpPr txBox="1"/>
          <p:nvPr/>
        </p:nvSpPr>
        <p:spPr>
          <a:xfrm>
            <a:off x="410400" y="350150"/>
            <a:ext cx="83232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000">
                <a:solidFill>
                  <a:srgbClr val="FFFFFF"/>
                </a:solidFill>
                <a:latin typeface="Maven Pro"/>
                <a:ea typeface="Maven Pro"/>
                <a:cs typeface="Maven Pro"/>
                <a:sym typeface="Maven Pro"/>
              </a:rPr>
              <a:t>(students from dif college/degree more likely to have one)</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2400">
                <a:solidFill>
                  <a:srgbClr val="FFFFFF"/>
                </a:solidFill>
                <a:latin typeface="Maven Pro"/>
                <a:ea typeface="Maven Pro"/>
                <a:cs typeface="Maven Pro"/>
                <a:sym typeface="Maven Pro"/>
              </a:rPr>
              <a:t>Nursing and Architecture</a:t>
            </a:r>
            <a:r>
              <a:rPr lang="en" sz="2400">
                <a:solidFill>
                  <a:srgbClr val="FFFFFF"/>
                </a:solidFill>
                <a:latin typeface="Maven Pro"/>
                <a:ea typeface="Maven Pro"/>
                <a:cs typeface="Maven Pro"/>
                <a:sym typeface="Maven Pro"/>
              </a:rPr>
              <a:t> are the only ones Statistically Different from the mean </a:t>
            </a:r>
            <a:r>
              <a:rPr lang="en" sz="2400">
                <a:solidFill>
                  <a:srgbClr val="FFFFFF"/>
                </a:solidFill>
                <a:latin typeface="Maven Pro"/>
                <a:ea typeface="Maven Pro"/>
                <a:cs typeface="Maven Pro"/>
                <a:sym typeface="Maven Pro"/>
              </a:rPr>
              <a:t>probability</a:t>
            </a:r>
            <a:r>
              <a:rPr lang="en" sz="2400">
                <a:solidFill>
                  <a:srgbClr val="FFFFFF"/>
                </a:solidFill>
                <a:latin typeface="Maven Pro"/>
                <a:ea typeface="Maven Pro"/>
                <a:cs typeface="Maven Pro"/>
                <a:sym typeface="Maven Pro"/>
              </a:rPr>
              <a:t> of having a hold (25%)</a:t>
            </a:r>
            <a:endParaRPr sz="24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400">
                <a:solidFill>
                  <a:srgbClr val="FFFFFF"/>
                </a:solidFill>
                <a:latin typeface="Maven Pro"/>
                <a:ea typeface="Maven Pro"/>
                <a:cs typeface="Maven Pro"/>
                <a:sym typeface="Maven Pro"/>
              </a:rPr>
              <a:t>Nursing P value = 0.00651</a:t>
            </a:r>
            <a:endParaRPr sz="24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400">
                <a:solidFill>
                  <a:srgbClr val="FFFFFF"/>
                </a:solidFill>
                <a:latin typeface="Maven Pro"/>
                <a:ea typeface="Maven Pro"/>
                <a:cs typeface="Maven Pro"/>
                <a:sym typeface="Maven Pro"/>
              </a:rPr>
              <a:t>Architecture P Value = 0</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lnSpc>
                <a:spcPct val="145000"/>
              </a:lnSpc>
              <a:spcBef>
                <a:spcPts val="0"/>
              </a:spcBef>
              <a:spcAft>
                <a:spcPts val="0"/>
              </a:spcAft>
              <a:buNone/>
            </a:pPr>
            <a:r>
              <a:t/>
            </a:r>
            <a:endParaRPr sz="900"/>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51" name="Google Shape;551;p40"/>
          <p:cNvPicPr preferRelativeResize="0"/>
          <p:nvPr/>
        </p:nvPicPr>
        <p:blipFill>
          <a:blip r:embed="rId4">
            <a:alphaModFix/>
          </a:blip>
          <a:stretch>
            <a:fillRect/>
          </a:stretch>
        </p:blipFill>
        <p:spPr>
          <a:xfrm>
            <a:off x="6136700" y="2695325"/>
            <a:ext cx="2822175" cy="2168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55" name="Shape 555"/>
        <p:cNvGrpSpPr/>
        <p:nvPr/>
      </p:nvGrpSpPr>
      <p:grpSpPr>
        <a:xfrm>
          <a:off x="0" y="0"/>
          <a:ext cx="0" cy="0"/>
          <a:chOff x="0" y="0"/>
          <a:chExt cx="0" cy="0"/>
        </a:xfrm>
      </p:grpSpPr>
      <p:sp>
        <p:nvSpPr>
          <p:cNvPr id="556" name="Google Shape;556;p41"/>
          <p:cNvSpPr txBox="1"/>
          <p:nvPr/>
        </p:nvSpPr>
        <p:spPr>
          <a:xfrm>
            <a:off x="410400" y="350150"/>
            <a:ext cx="83232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Aid </a:t>
            </a:r>
            <a:r>
              <a:rPr lang="en" sz="3600">
                <a:solidFill>
                  <a:srgbClr val="FFFFFF"/>
                </a:solidFill>
                <a:latin typeface="Maven Pro"/>
                <a:ea typeface="Maven Pro"/>
                <a:cs typeface="Maven Pro"/>
                <a:sym typeface="Maven Pro"/>
              </a:rPr>
              <a:t>by college</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557" name="Google Shape;557;p41"/>
          <p:cNvSpPr txBox="1"/>
          <p:nvPr/>
        </p:nvSpPr>
        <p:spPr>
          <a:xfrm>
            <a:off x="947975" y="1160550"/>
            <a:ext cx="47826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rPr>
              <a:t>19,454 undergrads 1718 yr</a:t>
            </a:r>
            <a:endParaRPr sz="2200">
              <a:solidFill>
                <a:schemeClr val="lt1"/>
              </a:solidFill>
            </a:endParaRPr>
          </a:p>
        </p:txBody>
      </p:sp>
      <p:sp>
        <p:nvSpPr>
          <p:cNvPr id="558" name="Google Shape;558;p41"/>
          <p:cNvSpPr/>
          <p:nvPr/>
        </p:nvSpPr>
        <p:spPr>
          <a:xfrm>
            <a:off x="176801" y="2145275"/>
            <a:ext cx="2850300" cy="23307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176852" y="1716700"/>
            <a:ext cx="2850300" cy="428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txBox="1"/>
          <p:nvPr/>
        </p:nvSpPr>
        <p:spPr>
          <a:xfrm>
            <a:off x="176751" y="1716700"/>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INSTITUTIONAL</a:t>
            </a:r>
            <a:endParaRPr sz="2000">
              <a:solidFill>
                <a:srgbClr val="FFFFFF"/>
              </a:solidFill>
            </a:endParaRPr>
          </a:p>
        </p:txBody>
      </p:sp>
      <p:sp>
        <p:nvSpPr>
          <p:cNvPr id="561" name="Google Shape;561;p41"/>
          <p:cNvSpPr txBox="1"/>
          <p:nvPr/>
        </p:nvSpPr>
        <p:spPr>
          <a:xfrm>
            <a:off x="176751" y="2145264"/>
            <a:ext cx="2763300" cy="19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74E13"/>
                </a:solidFill>
              </a:rPr>
              <a:t>BENEFITS</a:t>
            </a:r>
            <a:br>
              <a:rPr lang="en" sz="1200">
                <a:solidFill>
                  <a:srgbClr val="274E13"/>
                </a:solidFill>
              </a:rPr>
            </a:br>
            <a:endParaRPr sz="1200">
              <a:solidFill>
                <a:srgbClr val="274E13"/>
              </a:solidFill>
            </a:endParaRPr>
          </a:p>
          <a:p>
            <a:pPr indent="0" lvl="0" marL="0" rtl="0" algn="ctr">
              <a:spcBef>
                <a:spcPts val="0"/>
              </a:spcBef>
              <a:spcAft>
                <a:spcPts val="0"/>
              </a:spcAft>
              <a:buNone/>
            </a:pPr>
            <a:r>
              <a:rPr lang="en" sz="1200">
                <a:solidFill>
                  <a:srgbClr val="274E13"/>
                </a:solidFill>
              </a:rPr>
              <a:t>EXEMPTIONS</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WAIVERS</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SCHOLARSHIPS</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PRIZE/AWARD</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UIC GRANT</a:t>
            </a:r>
            <a:endParaRPr sz="1200">
              <a:solidFill>
                <a:srgbClr val="274E13"/>
              </a:solidFill>
            </a:endParaRPr>
          </a:p>
        </p:txBody>
      </p:sp>
      <p:sp>
        <p:nvSpPr>
          <p:cNvPr id="562" name="Google Shape;562;p41"/>
          <p:cNvSpPr/>
          <p:nvPr/>
        </p:nvSpPr>
        <p:spPr>
          <a:xfrm>
            <a:off x="176751" y="4047425"/>
            <a:ext cx="2850300" cy="428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txBox="1"/>
          <p:nvPr/>
        </p:nvSpPr>
        <p:spPr>
          <a:xfrm>
            <a:off x="176751" y="4047423"/>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5,611 students</a:t>
            </a:r>
            <a:endParaRPr sz="2000">
              <a:solidFill>
                <a:srgbClr val="274E13"/>
              </a:solidFill>
            </a:endParaRPr>
          </a:p>
        </p:txBody>
      </p:sp>
      <p:pic>
        <p:nvPicPr>
          <p:cNvPr id="564" name="Google Shape;564;p41"/>
          <p:cNvPicPr preferRelativeResize="0"/>
          <p:nvPr/>
        </p:nvPicPr>
        <p:blipFill rotWithShape="1">
          <a:blip r:embed="rId4">
            <a:alphaModFix/>
          </a:blip>
          <a:srcRect b="0" l="0" r="28566" t="0"/>
          <a:stretch/>
        </p:blipFill>
        <p:spPr>
          <a:xfrm>
            <a:off x="6366125" y="827550"/>
            <a:ext cx="2367476" cy="4022524"/>
          </a:xfrm>
          <a:prstGeom prst="rect">
            <a:avLst/>
          </a:prstGeom>
          <a:noFill/>
          <a:ln>
            <a:noFill/>
          </a:ln>
        </p:spPr>
      </p:pic>
      <p:sp>
        <p:nvSpPr>
          <p:cNvPr id="565" name="Google Shape;565;p41"/>
          <p:cNvSpPr/>
          <p:nvPr/>
        </p:nvSpPr>
        <p:spPr>
          <a:xfrm>
            <a:off x="3202626" y="2132825"/>
            <a:ext cx="2850300" cy="23307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3202677" y="1704250"/>
            <a:ext cx="2850300" cy="428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txBox="1"/>
          <p:nvPr/>
        </p:nvSpPr>
        <p:spPr>
          <a:xfrm>
            <a:off x="3202576" y="1704250"/>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EXTERNAL</a:t>
            </a:r>
            <a:endParaRPr sz="2000">
              <a:solidFill>
                <a:srgbClr val="FFFFFF"/>
              </a:solidFill>
            </a:endParaRPr>
          </a:p>
        </p:txBody>
      </p:sp>
      <p:sp>
        <p:nvSpPr>
          <p:cNvPr id="568" name="Google Shape;568;p41"/>
          <p:cNvSpPr txBox="1"/>
          <p:nvPr/>
        </p:nvSpPr>
        <p:spPr>
          <a:xfrm>
            <a:off x="3202576" y="2132814"/>
            <a:ext cx="2763300" cy="19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74E13"/>
                </a:solidFill>
              </a:rPr>
              <a:t>SCHOLARSHIP </a:t>
            </a:r>
            <a:endParaRPr sz="1200">
              <a:solidFill>
                <a:srgbClr val="274E13"/>
              </a:solidFill>
            </a:endParaRPr>
          </a:p>
          <a:p>
            <a:pPr indent="0" lvl="0" marL="0" rtl="0" algn="ctr">
              <a:spcBef>
                <a:spcPts val="0"/>
              </a:spcBef>
              <a:spcAft>
                <a:spcPts val="0"/>
              </a:spcAft>
              <a:buNone/>
            </a:pPr>
            <a:r>
              <a:rPr lang="en" sz="1200">
                <a:solidFill>
                  <a:srgbClr val="274E13"/>
                </a:solidFill>
              </a:rPr>
              <a:t>(has ‘External’ in desc.)</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GRANT</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LOAN</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WORK</a:t>
            </a:r>
            <a:endParaRPr sz="1200">
              <a:solidFill>
                <a:srgbClr val="274E13"/>
              </a:solidFill>
            </a:endParaRPr>
          </a:p>
          <a:p>
            <a:pPr indent="0" lvl="0" marL="0" rtl="0" algn="ctr">
              <a:spcBef>
                <a:spcPts val="0"/>
              </a:spcBef>
              <a:spcAft>
                <a:spcPts val="0"/>
              </a:spcAft>
              <a:buNone/>
            </a:pPr>
            <a:r>
              <a:t/>
            </a:r>
            <a:endParaRPr sz="1200">
              <a:solidFill>
                <a:srgbClr val="274E13"/>
              </a:solidFill>
            </a:endParaRPr>
          </a:p>
        </p:txBody>
      </p:sp>
      <p:sp>
        <p:nvSpPr>
          <p:cNvPr id="569" name="Google Shape;569;p41"/>
          <p:cNvSpPr/>
          <p:nvPr/>
        </p:nvSpPr>
        <p:spPr>
          <a:xfrm>
            <a:off x="3202576" y="4034975"/>
            <a:ext cx="2850300" cy="428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txBox="1"/>
          <p:nvPr/>
        </p:nvSpPr>
        <p:spPr>
          <a:xfrm>
            <a:off x="3202576" y="4034973"/>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14,640 students</a:t>
            </a:r>
            <a:endParaRPr sz="2000">
              <a:solidFill>
                <a:srgbClr val="274E13"/>
              </a:solidFill>
            </a:endParaRPr>
          </a:p>
        </p:txBody>
      </p:sp>
      <p:sp>
        <p:nvSpPr>
          <p:cNvPr id="571" name="Google Shape;571;p41"/>
          <p:cNvSpPr txBox="1"/>
          <p:nvPr/>
        </p:nvSpPr>
        <p:spPr>
          <a:xfrm>
            <a:off x="5788712" y="350150"/>
            <a:ext cx="3522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Top 10 Loan Names are </a:t>
            </a:r>
            <a:endParaRPr b="1" sz="1600">
              <a:solidFill>
                <a:srgbClr val="FFFFFF"/>
              </a:solidFill>
            </a:endParaRPr>
          </a:p>
          <a:p>
            <a:pPr indent="0" lvl="0" marL="0" rtl="0" algn="ctr">
              <a:spcBef>
                <a:spcPts val="0"/>
              </a:spcBef>
              <a:spcAft>
                <a:spcPts val="0"/>
              </a:spcAft>
              <a:buNone/>
            </a:pPr>
            <a:r>
              <a:rPr b="1" lang="en" sz="1600">
                <a:solidFill>
                  <a:srgbClr val="FFFFFF"/>
                </a:solidFill>
              </a:rPr>
              <a:t>Federal Direct (external)</a:t>
            </a:r>
            <a:endParaRPr b="1" sz="1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95" name="Shape 295"/>
        <p:cNvGrpSpPr/>
        <p:nvPr/>
      </p:nvGrpSpPr>
      <p:grpSpPr>
        <a:xfrm>
          <a:off x="0" y="0"/>
          <a:ext cx="0" cy="0"/>
          <a:chOff x="0" y="0"/>
          <a:chExt cx="0" cy="0"/>
        </a:xfrm>
      </p:grpSpPr>
      <p:sp>
        <p:nvSpPr>
          <p:cNvPr id="296" name="Google Shape;296;p15"/>
          <p:cNvSpPr/>
          <p:nvPr/>
        </p:nvSpPr>
        <p:spPr>
          <a:xfrm>
            <a:off x="4630275" y="1386900"/>
            <a:ext cx="42396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1"/>
                </a:solidFill>
                <a:latin typeface="Maven Pro"/>
                <a:ea typeface="Maven Pro"/>
                <a:cs typeface="Maven Pro"/>
                <a:sym typeface="Maven Pro"/>
              </a:rPr>
              <a:t>STUDENT SUCCESS INITIATIVE</a:t>
            </a:r>
            <a:endParaRPr>
              <a:solidFill>
                <a:schemeClr val="accent1"/>
              </a:solidFill>
            </a:endParaRPr>
          </a:p>
        </p:txBody>
      </p:sp>
      <p:sp>
        <p:nvSpPr>
          <p:cNvPr id="297" name="Google Shape;297;p15"/>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Student Success Initiative @ UIC</a:t>
            </a:r>
            <a:endParaRPr/>
          </a:p>
          <a:p>
            <a:pPr indent="0" lvl="0" marL="0" rtl="0" algn="ctr">
              <a:spcBef>
                <a:spcPts val="0"/>
              </a:spcBef>
              <a:spcAft>
                <a:spcPts val="0"/>
              </a:spcAft>
              <a:buNone/>
            </a:pPr>
            <a:r>
              <a:t/>
            </a:r>
            <a:endParaRPr/>
          </a:p>
        </p:txBody>
      </p:sp>
      <p:sp>
        <p:nvSpPr>
          <p:cNvPr id="298" name="Google Shape;298;p15"/>
          <p:cNvSpPr txBox="1"/>
          <p:nvPr>
            <p:ph type="title"/>
          </p:nvPr>
        </p:nvSpPr>
        <p:spPr>
          <a:xfrm>
            <a:off x="322050" y="1534375"/>
            <a:ext cx="3620100" cy="31332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Old Standard TT"/>
                <a:ea typeface="Old Standard TT"/>
                <a:cs typeface="Old Standard TT"/>
                <a:sym typeface="Old Standard TT"/>
              </a:rPr>
              <a:t>SSI</a:t>
            </a:r>
            <a:endParaRPr b="0" sz="25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a:solidFill>
                <a:srgbClr val="FFFFFF"/>
              </a:solidFill>
            </a:endParaRPr>
          </a:p>
          <a:p>
            <a:pPr indent="0" lvl="0" marL="0" rtl="0" algn="ctr">
              <a:spcBef>
                <a:spcPts val="0"/>
              </a:spcBef>
              <a:spcAft>
                <a:spcPts val="0"/>
              </a:spcAft>
              <a:buNone/>
            </a:pPr>
            <a:r>
              <a:rPr lang="en" sz="1700">
                <a:solidFill>
                  <a:srgbClr val="FFFFFF"/>
                </a:solidFill>
              </a:rPr>
              <a:t> </a:t>
            </a:r>
            <a:r>
              <a:rPr b="0" lang="en" sz="1700">
                <a:solidFill>
                  <a:srgbClr val="FFFFFF"/>
                </a:solidFill>
              </a:rPr>
              <a:t>A large-scale project at University of Illinois at Chicago that has been going for several years</a:t>
            </a:r>
            <a:endParaRPr b="0" sz="1700">
              <a:solidFill>
                <a:srgbClr val="FFFFFF"/>
              </a:solidFill>
            </a:endParaRPr>
          </a:p>
          <a:p>
            <a:pPr indent="0" lvl="0" marL="0" rtl="0" algn="ctr">
              <a:spcBef>
                <a:spcPts val="0"/>
              </a:spcBef>
              <a:spcAft>
                <a:spcPts val="0"/>
              </a:spcAft>
              <a:buNone/>
            </a:pPr>
            <a:r>
              <a:t/>
            </a:r>
            <a:endParaRPr b="0" sz="1700">
              <a:solidFill>
                <a:srgbClr val="FFFFFF"/>
              </a:solidFill>
            </a:endParaRPr>
          </a:p>
          <a:p>
            <a:pPr indent="0" lvl="0" marL="0" rtl="0" algn="ctr">
              <a:spcBef>
                <a:spcPts val="0"/>
              </a:spcBef>
              <a:spcAft>
                <a:spcPts val="0"/>
              </a:spcAft>
              <a:buNone/>
            </a:pPr>
            <a:r>
              <a:rPr b="0" lang="en" sz="1700">
                <a:solidFill>
                  <a:srgbClr val="FFFFFF"/>
                </a:solidFill>
              </a:rPr>
              <a:t>This year they are focusing on finances as a means to improve retention and matriculation for undergraduate UIC students</a:t>
            </a:r>
            <a:endParaRPr b="0" sz="1700">
              <a:solidFill>
                <a:srgbClr val="FFFFFF"/>
              </a:solidFill>
            </a:endParaRPr>
          </a:p>
        </p:txBody>
      </p:sp>
      <p:sp>
        <p:nvSpPr>
          <p:cNvPr id="299" name="Google Shape;299;p15"/>
          <p:cNvSpPr/>
          <p:nvPr/>
        </p:nvSpPr>
        <p:spPr>
          <a:xfrm>
            <a:off x="4745475" y="2125150"/>
            <a:ext cx="40092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Maven Pro"/>
                <a:ea typeface="Maven Pro"/>
                <a:cs typeface="Maven Pro"/>
                <a:sym typeface="Maven Pro"/>
              </a:rPr>
              <a:t>UNIVERSITY OF ILLINOIS AT CHICAGO</a:t>
            </a:r>
            <a:endParaRPr sz="1600">
              <a:solidFill>
                <a:schemeClr val="accent1"/>
              </a:solidFill>
            </a:endParaRPr>
          </a:p>
        </p:txBody>
      </p:sp>
      <p:sp>
        <p:nvSpPr>
          <p:cNvPr id="300" name="Google Shape;300;p15"/>
          <p:cNvSpPr/>
          <p:nvPr/>
        </p:nvSpPr>
        <p:spPr>
          <a:xfrm>
            <a:off x="4838175" y="2853013"/>
            <a:ext cx="3823800" cy="495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UNIVERSITY STUDENT FINANCIAL SERVICES AND CASHIER OPERATIONS (USFSCO)</a:t>
            </a:r>
            <a:endParaRPr>
              <a:solidFill>
                <a:schemeClr val="accent1"/>
              </a:solidFill>
            </a:endParaRPr>
          </a:p>
        </p:txBody>
      </p:sp>
      <p:sp>
        <p:nvSpPr>
          <p:cNvPr id="301" name="Google Shape;301;p15"/>
          <p:cNvSpPr/>
          <p:nvPr/>
        </p:nvSpPr>
        <p:spPr>
          <a:xfrm>
            <a:off x="4940025" y="3656113"/>
            <a:ext cx="36201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STUDENT MONEY MANAGEMENT CENTER </a:t>
            </a:r>
            <a:endParaRPr>
              <a:solidFill>
                <a:schemeClr val="accent1"/>
              </a:solidFill>
            </a:endParaRPr>
          </a:p>
        </p:txBody>
      </p:sp>
      <p:sp>
        <p:nvSpPr>
          <p:cNvPr id="302" name="Google Shape;302;p15"/>
          <p:cNvSpPr/>
          <p:nvPr/>
        </p:nvSpPr>
        <p:spPr>
          <a:xfrm>
            <a:off x="5067525" y="4378825"/>
            <a:ext cx="33651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Maven Pro"/>
                <a:ea typeface="Maven Pro"/>
                <a:cs typeface="Maven Pro"/>
                <a:sym typeface="Maven Pro"/>
              </a:rPr>
              <a:t>DATA MINING TEAM (INTERNS)</a:t>
            </a:r>
            <a:endParaRPr b="1" sz="1600">
              <a:solidFill>
                <a:schemeClr val="accent1"/>
              </a:solidFill>
            </a:endParaRPr>
          </a:p>
        </p:txBody>
      </p:sp>
      <p:pic>
        <p:nvPicPr>
          <p:cNvPr id="303" name="Google Shape;303;p15"/>
          <p:cNvPicPr preferRelativeResize="0"/>
          <p:nvPr/>
        </p:nvPicPr>
        <p:blipFill rotWithShape="1">
          <a:blip r:embed="rId3">
            <a:alphaModFix/>
          </a:blip>
          <a:srcRect b="15282" l="0" r="0" t="0"/>
          <a:stretch/>
        </p:blipFill>
        <p:spPr>
          <a:xfrm>
            <a:off x="3997175" y="1252488"/>
            <a:ext cx="807676" cy="684264"/>
          </a:xfrm>
          <a:prstGeom prst="rect">
            <a:avLst/>
          </a:prstGeom>
          <a:noFill/>
          <a:ln>
            <a:noFill/>
          </a:ln>
        </p:spPr>
      </p:pic>
      <p:pic>
        <p:nvPicPr>
          <p:cNvPr id="304" name="Google Shape;304;p15"/>
          <p:cNvPicPr preferRelativeResize="0"/>
          <p:nvPr/>
        </p:nvPicPr>
        <p:blipFill>
          <a:blip r:embed="rId4">
            <a:alphaModFix/>
          </a:blip>
          <a:stretch>
            <a:fillRect/>
          </a:stretch>
        </p:blipFill>
        <p:spPr>
          <a:xfrm>
            <a:off x="4202750" y="2066000"/>
            <a:ext cx="602100" cy="602100"/>
          </a:xfrm>
          <a:prstGeom prst="rect">
            <a:avLst/>
          </a:prstGeom>
          <a:noFill/>
          <a:ln>
            <a:noFill/>
          </a:ln>
        </p:spPr>
      </p:pic>
      <p:pic>
        <p:nvPicPr>
          <p:cNvPr id="305" name="Google Shape;305;p15"/>
          <p:cNvPicPr preferRelativeResize="0"/>
          <p:nvPr/>
        </p:nvPicPr>
        <p:blipFill rotWithShape="1">
          <a:blip r:embed="rId5">
            <a:alphaModFix/>
          </a:blip>
          <a:srcRect b="14317" l="0" r="0" t="0"/>
          <a:stretch/>
        </p:blipFill>
        <p:spPr>
          <a:xfrm>
            <a:off x="4275002" y="2797338"/>
            <a:ext cx="702721" cy="602100"/>
          </a:xfrm>
          <a:prstGeom prst="rect">
            <a:avLst/>
          </a:prstGeom>
          <a:noFill/>
          <a:ln>
            <a:noFill/>
          </a:ln>
        </p:spPr>
      </p:pic>
      <p:pic>
        <p:nvPicPr>
          <p:cNvPr id="306" name="Google Shape;306;p15"/>
          <p:cNvPicPr preferRelativeResize="0"/>
          <p:nvPr/>
        </p:nvPicPr>
        <p:blipFill rotWithShape="1">
          <a:blip r:embed="rId6">
            <a:alphaModFix/>
          </a:blip>
          <a:srcRect b="13164" l="0" r="0" t="0"/>
          <a:stretch/>
        </p:blipFill>
        <p:spPr>
          <a:xfrm>
            <a:off x="4465424" y="3602449"/>
            <a:ext cx="602100" cy="522863"/>
          </a:xfrm>
          <a:prstGeom prst="rect">
            <a:avLst/>
          </a:prstGeom>
          <a:noFill/>
          <a:ln>
            <a:noFill/>
          </a:ln>
        </p:spPr>
      </p:pic>
      <p:pic>
        <p:nvPicPr>
          <p:cNvPr id="307" name="Google Shape;307;p15"/>
          <p:cNvPicPr preferRelativeResize="0"/>
          <p:nvPr/>
        </p:nvPicPr>
        <p:blipFill rotWithShape="1">
          <a:blip r:embed="rId7">
            <a:alphaModFix/>
          </a:blip>
          <a:srcRect b="13517" l="0" r="0" t="0"/>
          <a:stretch/>
        </p:blipFill>
        <p:spPr>
          <a:xfrm>
            <a:off x="4600575" y="4328327"/>
            <a:ext cx="602100" cy="5206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75" name="Shape 575"/>
        <p:cNvGrpSpPr/>
        <p:nvPr/>
      </p:nvGrpSpPr>
      <p:grpSpPr>
        <a:xfrm>
          <a:off x="0" y="0"/>
          <a:ext cx="0" cy="0"/>
          <a:chOff x="0" y="0"/>
          <a:chExt cx="0" cy="0"/>
        </a:xfrm>
      </p:grpSpPr>
      <p:sp>
        <p:nvSpPr>
          <p:cNvPr id="576" name="Google Shape;576;p42"/>
          <p:cNvSpPr txBox="1"/>
          <p:nvPr/>
        </p:nvSpPr>
        <p:spPr>
          <a:xfrm>
            <a:off x="410400" y="350150"/>
            <a:ext cx="83232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Aid </a:t>
            </a:r>
            <a:r>
              <a:rPr lang="en" sz="3600">
                <a:solidFill>
                  <a:srgbClr val="FFFFFF"/>
                </a:solidFill>
                <a:latin typeface="Maven Pro"/>
                <a:ea typeface="Maven Pro"/>
                <a:cs typeface="Maven Pro"/>
                <a:sym typeface="Maven Pro"/>
              </a:rPr>
              <a:t>by college: </a:t>
            </a:r>
            <a:r>
              <a:rPr b="1" lang="en" sz="3600">
                <a:solidFill>
                  <a:srgbClr val="FFFFFF"/>
                </a:solidFill>
                <a:latin typeface="Maven Pro"/>
                <a:ea typeface="Maven Pro"/>
                <a:cs typeface="Maven Pro"/>
                <a:sym typeface="Maven Pro"/>
              </a:rPr>
              <a:t>External</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graphicFrame>
        <p:nvGraphicFramePr>
          <p:cNvPr id="577" name="Google Shape;577;p42"/>
          <p:cNvGraphicFramePr/>
          <p:nvPr/>
        </p:nvGraphicFramePr>
        <p:xfrm>
          <a:off x="647350" y="1173950"/>
          <a:ext cx="3000000" cy="3000000"/>
        </p:xfrm>
        <a:graphic>
          <a:graphicData uri="http://schemas.openxmlformats.org/drawingml/2006/table">
            <a:tbl>
              <a:tblPr>
                <a:noFill/>
                <a:tableStyleId>{514EC887-26F3-4281-A974-91AD90595CB8}</a:tableStyleId>
              </a:tblPr>
              <a:tblGrid>
                <a:gridCol w="1455750"/>
                <a:gridCol w="986200"/>
                <a:gridCol w="1108550"/>
                <a:gridCol w="1091300"/>
                <a:gridCol w="1305175"/>
              </a:tblGrid>
              <a:tr h="561075">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STUDENTS</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IN 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HOW MANY</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PERCENTAGE</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AVG AMOUNT ($)</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LAS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9,691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7,618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78.61%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1AEF8"/>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13,375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4EC"/>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Engineering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3,604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2,430</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67.43%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FA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14,743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E1CB"/>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Business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2,987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2,207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73.89%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CEFB"/>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13,455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3EA"/>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Arch/Design/Art</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1,064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792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74.44%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CAFB"/>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14,762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E1CB"/>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App. Health Sci</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999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765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76.58%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7BCF9"/>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13,235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6EF"/>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Nursing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318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66.67%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17,438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7BB8A"/>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Education</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388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328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84.54%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12,549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Urb Planning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70.75%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E4FD"/>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15,148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6DBC1"/>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Public Health</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80.41%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EA2F7"/>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14,445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E5D2"/>
                    </a:solidFill>
                  </a:tcPr>
                </a:tc>
              </a:tr>
              <a:tr h="422325">
                <a:tc>
                  <a:txBody>
                    <a:bodyPr/>
                    <a:lstStyle/>
                    <a:p>
                      <a:pPr indent="0" lvl="0" marL="0" rtl="0" algn="l">
                        <a:lnSpc>
                          <a:spcPct val="115000"/>
                        </a:lnSpc>
                        <a:spcBef>
                          <a:spcPts val="0"/>
                        </a:spcBef>
                        <a:spcAft>
                          <a:spcPts val="0"/>
                        </a:spcAft>
                        <a:buNone/>
                      </a:pPr>
                      <a:r>
                        <a:rPr b="1" lang="en" sz="1800">
                          <a:latin typeface="Calibri"/>
                          <a:ea typeface="Calibri"/>
                          <a:cs typeface="Calibri"/>
                          <a:sym typeface="Calibri"/>
                        </a:rPr>
                        <a:t>ALL COLLEGES</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19,454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14,640</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75.25%</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C5FA"/>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14,350</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E6D4"/>
                    </a:solidFill>
                  </a:tcPr>
                </a:tc>
              </a:tr>
            </a:tbl>
          </a:graphicData>
        </a:graphic>
      </p:graphicFrame>
      <p:sp>
        <p:nvSpPr>
          <p:cNvPr id="578" name="Google Shape;578;p42"/>
          <p:cNvSpPr txBox="1"/>
          <p:nvPr/>
        </p:nvSpPr>
        <p:spPr>
          <a:xfrm>
            <a:off x="6828250" y="1173950"/>
            <a:ext cx="2104500" cy="29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rPr>
              <a:t>KEY FINDINGS</a:t>
            </a:r>
            <a:endParaRPr sz="1800" u="sng">
              <a:solidFill>
                <a:schemeClr val="lt1"/>
              </a:solidFill>
            </a:endParaRPr>
          </a:p>
          <a:p>
            <a:pPr indent="0" lvl="0" marL="0" rtl="0" algn="l">
              <a:spcBef>
                <a:spcPts val="0"/>
              </a:spcBef>
              <a:spcAft>
                <a:spcPts val="0"/>
              </a:spcAft>
              <a:buNone/>
            </a:pPr>
            <a:r>
              <a:t/>
            </a:r>
            <a:endParaRPr sz="1800" u="sng">
              <a:solidFill>
                <a:schemeClr val="lt1"/>
              </a:solidFill>
            </a:endParaRPr>
          </a:p>
          <a:p>
            <a:pPr indent="0" lvl="0" marL="0" rtl="0" algn="l">
              <a:spcBef>
                <a:spcPts val="0"/>
              </a:spcBef>
              <a:spcAft>
                <a:spcPts val="0"/>
              </a:spcAft>
              <a:buNone/>
            </a:pPr>
            <a:r>
              <a:rPr lang="en" sz="1800">
                <a:solidFill>
                  <a:schemeClr val="lt1"/>
                </a:solidFill>
              </a:rPr>
              <a:t>Inverse relationship between percentage and avg amount</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Reason: more money to give to less people</a:t>
            </a:r>
            <a:endParaRPr sz="18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82" name="Shape 582"/>
        <p:cNvGrpSpPr/>
        <p:nvPr/>
      </p:nvGrpSpPr>
      <p:grpSpPr>
        <a:xfrm>
          <a:off x="0" y="0"/>
          <a:ext cx="0" cy="0"/>
          <a:chOff x="0" y="0"/>
          <a:chExt cx="0" cy="0"/>
        </a:xfrm>
      </p:grpSpPr>
      <p:sp>
        <p:nvSpPr>
          <p:cNvPr id="583" name="Google Shape;583;p43"/>
          <p:cNvSpPr txBox="1"/>
          <p:nvPr/>
        </p:nvSpPr>
        <p:spPr>
          <a:xfrm>
            <a:off x="6828250" y="1173950"/>
            <a:ext cx="2104500" cy="29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rPr>
              <a:t>KEY FINDINGS</a:t>
            </a:r>
            <a:endParaRPr sz="1800" u="sng">
              <a:solidFill>
                <a:schemeClr val="lt1"/>
              </a:solidFill>
            </a:endParaRPr>
          </a:p>
          <a:p>
            <a:pPr indent="0" lvl="0" marL="0" rtl="0" algn="l">
              <a:spcBef>
                <a:spcPts val="0"/>
              </a:spcBef>
              <a:spcAft>
                <a:spcPts val="0"/>
              </a:spcAft>
              <a:buNone/>
            </a:pPr>
            <a:r>
              <a:t/>
            </a:r>
            <a:endParaRPr sz="500" u="sng">
              <a:solidFill>
                <a:schemeClr val="lt1"/>
              </a:solidFill>
            </a:endParaRPr>
          </a:p>
          <a:p>
            <a:pPr indent="0" lvl="0" marL="0" rtl="0" algn="l">
              <a:spcBef>
                <a:spcPts val="0"/>
              </a:spcBef>
              <a:spcAft>
                <a:spcPts val="0"/>
              </a:spcAft>
              <a:buNone/>
            </a:pPr>
            <a:r>
              <a:rPr lang="en" sz="1800">
                <a:solidFill>
                  <a:schemeClr val="lt1"/>
                </a:solidFill>
              </a:rPr>
              <a:t>Approximately same average amount except for Public Health</a:t>
            </a:r>
            <a:endParaRPr sz="1800">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rPr lang="en">
                <a:solidFill>
                  <a:schemeClr val="lt1"/>
                </a:solidFill>
              </a:rPr>
              <a:t>Nursing lowest % for both types</a:t>
            </a:r>
            <a:endParaRPr>
              <a:solidFill>
                <a:schemeClr val="lt1"/>
              </a:solidFill>
            </a:endParaRPr>
          </a:p>
          <a:p>
            <a:pPr indent="0" lvl="0" marL="0" rtl="0" algn="l">
              <a:spcBef>
                <a:spcPts val="0"/>
              </a:spcBef>
              <a:spcAft>
                <a:spcPts val="0"/>
              </a:spcAft>
              <a:buNone/>
            </a:pPr>
            <a:r>
              <a:t/>
            </a:r>
            <a:endParaRPr sz="500">
              <a:solidFill>
                <a:schemeClr val="lt1"/>
              </a:solidFill>
            </a:endParaRPr>
          </a:p>
          <a:p>
            <a:pPr indent="0" lvl="0" marL="0" rtl="0" algn="l">
              <a:spcBef>
                <a:spcPts val="0"/>
              </a:spcBef>
              <a:spcAft>
                <a:spcPts val="0"/>
              </a:spcAft>
              <a:buNone/>
            </a:pPr>
            <a:r>
              <a:rPr lang="en">
                <a:solidFill>
                  <a:schemeClr val="lt1"/>
                </a:solidFill>
              </a:rPr>
              <a:t>Public Health highest % for both types</a:t>
            </a:r>
            <a:endParaRPr>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rPr lang="en" sz="1800">
                <a:solidFill>
                  <a:schemeClr val="lt1"/>
                </a:solidFill>
              </a:rPr>
              <a:t>Institutional: fair allocation</a:t>
            </a:r>
            <a:endParaRPr sz="1800">
              <a:solidFill>
                <a:schemeClr val="lt1"/>
              </a:solidFill>
            </a:endParaRPr>
          </a:p>
        </p:txBody>
      </p:sp>
      <p:sp>
        <p:nvSpPr>
          <p:cNvPr id="584" name="Google Shape;584;p43"/>
          <p:cNvSpPr txBox="1"/>
          <p:nvPr/>
        </p:nvSpPr>
        <p:spPr>
          <a:xfrm>
            <a:off x="410400" y="350150"/>
            <a:ext cx="90957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Aid </a:t>
            </a:r>
            <a:r>
              <a:rPr lang="en" sz="3600">
                <a:solidFill>
                  <a:srgbClr val="FFFFFF"/>
                </a:solidFill>
                <a:latin typeface="Maven Pro"/>
                <a:ea typeface="Maven Pro"/>
                <a:cs typeface="Maven Pro"/>
                <a:sym typeface="Maven Pro"/>
              </a:rPr>
              <a:t>by college: </a:t>
            </a:r>
            <a:r>
              <a:rPr b="1" lang="en" sz="3600">
                <a:solidFill>
                  <a:srgbClr val="FFFFFF"/>
                </a:solidFill>
                <a:latin typeface="Maven Pro"/>
                <a:ea typeface="Maven Pro"/>
                <a:cs typeface="Maven Pro"/>
                <a:sym typeface="Maven Pro"/>
              </a:rPr>
              <a:t>Institutional</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graphicFrame>
        <p:nvGraphicFramePr>
          <p:cNvPr id="585" name="Google Shape;585;p43"/>
          <p:cNvGraphicFramePr/>
          <p:nvPr/>
        </p:nvGraphicFramePr>
        <p:xfrm>
          <a:off x="647363" y="1180200"/>
          <a:ext cx="3000000" cy="3000000"/>
        </p:xfrm>
        <a:graphic>
          <a:graphicData uri="http://schemas.openxmlformats.org/drawingml/2006/table">
            <a:tbl>
              <a:tblPr>
                <a:noFill/>
                <a:tableStyleId>{514EC887-26F3-4281-A974-91AD90595CB8}</a:tableStyleId>
              </a:tblPr>
              <a:tblGrid>
                <a:gridCol w="1468625"/>
                <a:gridCol w="945700"/>
                <a:gridCol w="1098925"/>
                <a:gridCol w="1148925"/>
                <a:gridCol w="1301475"/>
              </a:tblGrid>
              <a:tr h="561375">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STUDENTS</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IN 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HOW MANY</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PERCENTAGE 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AVG AMOUNT ($)</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LAS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9,691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2,707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27.93%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DEF0"/>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4,632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BDC"/>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Engineering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3,604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1,034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28.69%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DCE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D3"/>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Business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2,987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1,054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35.29%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CAE7"/>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4,824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E4D0"/>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Arch/Design/Art</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1,064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26.03%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3F3"/>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4,868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2CD"/>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App. Health Sci</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999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27.63%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DFF1"/>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4,696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7E8D8"/>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Nursing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15.72%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4,456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F1E7"/>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Education</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388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24.48%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E8F5"/>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4,075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Urb Planning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21.09%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1F9"/>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4,322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F6F0"/>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Public Health</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63.92%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7CC3"/>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5,910</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7BB8A"/>
                    </a:solidFill>
                  </a:tcPr>
                </a:tc>
              </a:tr>
              <a:tr h="422575">
                <a:tc>
                  <a:txBody>
                    <a:bodyPr/>
                    <a:lstStyle/>
                    <a:p>
                      <a:pPr indent="0" lvl="0" marL="0" rtl="0" algn="l">
                        <a:lnSpc>
                          <a:spcPct val="115000"/>
                        </a:lnSpc>
                        <a:spcBef>
                          <a:spcPts val="0"/>
                        </a:spcBef>
                        <a:spcAft>
                          <a:spcPts val="0"/>
                        </a:spcAft>
                        <a:buNone/>
                      </a:pPr>
                      <a:r>
                        <a:rPr b="1" lang="en" sz="1800">
                          <a:latin typeface="Calibri"/>
                          <a:ea typeface="Calibri"/>
                          <a:cs typeface="Calibri"/>
                          <a:sym typeface="Calibri"/>
                        </a:rPr>
                        <a:t>ALL COLLEGES</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19,454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5,611</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28.84%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DCE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4,728</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E7D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89" name="Shape 589"/>
        <p:cNvGrpSpPr/>
        <p:nvPr/>
      </p:nvGrpSpPr>
      <p:grpSpPr>
        <a:xfrm>
          <a:off x="0" y="0"/>
          <a:ext cx="0" cy="0"/>
          <a:chOff x="0" y="0"/>
          <a:chExt cx="0" cy="0"/>
        </a:xfrm>
      </p:grpSpPr>
      <p:sp>
        <p:nvSpPr>
          <p:cNvPr id="590" name="Google Shape;590;p44"/>
          <p:cNvSpPr txBox="1"/>
          <p:nvPr/>
        </p:nvSpPr>
        <p:spPr>
          <a:xfrm>
            <a:off x="410400" y="350150"/>
            <a:ext cx="83232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(predicted by charges)</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91" name="Google Shape;591;p44"/>
          <p:cNvPicPr preferRelativeResize="0"/>
          <p:nvPr/>
        </p:nvPicPr>
        <p:blipFill rotWithShape="1">
          <a:blip r:embed="rId3">
            <a:alphaModFix/>
          </a:blip>
          <a:srcRect b="9074" l="0" r="0" t="0"/>
          <a:stretch/>
        </p:blipFill>
        <p:spPr>
          <a:xfrm>
            <a:off x="6281622" y="76200"/>
            <a:ext cx="2644852" cy="4991101"/>
          </a:xfrm>
          <a:prstGeom prst="rect">
            <a:avLst/>
          </a:prstGeom>
          <a:noFill/>
          <a:ln>
            <a:noFill/>
          </a:ln>
        </p:spPr>
      </p:pic>
      <p:sp>
        <p:nvSpPr>
          <p:cNvPr id="592" name="Google Shape;592;p44"/>
          <p:cNvSpPr txBox="1"/>
          <p:nvPr/>
        </p:nvSpPr>
        <p:spPr>
          <a:xfrm>
            <a:off x="1001500" y="1921900"/>
            <a:ext cx="4627200" cy="239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One model predicting hold based on previous semester charge incurred </a:t>
            </a:r>
            <a:endParaRPr sz="1800"/>
          </a:p>
          <a:p>
            <a:pPr indent="-342900" lvl="1" marL="914400" rtl="0" algn="l">
              <a:lnSpc>
                <a:spcPct val="115000"/>
              </a:lnSpc>
              <a:spcBef>
                <a:spcPts val="0"/>
              </a:spcBef>
              <a:spcAft>
                <a:spcPts val="0"/>
              </a:spcAft>
              <a:buSzPts val="1800"/>
              <a:buChar char="○"/>
            </a:pPr>
            <a:r>
              <a:rPr lang="en" sz="1800"/>
              <a:t>None, Some</a:t>
            </a:r>
            <a:endParaRPr sz="1800"/>
          </a:p>
          <a:p>
            <a:pPr indent="-342900" lvl="0" marL="457200" rtl="0" algn="l">
              <a:lnSpc>
                <a:spcPct val="115000"/>
              </a:lnSpc>
              <a:spcBef>
                <a:spcPts val="0"/>
              </a:spcBef>
              <a:spcAft>
                <a:spcPts val="0"/>
              </a:spcAft>
              <a:buSzPts val="1800"/>
              <a:buChar char="●"/>
            </a:pPr>
            <a:r>
              <a:rPr lang="en" sz="1800"/>
              <a:t>One model predicting which type of hold based on previous semester charge incurred</a:t>
            </a:r>
            <a:endParaRPr sz="1800"/>
          </a:p>
          <a:p>
            <a:pPr indent="-342900" lvl="1" marL="914400" rtl="0" algn="l">
              <a:lnSpc>
                <a:spcPct val="115000"/>
              </a:lnSpc>
              <a:spcBef>
                <a:spcPts val="0"/>
              </a:spcBef>
              <a:spcAft>
                <a:spcPts val="0"/>
              </a:spcAft>
              <a:buSzPts val="1800"/>
              <a:buChar char="○"/>
            </a:pPr>
            <a:r>
              <a:rPr lang="en" sz="1800"/>
              <a:t>None, 9H, 9R, Both</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96" name="Shape 596"/>
        <p:cNvGrpSpPr/>
        <p:nvPr/>
      </p:nvGrpSpPr>
      <p:grpSpPr>
        <a:xfrm>
          <a:off x="0" y="0"/>
          <a:ext cx="0" cy="0"/>
          <a:chOff x="0" y="0"/>
          <a:chExt cx="0" cy="0"/>
        </a:xfrm>
      </p:grpSpPr>
      <p:sp>
        <p:nvSpPr>
          <p:cNvPr id="597" name="Google Shape;597;p45"/>
          <p:cNvSpPr txBox="1"/>
          <p:nvPr/>
        </p:nvSpPr>
        <p:spPr>
          <a:xfrm>
            <a:off x="410400" y="350150"/>
            <a:ext cx="83232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Model #1 charge predict</a:t>
            </a:r>
            <a:r>
              <a:rPr b="1" lang="en" sz="3600">
                <a:solidFill>
                  <a:srgbClr val="FFFFFF"/>
                </a:solidFill>
                <a:latin typeface="Maven Pro"/>
                <a:ea typeface="Maven Pro"/>
                <a:cs typeface="Maven Pro"/>
                <a:sym typeface="Maven Pro"/>
              </a:rPr>
              <a:t> Hold</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98" name="Google Shape;598;p45"/>
          <p:cNvPicPr preferRelativeResize="0"/>
          <p:nvPr/>
        </p:nvPicPr>
        <p:blipFill>
          <a:blip r:embed="rId3">
            <a:alphaModFix/>
          </a:blip>
          <a:stretch>
            <a:fillRect/>
          </a:stretch>
        </p:blipFill>
        <p:spPr>
          <a:xfrm>
            <a:off x="3333750" y="1587850"/>
            <a:ext cx="5810250" cy="3555650"/>
          </a:xfrm>
          <a:prstGeom prst="rect">
            <a:avLst/>
          </a:prstGeom>
          <a:noFill/>
          <a:ln>
            <a:noFill/>
          </a:ln>
        </p:spPr>
      </p:pic>
      <p:sp>
        <p:nvSpPr>
          <p:cNvPr id="599" name="Google Shape;599;p45"/>
          <p:cNvSpPr txBox="1"/>
          <p:nvPr/>
        </p:nvSpPr>
        <p:spPr>
          <a:xfrm>
            <a:off x="143050" y="1274850"/>
            <a:ext cx="4627200" cy="2396400"/>
          </a:xfrm>
          <a:prstGeom prst="rect">
            <a:avLst/>
          </a:prstGeom>
          <a:solidFill>
            <a:srgbClr val="76A5AF"/>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Among 11 types of charge, late fee charge (CAR) is significant for predicting hold</a:t>
            </a:r>
            <a:endParaRPr sz="1800"/>
          </a:p>
          <a:p>
            <a:pPr indent="-342900" lvl="0" marL="457200" rtl="0" algn="l">
              <a:lnSpc>
                <a:spcPct val="115000"/>
              </a:lnSpc>
              <a:spcBef>
                <a:spcPts val="0"/>
              </a:spcBef>
              <a:spcAft>
                <a:spcPts val="0"/>
              </a:spcAft>
              <a:buSzPts val="1800"/>
              <a:buChar char="●"/>
            </a:pPr>
            <a:r>
              <a:rPr lang="en" sz="1800"/>
              <a:t>When total late fee charge incurred exceeds 132 in fall 2017, the student has 41% chance ends up with at least 1 hold in Spring 2018</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03" name="Shape 603"/>
        <p:cNvGrpSpPr/>
        <p:nvPr/>
      </p:nvGrpSpPr>
      <p:grpSpPr>
        <a:xfrm>
          <a:off x="0" y="0"/>
          <a:ext cx="0" cy="0"/>
          <a:chOff x="0" y="0"/>
          <a:chExt cx="0" cy="0"/>
        </a:xfrm>
      </p:grpSpPr>
      <p:sp>
        <p:nvSpPr>
          <p:cNvPr id="604" name="Google Shape;604;p46"/>
          <p:cNvSpPr txBox="1"/>
          <p:nvPr/>
        </p:nvSpPr>
        <p:spPr>
          <a:xfrm>
            <a:off x="410400" y="350150"/>
            <a:ext cx="83232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Model #2 charge predict Hold</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605" name="Google Shape;605;p46"/>
          <p:cNvPicPr preferRelativeResize="0"/>
          <p:nvPr/>
        </p:nvPicPr>
        <p:blipFill rotWithShape="1">
          <a:blip r:embed="rId3">
            <a:alphaModFix/>
          </a:blip>
          <a:srcRect b="0" l="3465" r="2875" t="0"/>
          <a:stretch/>
        </p:blipFill>
        <p:spPr>
          <a:xfrm>
            <a:off x="3494300" y="1441125"/>
            <a:ext cx="5638601" cy="3702374"/>
          </a:xfrm>
          <a:prstGeom prst="rect">
            <a:avLst/>
          </a:prstGeom>
          <a:noFill/>
          <a:ln>
            <a:noFill/>
          </a:ln>
        </p:spPr>
      </p:pic>
      <p:sp>
        <p:nvSpPr>
          <p:cNvPr id="606" name="Google Shape;606;p46"/>
          <p:cNvSpPr txBox="1"/>
          <p:nvPr/>
        </p:nvSpPr>
        <p:spPr>
          <a:xfrm>
            <a:off x="133450" y="1212525"/>
            <a:ext cx="3474300" cy="2624400"/>
          </a:xfrm>
          <a:prstGeom prst="rect">
            <a:avLst/>
          </a:prstGeom>
          <a:solidFill>
            <a:srgbClr val="76A5AF"/>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late fee charge (CAR) is significant for predicting hold</a:t>
            </a:r>
            <a:endParaRPr sz="1800"/>
          </a:p>
          <a:p>
            <a:pPr indent="-342900" lvl="0" marL="457200" rtl="0" algn="l">
              <a:lnSpc>
                <a:spcPct val="115000"/>
              </a:lnSpc>
              <a:spcBef>
                <a:spcPts val="0"/>
              </a:spcBef>
              <a:spcAft>
                <a:spcPts val="0"/>
              </a:spcAft>
              <a:buSzPts val="1800"/>
              <a:buChar char="●"/>
            </a:pPr>
            <a:r>
              <a:rPr lang="en" sz="1800"/>
              <a:t>When total late fee charge incurred exceeds 131 in fall 2017, the student has 56% chance ends up with 9H hold in Spring 2018</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10" name="Shape 610"/>
        <p:cNvGrpSpPr/>
        <p:nvPr/>
      </p:nvGrpSpPr>
      <p:grpSpPr>
        <a:xfrm>
          <a:off x="0" y="0"/>
          <a:ext cx="0" cy="0"/>
          <a:chOff x="0" y="0"/>
          <a:chExt cx="0" cy="0"/>
        </a:xfrm>
      </p:grpSpPr>
      <p:sp>
        <p:nvSpPr>
          <p:cNvPr id="611" name="Google Shape;611;p47"/>
          <p:cNvSpPr txBox="1"/>
          <p:nvPr/>
        </p:nvSpPr>
        <p:spPr>
          <a:xfrm>
            <a:off x="410400" y="350150"/>
            <a:ext cx="83232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000">
                <a:solidFill>
                  <a:srgbClr val="FFFFFF"/>
                </a:solidFill>
                <a:latin typeface="Maven Pro"/>
                <a:ea typeface="Maven Pro"/>
                <a:cs typeface="Maven Pro"/>
                <a:sym typeface="Maven Pro"/>
              </a:rPr>
              <a:t>(having an authorized payer: more or less likely to have a hold)</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rPr lang="en" sz="2200">
                <a:solidFill>
                  <a:srgbClr val="FFFFFF"/>
                </a:solidFill>
                <a:latin typeface="Maven Pro"/>
                <a:ea typeface="Maven Pro"/>
                <a:cs typeface="Maven Pro"/>
                <a:sym typeface="Maven Pro"/>
              </a:rPr>
              <a:t>Methodology - Regression Model</a:t>
            </a:r>
            <a:endParaRPr sz="22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200">
                <a:solidFill>
                  <a:srgbClr val="FFFFFF"/>
                </a:solidFill>
                <a:latin typeface="Maven Pro"/>
                <a:ea typeface="Maven Pro"/>
                <a:cs typeface="Maven Pro"/>
                <a:sym typeface="Maven Pro"/>
              </a:rPr>
              <a:t>There is </a:t>
            </a:r>
            <a:r>
              <a:rPr b="1" lang="en" sz="2200">
                <a:solidFill>
                  <a:srgbClr val="FFFFFF"/>
                </a:solidFill>
                <a:latin typeface="Maven Pro"/>
                <a:ea typeface="Maven Pro"/>
                <a:cs typeface="Maven Pro"/>
                <a:sym typeface="Maven Pro"/>
              </a:rPr>
              <a:t>no</a:t>
            </a:r>
            <a:r>
              <a:rPr lang="en" sz="2200">
                <a:solidFill>
                  <a:srgbClr val="FFFFFF"/>
                </a:solidFill>
                <a:latin typeface="Maven Pro"/>
                <a:ea typeface="Maven Pro"/>
                <a:cs typeface="Maven Pro"/>
                <a:sym typeface="Maven Pro"/>
              </a:rPr>
              <a:t> s</a:t>
            </a:r>
            <a:r>
              <a:rPr lang="en" sz="2200">
                <a:solidFill>
                  <a:srgbClr val="FFFFFF"/>
                </a:solidFill>
                <a:latin typeface="Maven Pro"/>
                <a:ea typeface="Maven Pro"/>
                <a:cs typeface="Maven Pro"/>
                <a:sym typeface="Maven Pro"/>
              </a:rPr>
              <a:t>tatistically significant difference between students who have a authorized payer vs students that don’t. </a:t>
            </a:r>
            <a:endParaRPr sz="22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200">
                <a:solidFill>
                  <a:srgbClr val="FFFFFF"/>
                </a:solidFill>
                <a:latin typeface="Maven Pro"/>
                <a:ea typeface="Maven Pro"/>
                <a:cs typeface="Maven Pro"/>
                <a:sym typeface="Maven Pro"/>
              </a:rPr>
              <a:t>P value = 0.0634</a:t>
            </a:r>
            <a:endParaRPr sz="22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612" name="Google Shape;612;p47"/>
          <p:cNvPicPr preferRelativeResize="0"/>
          <p:nvPr/>
        </p:nvPicPr>
        <p:blipFill>
          <a:blip r:embed="rId3">
            <a:alphaModFix/>
          </a:blip>
          <a:stretch>
            <a:fillRect/>
          </a:stretch>
        </p:blipFill>
        <p:spPr>
          <a:xfrm>
            <a:off x="1195750" y="3324225"/>
            <a:ext cx="6261500" cy="1609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16" name="Shape 616"/>
        <p:cNvGrpSpPr/>
        <p:nvPr/>
      </p:nvGrpSpPr>
      <p:grpSpPr>
        <a:xfrm>
          <a:off x="0" y="0"/>
          <a:ext cx="0" cy="0"/>
          <a:chOff x="0" y="0"/>
          <a:chExt cx="0" cy="0"/>
        </a:xfrm>
      </p:grpSpPr>
      <p:sp>
        <p:nvSpPr>
          <p:cNvPr id="617" name="Google Shape;617;p48"/>
          <p:cNvSpPr txBox="1"/>
          <p:nvPr/>
        </p:nvSpPr>
        <p:spPr>
          <a:xfrm>
            <a:off x="410400" y="350150"/>
            <a:ext cx="8323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Loans </a:t>
            </a:r>
            <a:r>
              <a:rPr lang="en" sz="1700">
                <a:solidFill>
                  <a:schemeClr val="lt1"/>
                </a:solidFill>
                <a:latin typeface="Maven Pro"/>
                <a:ea typeface="Maven Pro"/>
                <a:cs typeface="Maven Pro"/>
                <a:sym typeface="Maven Pro"/>
              </a:rPr>
              <a:t>(F17/S18)</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618" name="Google Shape;618;p48"/>
          <p:cNvSpPr/>
          <p:nvPr/>
        </p:nvSpPr>
        <p:spPr>
          <a:xfrm>
            <a:off x="2008300" y="1535850"/>
            <a:ext cx="2142300" cy="1104600"/>
          </a:xfrm>
          <a:prstGeom prst="rect">
            <a:avLst/>
          </a:prstGeom>
          <a:solidFill>
            <a:srgbClr val="5BB8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r</a:t>
            </a:r>
            <a:r>
              <a:rPr lang="en" sz="1800" u="sng">
                <a:solidFill>
                  <a:schemeClr val="lt1"/>
                </a:solidFill>
                <a:latin typeface="Maven Pro"/>
                <a:ea typeface="Maven Pro"/>
                <a:cs typeface="Maven Pro"/>
                <a:sym typeface="Maven Pro"/>
              </a:rPr>
              <a:t>eceive </a:t>
            </a:r>
            <a:r>
              <a:rPr b="1" lang="en" sz="1800" u="sng">
                <a:solidFill>
                  <a:schemeClr val="lt1"/>
                </a:solidFill>
                <a:latin typeface="Maven Pro"/>
                <a:ea typeface="Maven Pro"/>
                <a:cs typeface="Maven Pro"/>
                <a:sym typeface="Maven Pro"/>
              </a:rPr>
              <a:t>NO</a:t>
            </a:r>
            <a:r>
              <a:rPr lang="en" sz="1800" u="sng">
                <a:solidFill>
                  <a:schemeClr val="lt1"/>
                </a:solidFill>
                <a:latin typeface="Maven Pro"/>
                <a:ea typeface="Maven Pro"/>
                <a:cs typeface="Maven Pro"/>
                <a:sym typeface="Maven Pro"/>
              </a:rPr>
              <a:t> offer</a:t>
            </a:r>
            <a:r>
              <a:rPr lang="en" sz="1800">
                <a:solidFill>
                  <a:schemeClr val="lt1"/>
                </a:solidFill>
                <a:latin typeface="Maven Pro"/>
                <a:ea typeface="Maven Pro"/>
                <a:cs typeface="Maven Pro"/>
                <a:sym typeface="Maven Pro"/>
              </a:rPr>
              <a:t>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 loan</a:t>
            </a:r>
            <a:endParaRPr sz="2000"/>
          </a:p>
        </p:txBody>
      </p:sp>
      <p:sp>
        <p:nvSpPr>
          <p:cNvPr id="619" name="Google Shape;619;p48"/>
          <p:cNvSpPr/>
          <p:nvPr/>
        </p:nvSpPr>
        <p:spPr>
          <a:xfrm flipH="1">
            <a:off x="4250925" y="1535850"/>
            <a:ext cx="1271925" cy="1104600"/>
          </a:xfrm>
          <a:prstGeom prst="flowChartManualInput">
            <a:avLst/>
          </a:prstGeom>
          <a:solidFill>
            <a:srgbClr val="5BB8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10.8% </a:t>
            </a:r>
            <a:r>
              <a:rPr lang="en">
                <a:solidFill>
                  <a:schemeClr val="lt1"/>
                </a:solidFill>
                <a:latin typeface="Maven Pro"/>
                <a:ea typeface="Maven Pro"/>
                <a:cs typeface="Maven Pro"/>
                <a:sym typeface="Maven Pro"/>
              </a:rPr>
              <a:t>withdraw</a:t>
            </a:r>
            <a:endParaRPr/>
          </a:p>
        </p:txBody>
      </p:sp>
      <p:sp>
        <p:nvSpPr>
          <p:cNvPr id="620" name="Google Shape;620;p48"/>
          <p:cNvSpPr/>
          <p:nvPr/>
        </p:nvSpPr>
        <p:spPr>
          <a:xfrm>
            <a:off x="636050" y="1535850"/>
            <a:ext cx="1271925" cy="1104600"/>
          </a:xfrm>
          <a:prstGeom prst="flowChartManualInput">
            <a:avLst/>
          </a:prstGeom>
          <a:solidFill>
            <a:srgbClr val="5BB8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89.2</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p:txBody>
      </p:sp>
      <p:sp>
        <p:nvSpPr>
          <p:cNvPr id="621" name="Google Shape;621;p48"/>
          <p:cNvSpPr/>
          <p:nvPr/>
        </p:nvSpPr>
        <p:spPr>
          <a:xfrm flipH="1" rot="10800000">
            <a:off x="2008300" y="3120175"/>
            <a:ext cx="2142300" cy="110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22" name="Google Shape;622;p48"/>
          <p:cNvSpPr/>
          <p:nvPr/>
        </p:nvSpPr>
        <p:spPr>
          <a:xfrm rot="10800000">
            <a:off x="4250925" y="3120377"/>
            <a:ext cx="1271925" cy="1104398"/>
          </a:xfrm>
          <a:prstGeom prst="flowChartManualIn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8"/>
          <p:cNvSpPr/>
          <p:nvPr/>
        </p:nvSpPr>
        <p:spPr>
          <a:xfrm flipH="1" rot="10800000">
            <a:off x="636050" y="3120377"/>
            <a:ext cx="1271925" cy="1104398"/>
          </a:xfrm>
          <a:prstGeom prst="flowChartManualIn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8"/>
          <p:cNvSpPr txBox="1"/>
          <p:nvPr/>
        </p:nvSpPr>
        <p:spPr>
          <a:xfrm>
            <a:off x="2026300" y="3297625"/>
            <a:ext cx="21063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u="sng">
                <a:solidFill>
                  <a:schemeClr val="lt1"/>
                </a:solidFill>
                <a:latin typeface="Maven Pro"/>
                <a:ea typeface="Maven Pro"/>
                <a:cs typeface="Maven Pro"/>
                <a:sym typeface="Maven Pro"/>
              </a:rPr>
              <a:t>r</a:t>
            </a:r>
            <a:r>
              <a:rPr lang="en" sz="2000" u="sng">
                <a:solidFill>
                  <a:schemeClr val="lt1"/>
                </a:solidFill>
                <a:latin typeface="Maven Pro"/>
                <a:ea typeface="Maven Pro"/>
                <a:cs typeface="Maven Pro"/>
                <a:sym typeface="Maven Pro"/>
              </a:rPr>
              <a:t>eceive offer</a:t>
            </a:r>
            <a:r>
              <a:rPr lang="en" sz="2000">
                <a:solidFill>
                  <a:schemeClr val="lt1"/>
                </a:solidFill>
                <a:latin typeface="Maven Pro"/>
                <a:ea typeface="Maven Pro"/>
                <a:cs typeface="Maven Pro"/>
                <a:sym typeface="Maven Pro"/>
              </a:rPr>
              <a:t> </a:t>
            </a:r>
            <a:endParaRPr sz="20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 loan</a:t>
            </a:r>
            <a:endParaRPr>
              <a:latin typeface="Nunito"/>
              <a:ea typeface="Nunito"/>
              <a:cs typeface="Nunito"/>
              <a:sym typeface="Nunito"/>
            </a:endParaRPr>
          </a:p>
        </p:txBody>
      </p:sp>
      <p:sp>
        <p:nvSpPr>
          <p:cNvPr id="625" name="Google Shape;625;p48"/>
          <p:cNvSpPr txBox="1"/>
          <p:nvPr/>
        </p:nvSpPr>
        <p:spPr>
          <a:xfrm>
            <a:off x="635975" y="32976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92.1</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6" name="Google Shape;626;p48"/>
          <p:cNvSpPr txBox="1"/>
          <p:nvPr/>
        </p:nvSpPr>
        <p:spPr>
          <a:xfrm>
            <a:off x="4250925" y="32977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7.9</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7" name="Google Shape;627;p48"/>
          <p:cNvSpPr txBox="1"/>
          <p:nvPr/>
        </p:nvSpPr>
        <p:spPr>
          <a:xfrm>
            <a:off x="1984150" y="4300675"/>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9,623 students (49.5%)</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8" name="Google Shape;628;p48"/>
          <p:cNvSpPr txBox="1"/>
          <p:nvPr/>
        </p:nvSpPr>
        <p:spPr>
          <a:xfrm>
            <a:off x="2026300" y="1088438"/>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9,831 students (50.5%)</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9" name="Google Shape;629;p48"/>
          <p:cNvSpPr/>
          <p:nvPr/>
        </p:nvSpPr>
        <p:spPr>
          <a:xfrm>
            <a:off x="5686425" y="2175200"/>
            <a:ext cx="810825" cy="1381125"/>
          </a:xfrm>
          <a:custGeom>
            <a:rect b="b" l="l" r="r" t="t"/>
            <a:pathLst>
              <a:path extrusionOk="0" h="55245" w="32433">
                <a:moveTo>
                  <a:pt x="0" y="0"/>
                </a:moveTo>
                <a:cubicBezTo>
                  <a:pt x="5398" y="4763"/>
                  <a:pt x="32004" y="19368"/>
                  <a:pt x="32385" y="28575"/>
                </a:cubicBezTo>
                <a:cubicBezTo>
                  <a:pt x="32766" y="37783"/>
                  <a:pt x="7303" y="50800"/>
                  <a:pt x="2286" y="55245"/>
                </a:cubicBezTo>
              </a:path>
            </a:pathLst>
          </a:custGeom>
          <a:noFill/>
          <a:ln cap="flat" cmpd="sng" w="38100">
            <a:solidFill>
              <a:srgbClr val="FFFFFF"/>
            </a:solidFill>
            <a:prstDash val="solid"/>
            <a:round/>
            <a:headEnd len="med" w="med" type="none"/>
            <a:tailEnd len="med" w="med" type="triangle"/>
          </a:ln>
        </p:spPr>
      </p:sp>
      <p:sp>
        <p:nvSpPr>
          <p:cNvPr id="630" name="Google Shape;630;p48"/>
          <p:cNvSpPr txBox="1"/>
          <p:nvPr/>
        </p:nvSpPr>
        <p:spPr>
          <a:xfrm>
            <a:off x="6746475" y="1796863"/>
            <a:ext cx="2190600" cy="21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Students who are offered loans are</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u="sng">
                <a:solidFill>
                  <a:srgbClr val="FFFFFF"/>
                </a:solidFill>
                <a:latin typeface="Maven Pro"/>
                <a:ea typeface="Maven Pro"/>
                <a:cs typeface="Maven Pro"/>
                <a:sym typeface="Maven Pro"/>
              </a:rPr>
              <a:t>less likely</a:t>
            </a:r>
            <a:r>
              <a:rPr lang="en" sz="1800">
                <a:solidFill>
                  <a:srgbClr val="FFFFFF"/>
                </a:solidFill>
                <a:latin typeface="Maven Pro"/>
                <a:ea typeface="Maven Pro"/>
                <a:cs typeface="Maven Pro"/>
                <a:sym typeface="Maven Pro"/>
              </a:rPr>
              <a:t> to withdraw the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next semester</a:t>
            </a:r>
            <a:endParaRPr sz="1800">
              <a:solidFill>
                <a:srgbClr val="FFFFFF"/>
              </a:solidFill>
              <a:latin typeface="Maven Pro"/>
              <a:ea typeface="Maven Pro"/>
              <a:cs typeface="Maven Pro"/>
              <a:sym typeface="Maven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34" name="Shape 634"/>
        <p:cNvGrpSpPr/>
        <p:nvPr/>
      </p:nvGrpSpPr>
      <p:grpSpPr>
        <a:xfrm>
          <a:off x="0" y="0"/>
          <a:ext cx="0" cy="0"/>
          <a:chOff x="0" y="0"/>
          <a:chExt cx="0" cy="0"/>
        </a:xfrm>
      </p:grpSpPr>
      <p:sp>
        <p:nvSpPr>
          <p:cNvPr id="635" name="Google Shape;635;p49"/>
          <p:cNvSpPr txBox="1"/>
          <p:nvPr/>
        </p:nvSpPr>
        <p:spPr>
          <a:xfrm>
            <a:off x="410400" y="350150"/>
            <a:ext cx="8905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Financial Aid </a:t>
            </a:r>
            <a:r>
              <a:rPr lang="en" sz="1700">
                <a:solidFill>
                  <a:schemeClr val="lt1"/>
                </a:solidFill>
                <a:latin typeface="Maven Pro"/>
                <a:ea typeface="Maven Pro"/>
                <a:cs typeface="Maven Pro"/>
                <a:sym typeface="Maven Pro"/>
              </a:rPr>
              <a:t>(F17/S18)</a:t>
            </a:r>
            <a:endParaRPr b="1" sz="17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636" name="Google Shape;636;p49"/>
          <p:cNvSpPr/>
          <p:nvPr/>
        </p:nvSpPr>
        <p:spPr>
          <a:xfrm>
            <a:off x="2008300" y="1535850"/>
            <a:ext cx="2142300" cy="1104600"/>
          </a:xfrm>
          <a:prstGeom prst="rect">
            <a:avLst/>
          </a:prstGeom>
          <a:solidFill>
            <a:srgbClr val="1BAE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receive </a:t>
            </a:r>
            <a:r>
              <a:rPr b="1" lang="en" sz="1800" u="sng">
                <a:solidFill>
                  <a:schemeClr val="lt1"/>
                </a:solidFill>
                <a:latin typeface="Maven Pro"/>
                <a:ea typeface="Maven Pro"/>
                <a:cs typeface="Maven Pro"/>
                <a:sym typeface="Maven Pro"/>
              </a:rPr>
              <a:t>NO</a:t>
            </a:r>
            <a:r>
              <a:rPr lang="en" sz="1800" u="sng">
                <a:solidFill>
                  <a:schemeClr val="lt1"/>
                </a:solidFill>
                <a:latin typeface="Maven Pro"/>
                <a:ea typeface="Maven Pro"/>
                <a:cs typeface="Maven Pro"/>
                <a:sym typeface="Maven Pro"/>
              </a:rPr>
              <a:t> offer</a:t>
            </a:r>
            <a:r>
              <a:rPr lang="en" sz="1800">
                <a:solidFill>
                  <a:schemeClr val="lt1"/>
                </a:solidFill>
                <a:latin typeface="Maven Pro"/>
                <a:ea typeface="Maven Pro"/>
                <a:cs typeface="Maven Pro"/>
                <a:sym typeface="Maven Pro"/>
              </a:rPr>
              <a:t>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any aid</a:t>
            </a:r>
            <a:endParaRPr sz="2000"/>
          </a:p>
        </p:txBody>
      </p:sp>
      <p:sp>
        <p:nvSpPr>
          <p:cNvPr id="637" name="Google Shape;637;p49"/>
          <p:cNvSpPr/>
          <p:nvPr/>
        </p:nvSpPr>
        <p:spPr>
          <a:xfrm flipH="1">
            <a:off x="4250925" y="1535850"/>
            <a:ext cx="1271925" cy="1104600"/>
          </a:xfrm>
          <a:prstGeom prst="flowChartManualInput">
            <a:avLst/>
          </a:prstGeom>
          <a:solidFill>
            <a:srgbClr val="1BAE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12.2</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p:txBody>
      </p:sp>
      <p:sp>
        <p:nvSpPr>
          <p:cNvPr id="638" name="Google Shape;638;p49"/>
          <p:cNvSpPr/>
          <p:nvPr/>
        </p:nvSpPr>
        <p:spPr>
          <a:xfrm>
            <a:off x="636050" y="1535850"/>
            <a:ext cx="1271925" cy="1104600"/>
          </a:xfrm>
          <a:prstGeom prst="flowChartManualInput">
            <a:avLst/>
          </a:prstGeom>
          <a:solidFill>
            <a:srgbClr val="1BAE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87.8</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p:txBody>
      </p:sp>
      <p:sp>
        <p:nvSpPr>
          <p:cNvPr id="639" name="Google Shape;639;p49"/>
          <p:cNvSpPr/>
          <p:nvPr/>
        </p:nvSpPr>
        <p:spPr>
          <a:xfrm flipH="1" rot="10800000">
            <a:off x="2008300" y="3120175"/>
            <a:ext cx="2142300" cy="1104600"/>
          </a:xfrm>
          <a:prstGeom prst="rect">
            <a:avLst/>
          </a:prstGeom>
          <a:solidFill>
            <a:srgbClr val="8DD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40" name="Google Shape;640;p49"/>
          <p:cNvSpPr/>
          <p:nvPr/>
        </p:nvSpPr>
        <p:spPr>
          <a:xfrm rot="10800000">
            <a:off x="4250925" y="3120377"/>
            <a:ext cx="1271925" cy="1104398"/>
          </a:xfrm>
          <a:prstGeom prst="flowChartManualInput">
            <a:avLst/>
          </a:prstGeom>
          <a:solidFill>
            <a:srgbClr val="8DD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9"/>
          <p:cNvSpPr/>
          <p:nvPr/>
        </p:nvSpPr>
        <p:spPr>
          <a:xfrm flipH="1" rot="10800000">
            <a:off x="636050" y="3120377"/>
            <a:ext cx="1271925" cy="1104398"/>
          </a:xfrm>
          <a:prstGeom prst="flowChartManualInput">
            <a:avLst/>
          </a:prstGeom>
          <a:solidFill>
            <a:srgbClr val="8DD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txBox="1"/>
          <p:nvPr/>
        </p:nvSpPr>
        <p:spPr>
          <a:xfrm>
            <a:off x="2026300" y="3297625"/>
            <a:ext cx="21063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u="sng">
                <a:solidFill>
                  <a:schemeClr val="lt1"/>
                </a:solidFill>
                <a:latin typeface="Maven Pro"/>
                <a:ea typeface="Maven Pro"/>
                <a:cs typeface="Maven Pro"/>
                <a:sym typeface="Maven Pro"/>
              </a:rPr>
              <a:t>receive offer</a:t>
            </a:r>
            <a:r>
              <a:rPr lang="en" sz="2000">
                <a:solidFill>
                  <a:schemeClr val="lt1"/>
                </a:solidFill>
                <a:latin typeface="Maven Pro"/>
                <a:ea typeface="Maven Pro"/>
                <a:cs typeface="Maven Pro"/>
                <a:sym typeface="Maven Pro"/>
              </a:rPr>
              <a:t> </a:t>
            </a:r>
            <a:endParaRPr sz="20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aid</a:t>
            </a:r>
            <a:endParaRPr>
              <a:latin typeface="Nunito"/>
              <a:ea typeface="Nunito"/>
              <a:cs typeface="Nunito"/>
              <a:sym typeface="Nunito"/>
            </a:endParaRPr>
          </a:p>
        </p:txBody>
      </p:sp>
      <p:sp>
        <p:nvSpPr>
          <p:cNvPr id="643" name="Google Shape;643;p49"/>
          <p:cNvSpPr txBox="1"/>
          <p:nvPr/>
        </p:nvSpPr>
        <p:spPr>
          <a:xfrm>
            <a:off x="635975" y="32976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91.9% </a:t>
            </a:r>
            <a:r>
              <a:rPr lang="en">
                <a:solidFill>
                  <a:schemeClr val="lt1"/>
                </a:solidFill>
                <a:latin typeface="Maven Pro"/>
                <a:ea typeface="Maven Pro"/>
                <a:cs typeface="Maven Pro"/>
                <a:sym typeface="Maven Pro"/>
              </a:rPr>
              <a:t>continue</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4" name="Google Shape;644;p49"/>
          <p:cNvSpPr txBox="1"/>
          <p:nvPr/>
        </p:nvSpPr>
        <p:spPr>
          <a:xfrm>
            <a:off x="4250925" y="32977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8.1</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5" name="Google Shape;645;p49"/>
          <p:cNvSpPr txBox="1"/>
          <p:nvPr/>
        </p:nvSpPr>
        <p:spPr>
          <a:xfrm>
            <a:off x="1984150" y="4300675"/>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13,531</a:t>
            </a:r>
            <a:r>
              <a:rPr lang="en">
                <a:solidFill>
                  <a:schemeClr val="lt1"/>
                </a:solidFill>
                <a:latin typeface="Maven Pro"/>
                <a:ea typeface="Maven Pro"/>
                <a:cs typeface="Maven Pro"/>
                <a:sym typeface="Maven Pro"/>
              </a:rPr>
              <a:t> students (69.6%)</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6" name="Google Shape;646;p49"/>
          <p:cNvSpPr txBox="1"/>
          <p:nvPr/>
        </p:nvSpPr>
        <p:spPr>
          <a:xfrm>
            <a:off x="2026300" y="1088438"/>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5,923</a:t>
            </a:r>
            <a:r>
              <a:rPr lang="en">
                <a:solidFill>
                  <a:schemeClr val="lt1"/>
                </a:solidFill>
                <a:latin typeface="Maven Pro"/>
                <a:ea typeface="Maven Pro"/>
                <a:cs typeface="Maven Pro"/>
                <a:sym typeface="Maven Pro"/>
              </a:rPr>
              <a:t> students (30.4%)</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7" name="Google Shape;647;p49"/>
          <p:cNvSpPr/>
          <p:nvPr/>
        </p:nvSpPr>
        <p:spPr>
          <a:xfrm>
            <a:off x="5686425" y="2175200"/>
            <a:ext cx="810825" cy="1381125"/>
          </a:xfrm>
          <a:custGeom>
            <a:rect b="b" l="l" r="r" t="t"/>
            <a:pathLst>
              <a:path extrusionOk="0" h="55245" w="32433">
                <a:moveTo>
                  <a:pt x="0" y="0"/>
                </a:moveTo>
                <a:cubicBezTo>
                  <a:pt x="5398" y="4763"/>
                  <a:pt x="32004" y="19368"/>
                  <a:pt x="32385" y="28575"/>
                </a:cubicBezTo>
                <a:cubicBezTo>
                  <a:pt x="32766" y="37783"/>
                  <a:pt x="7303" y="50800"/>
                  <a:pt x="2286" y="55245"/>
                </a:cubicBezTo>
              </a:path>
            </a:pathLst>
          </a:custGeom>
          <a:noFill/>
          <a:ln cap="flat" cmpd="sng" w="38100">
            <a:solidFill>
              <a:srgbClr val="FFFFFF"/>
            </a:solidFill>
            <a:prstDash val="solid"/>
            <a:round/>
            <a:headEnd len="med" w="med" type="none"/>
            <a:tailEnd len="med" w="med" type="triangle"/>
          </a:ln>
        </p:spPr>
      </p:sp>
      <p:sp>
        <p:nvSpPr>
          <p:cNvPr id="648" name="Google Shape;648;p49"/>
          <p:cNvSpPr txBox="1"/>
          <p:nvPr/>
        </p:nvSpPr>
        <p:spPr>
          <a:xfrm>
            <a:off x="6746475" y="1796863"/>
            <a:ext cx="2190600" cy="21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Students who receive aid are</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u="sng">
                <a:solidFill>
                  <a:srgbClr val="FFFFFF"/>
                </a:solidFill>
                <a:latin typeface="Maven Pro"/>
                <a:ea typeface="Maven Pro"/>
                <a:cs typeface="Maven Pro"/>
                <a:sym typeface="Maven Pro"/>
              </a:rPr>
              <a:t>less likely</a:t>
            </a:r>
            <a:r>
              <a:rPr lang="en" sz="1800">
                <a:solidFill>
                  <a:srgbClr val="FFFFFF"/>
                </a:solidFill>
                <a:latin typeface="Maven Pro"/>
                <a:ea typeface="Maven Pro"/>
                <a:cs typeface="Maven Pro"/>
                <a:sym typeface="Maven Pro"/>
              </a:rPr>
              <a:t> to withdraw the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next semester</a:t>
            </a:r>
            <a:endParaRPr sz="1800">
              <a:solidFill>
                <a:srgbClr val="FFFFFF"/>
              </a:solidFill>
              <a:latin typeface="Maven Pro"/>
              <a:ea typeface="Maven Pro"/>
              <a:cs typeface="Maven Pro"/>
              <a:sym typeface="Maven Pro"/>
            </a:endParaRPr>
          </a:p>
        </p:txBody>
      </p:sp>
      <p:sp>
        <p:nvSpPr>
          <p:cNvPr id="649" name="Google Shape;649;p49"/>
          <p:cNvSpPr txBox="1"/>
          <p:nvPr/>
        </p:nvSpPr>
        <p:spPr>
          <a:xfrm>
            <a:off x="5251175" y="869300"/>
            <a:ext cx="26196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Maven Pro"/>
                <a:ea typeface="Maven Pro"/>
                <a:cs typeface="Maven Pro"/>
                <a:sym typeface="Maven Pro"/>
              </a:rPr>
              <a:t>NOT including loans</a:t>
            </a:r>
            <a:endParaRPr b="1" sz="2000">
              <a:solidFill>
                <a:srgbClr val="FFFFFF"/>
              </a:solidFill>
              <a:latin typeface="Maven Pro"/>
              <a:ea typeface="Maven Pro"/>
              <a:cs typeface="Maven Pro"/>
              <a:sym typeface="Maven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53" name="Shape 653"/>
        <p:cNvGrpSpPr/>
        <p:nvPr/>
      </p:nvGrpSpPr>
      <p:grpSpPr>
        <a:xfrm>
          <a:off x="0" y="0"/>
          <a:ext cx="0" cy="0"/>
          <a:chOff x="0" y="0"/>
          <a:chExt cx="0" cy="0"/>
        </a:xfrm>
      </p:grpSpPr>
      <p:sp>
        <p:nvSpPr>
          <p:cNvPr id="654" name="Google Shape;654;p50"/>
          <p:cNvSpPr/>
          <p:nvPr/>
        </p:nvSpPr>
        <p:spPr>
          <a:xfrm>
            <a:off x="2008300" y="1535850"/>
            <a:ext cx="2142300" cy="1104600"/>
          </a:xfrm>
          <a:prstGeom prst="rect">
            <a:avLst/>
          </a:prstGeom>
          <a:solidFill>
            <a:srgbClr val="82A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Did NOT</a:t>
            </a:r>
            <a:r>
              <a:rPr lang="en" sz="1800">
                <a:solidFill>
                  <a:schemeClr val="lt1"/>
                </a:solidFill>
                <a:latin typeface="Maven Pro"/>
                <a:ea typeface="Maven Pro"/>
                <a:cs typeface="Maven Pro"/>
                <a:sym typeface="Maven Pro"/>
              </a:rPr>
              <a:t> need to </a:t>
            </a:r>
            <a:r>
              <a:rPr lang="en" sz="1200">
                <a:solidFill>
                  <a:schemeClr val="lt1"/>
                </a:solidFill>
                <a:latin typeface="Maven Pro"/>
                <a:ea typeface="Maven Pro"/>
                <a:cs typeface="Maven Pro"/>
                <a:sym typeface="Maven Pro"/>
              </a:rPr>
              <a:t>make a payment to account</a:t>
            </a:r>
            <a:endParaRPr sz="1200"/>
          </a:p>
        </p:txBody>
      </p:sp>
      <p:sp>
        <p:nvSpPr>
          <p:cNvPr id="655" name="Google Shape;655;p50"/>
          <p:cNvSpPr txBox="1"/>
          <p:nvPr/>
        </p:nvSpPr>
        <p:spPr>
          <a:xfrm>
            <a:off x="410400" y="350150"/>
            <a:ext cx="8323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Payment </a:t>
            </a:r>
            <a:r>
              <a:rPr lang="en" sz="1700">
                <a:solidFill>
                  <a:schemeClr val="lt1"/>
                </a:solidFill>
                <a:latin typeface="Maven Pro"/>
                <a:ea typeface="Maven Pro"/>
                <a:cs typeface="Maven Pro"/>
                <a:sym typeface="Maven Pro"/>
              </a:rPr>
              <a:t>(F17/S18)</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656" name="Google Shape;656;p50"/>
          <p:cNvSpPr/>
          <p:nvPr/>
        </p:nvSpPr>
        <p:spPr>
          <a:xfrm flipH="1">
            <a:off x="4250925" y="1535850"/>
            <a:ext cx="1271925" cy="1104600"/>
          </a:xfrm>
          <a:prstGeom prst="flowChartManualInput">
            <a:avLst/>
          </a:prstGeom>
          <a:solidFill>
            <a:srgbClr val="82A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8.7</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p:txBody>
      </p:sp>
      <p:sp>
        <p:nvSpPr>
          <p:cNvPr id="657" name="Google Shape;657;p50"/>
          <p:cNvSpPr/>
          <p:nvPr/>
        </p:nvSpPr>
        <p:spPr>
          <a:xfrm>
            <a:off x="636050" y="1535850"/>
            <a:ext cx="1271925" cy="1104600"/>
          </a:xfrm>
          <a:prstGeom prst="flowChartManualInput">
            <a:avLst/>
          </a:prstGeom>
          <a:solidFill>
            <a:srgbClr val="82A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91.3</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p:txBody>
      </p:sp>
      <p:sp>
        <p:nvSpPr>
          <p:cNvPr id="658" name="Google Shape;658;p50"/>
          <p:cNvSpPr/>
          <p:nvPr/>
        </p:nvSpPr>
        <p:spPr>
          <a:xfrm flipH="1" rot="10800000">
            <a:off x="2008300" y="3120175"/>
            <a:ext cx="2142300" cy="1104600"/>
          </a:xfrm>
          <a:prstGeom prst="rect">
            <a:avLst/>
          </a:prstGeom>
          <a:solidFill>
            <a:srgbClr val="BDD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59" name="Google Shape;659;p50"/>
          <p:cNvSpPr/>
          <p:nvPr/>
        </p:nvSpPr>
        <p:spPr>
          <a:xfrm rot="10800000">
            <a:off x="4250925" y="3120377"/>
            <a:ext cx="1271925" cy="1104398"/>
          </a:xfrm>
          <a:prstGeom prst="flowChartManualInput">
            <a:avLst/>
          </a:prstGeom>
          <a:solidFill>
            <a:srgbClr val="BDD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flipH="1" rot="10800000">
            <a:off x="636050" y="3120377"/>
            <a:ext cx="1271925" cy="1104398"/>
          </a:xfrm>
          <a:prstGeom prst="flowChartManualInput">
            <a:avLst/>
          </a:prstGeom>
          <a:solidFill>
            <a:srgbClr val="BDD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txBox="1"/>
          <p:nvPr/>
        </p:nvSpPr>
        <p:spPr>
          <a:xfrm>
            <a:off x="1984150" y="3297625"/>
            <a:ext cx="21906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Needed</a:t>
            </a:r>
            <a:r>
              <a:rPr lang="en" sz="1800">
                <a:solidFill>
                  <a:schemeClr val="lt1"/>
                </a:solidFill>
                <a:latin typeface="Maven Pro"/>
                <a:ea typeface="Maven Pro"/>
                <a:cs typeface="Maven Pro"/>
                <a:sym typeface="Maven Pro"/>
              </a:rPr>
              <a:t> to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1200">
                <a:solidFill>
                  <a:schemeClr val="lt1"/>
                </a:solidFill>
                <a:latin typeface="Maven Pro"/>
                <a:ea typeface="Maven Pro"/>
                <a:cs typeface="Maven Pro"/>
                <a:sym typeface="Maven Pro"/>
              </a:rPr>
              <a:t>make a payment to account</a:t>
            </a:r>
            <a:endParaRPr>
              <a:latin typeface="Nunito"/>
              <a:ea typeface="Nunito"/>
              <a:cs typeface="Nunito"/>
              <a:sym typeface="Nunito"/>
            </a:endParaRPr>
          </a:p>
        </p:txBody>
      </p:sp>
      <p:sp>
        <p:nvSpPr>
          <p:cNvPr id="662" name="Google Shape;662;p50"/>
          <p:cNvSpPr txBox="1"/>
          <p:nvPr/>
        </p:nvSpPr>
        <p:spPr>
          <a:xfrm>
            <a:off x="635975" y="32976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90.3</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3" name="Google Shape;663;p50"/>
          <p:cNvSpPr txBox="1"/>
          <p:nvPr/>
        </p:nvSpPr>
        <p:spPr>
          <a:xfrm>
            <a:off x="4250925" y="32977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9.7</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4" name="Google Shape;664;p50"/>
          <p:cNvSpPr txBox="1"/>
          <p:nvPr/>
        </p:nvSpPr>
        <p:spPr>
          <a:xfrm>
            <a:off x="1984150" y="4300675"/>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12,754</a:t>
            </a:r>
            <a:r>
              <a:rPr lang="en">
                <a:solidFill>
                  <a:schemeClr val="lt1"/>
                </a:solidFill>
                <a:latin typeface="Maven Pro"/>
                <a:ea typeface="Maven Pro"/>
                <a:cs typeface="Maven Pro"/>
                <a:sym typeface="Maven Pro"/>
              </a:rPr>
              <a:t> students (65.6%)</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5" name="Google Shape;665;p50"/>
          <p:cNvSpPr txBox="1"/>
          <p:nvPr/>
        </p:nvSpPr>
        <p:spPr>
          <a:xfrm>
            <a:off x="2026300" y="1088438"/>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6,700</a:t>
            </a:r>
            <a:r>
              <a:rPr lang="en">
                <a:solidFill>
                  <a:schemeClr val="lt1"/>
                </a:solidFill>
                <a:latin typeface="Maven Pro"/>
                <a:ea typeface="Maven Pro"/>
                <a:cs typeface="Maven Pro"/>
                <a:sym typeface="Maven Pro"/>
              </a:rPr>
              <a:t> students (34.4%)</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6" name="Google Shape;666;p50"/>
          <p:cNvSpPr/>
          <p:nvPr/>
        </p:nvSpPr>
        <p:spPr>
          <a:xfrm>
            <a:off x="5686425" y="2175200"/>
            <a:ext cx="810825" cy="1381125"/>
          </a:xfrm>
          <a:custGeom>
            <a:rect b="b" l="l" r="r" t="t"/>
            <a:pathLst>
              <a:path extrusionOk="0" h="55245" w="32433">
                <a:moveTo>
                  <a:pt x="0" y="0"/>
                </a:moveTo>
                <a:cubicBezTo>
                  <a:pt x="5398" y="4763"/>
                  <a:pt x="32004" y="19368"/>
                  <a:pt x="32385" y="28575"/>
                </a:cubicBezTo>
                <a:cubicBezTo>
                  <a:pt x="32766" y="37783"/>
                  <a:pt x="7303" y="50800"/>
                  <a:pt x="2286" y="55245"/>
                </a:cubicBezTo>
              </a:path>
            </a:pathLst>
          </a:custGeom>
          <a:noFill/>
          <a:ln cap="flat" cmpd="sng" w="38100">
            <a:solidFill>
              <a:srgbClr val="FFFFFF"/>
            </a:solidFill>
            <a:prstDash val="solid"/>
            <a:round/>
            <a:headEnd len="med" w="med" type="none"/>
            <a:tailEnd len="med" w="med" type="triangle"/>
          </a:ln>
        </p:spPr>
      </p:sp>
      <p:sp>
        <p:nvSpPr>
          <p:cNvPr id="667" name="Google Shape;667;p50"/>
          <p:cNvSpPr txBox="1"/>
          <p:nvPr/>
        </p:nvSpPr>
        <p:spPr>
          <a:xfrm>
            <a:off x="6660750" y="1796875"/>
            <a:ext cx="2578500" cy="21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Students who have to make payments are</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u="sng">
                <a:solidFill>
                  <a:srgbClr val="FFFFFF"/>
                </a:solidFill>
                <a:latin typeface="Maven Pro"/>
                <a:ea typeface="Maven Pro"/>
                <a:cs typeface="Maven Pro"/>
                <a:sym typeface="Maven Pro"/>
              </a:rPr>
              <a:t>more</a:t>
            </a:r>
            <a:r>
              <a:rPr lang="en" sz="1800" u="sng">
                <a:solidFill>
                  <a:srgbClr val="FFFFFF"/>
                </a:solidFill>
                <a:latin typeface="Maven Pro"/>
                <a:ea typeface="Maven Pro"/>
                <a:cs typeface="Maven Pro"/>
                <a:sym typeface="Maven Pro"/>
              </a:rPr>
              <a:t> likely</a:t>
            </a:r>
            <a:r>
              <a:rPr lang="en" sz="1800">
                <a:solidFill>
                  <a:srgbClr val="FFFFFF"/>
                </a:solidFill>
                <a:latin typeface="Maven Pro"/>
                <a:ea typeface="Maven Pro"/>
                <a:cs typeface="Maven Pro"/>
                <a:sym typeface="Maven Pro"/>
              </a:rPr>
              <a:t> to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withdraw the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next semester</a:t>
            </a:r>
            <a:endParaRPr sz="1800">
              <a:solidFill>
                <a:srgbClr val="FFFFFF"/>
              </a:solidFill>
              <a:latin typeface="Maven Pro"/>
              <a:ea typeface="Maven Pro"/>
              <a:cs typeface="Maven Pro"/>
              <a:sym typeface="Maven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71" name="Shape 671"/>
        <p:cNvGrpSpPr/>
        <p:nvPr/>
      </p:nvGrpSpPr>
      <p:grpSpPr>
        <a:xfrm>
          <a:off x="0" y="0"/>
          <a:ext cx="0" cy="0"/>
          <a:chOff x="0" y="0"/>
          <a:chExt cx="0" cy="0"/>
        </a:xfrm>
      </p:grpSpPr>
      <p:sp>
        <p:nvSpPr>
          <p:cNvPr id="672" name="Google Shape;672;p51"/>
          <p:cNvSpPr txBox="1"/>
          <p:nvPr/>
        </p:nvSpPr>
        <p:spPr>
          <a:xfrm>
            <a:off x="410400" y="350150"/>
            <a:ext cx="8323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Key Takeaways from Section III</a:t>
            </a:r>
            <a:endParaRPr sz="3600">
              <a:solidFill>
                <a:srgbClr val="FFFFFF"/>
              </a:solidFill>
              <a:latin typeface="Maven Pro"/>
              <a:ea typeface="Maven Pro"/>
              <a:cs typeface="Maven Pro"/>
              <a:sym typeface="Maven Pro"/>
            </a:endParaRPr>
          </a:p>
        </p:txBody>
      </p:sp>
      <p:sp>
        <p:nvSpPr>
          <p:cNvPr id="673" name="Google Shape;673;p51"/>
          <p:cNvSpPr txBox="1"/>
          <p:nvPr/>
        </p:nvSpPr>
        <p:spPr>
          <a:xfrm>
            <a:off x="125450" y="1088450"/>
            <a:ext cx="8670000" cy="38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S</a:t>
            </a:r>
            <a:r>
              <a:rPr lang="en" sz="1800">
                <a:solidFill>
                  <a:schemeClr val="lt1"/>
                </a:solidFill>
                <a:latin typeface="Maven Pro"/>
                <a:ea typeface="Maven Pro"/>
                <a:cs typeface="Maven Pro"/>
                <a:sym typeface="Maven Pro"/>
              </a:rPr>
              <a:t>tudents from nursing program is less likely to receive a hold</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College of public health would be always on the top two colleges who have the highest proportion of students receiving financial aid</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Having an authorized payer would only show the difference between payment method other than payment ability</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Students who are offered with loans or financial aid are less likely to drop out</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Also, students who have to make payment are more likely to withdraw from the college</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11" name="Shape 311"/>
        <p:cNvGrpSpPr/>
        <p:nvPr/>
      </p:nvGrpSpPr>
      <p:grpSpPr>
        <a:xfrm>
          <a:off x="0" y="0"/>
          <a:ext cx="0" cy="0"/>
          <a:chOff x="0" y="0"/>
          <a:chExt cx="0" cy="0"/>
        </a:xfrm>
      </p:grpSpPr>
      <p:sp>
        <p:nvSpPr>
          <p:cNvPr id="312" name="Google Shape;312;p16"/>
          <p:cNvSpPr/>
          <p:nvPr/>
        </p:nvSpPr>
        <p:spPr>
          <a:xfrm flipH="1">
            <a:off x="93675" y="139630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a:off x="126447" y="129815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Summarize the data</a:t>
            </a:r>
            <a:endParaRPr sz="1900">
              <a:solidFill>
                <a:schemeClr val="accent1"/>
              </a:solidFill>
              <a:latin typeface="Maven Pro"/>
              <a:ea typeface="Maven Pro"/>
              <a:cs typeface="Maven Pro"/>
              <a:sym typeface="Maven Pro"/>
            </a:endParaRPr>
          </a:p>
        </p:txBody>
      </p:sp>
      <p:sp>
        <p:nvSpPr>
          <p:cNvPr id="314" name="Google Shape;314;p16"/>
          <p:cNvSpPr/>
          <p:nvPr/>
        </p:nvSpPr>
        <p:spPr>
          <a:xfrm flipH="1">
            <a:off x="1044844" y="2684875"/>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a:off x="1077616" y="2586725"/>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Analyze the data</a:t>
            </a:r>
            <a:endParaRPr sz="1900">
              <a:solidFill>
                <a:schemeClr val="accent1"/>
              </a:solidFill>
              <a:latin typeface="Maven Pro"/>
              <a:ea typeface="Maven Pro"/>
              <a:cs typeface="Maven Pro"/>
              <a:sym typeface="Maven Pro"/>
            </a:endParaRPr>
          </a:p>
        </p:txBody>
      </p:sp>
      <p:sp>
        <p:nvSpPr>
          <p:cNvPr id="316" name="Google Shape;316;p16"/>
          <p:cNvSpPr/>
          <p:nvPr/>
        </p:nvSpPr>
        <p:spPr>
          <a:xfrm flipH="1">
            <a:off x="2035145" y="397345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2067917" y="387530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III.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Predictive analysis</a:t>
            </a:r>
            <a:endParaRPr sz="1900">
              <a:solidFill>
                <a:schemeClr val="accent1"/>
              </a:solidFill>
              <a:latin typeface="Maven Pro"/>
              <a:ea typeface="Maven Pro"/>
              <a:cs typeface="Maven Pro"/>
              <a:sym typeface="Maven Pro"/>
            </a:endParaRPr>
          </a:p>
        </p:txBody>
      </p:sp>
      <p:sp>
        <p:nvSpPr>
          <p:cNvPr id="318" name="Google Shape;318;p16"/>
          <p:cNvSpPr/>
          <p:nvPr/>
        </p:nvSpPr>
        <p:spPr>
          <a:xfrm flipH="1">
            <a:off x="7853075" y="1388825"/>
            <a:ext cx="1377575" cy="1099725"/>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Overview</a:t>
            </a:r>
            <a:endParaRPr/>
          </a:p>
          <a:p>
            <a:pPr indent="0" lvl="0" marL="0" rtl="0" algn="ctr">
              <a:spcBef>
                <a:spcPts val="0"/>
              </a:spcBef>
              <a:spcAft>
                <a:spcPts val="0"/>
              </a:spcAft>
              <a:buNone/>
            </a:pPr>
            <a:r>
              <a:t/>
            </a:r>
            <a:endParaRPr/>
          </a:p>
        </p:txBody>
      </p:sp>
      <p:sp>
        <p:nvSpPr>
          <p:cNvPr id="320" name="Google Shape;320;p16"/>
          <p:cNvSpPr/>
          <p:nvPr/>
        </p:nvSpPr>
        <p:spPr>
          <a:xfrm flipH="1">
            <a:off x="8355325" y="2586725"/>
            <a:ext cx="1038425"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Maven Pro"/>
              <a:ea typeface="Maven Pro"/>
              <a:cs typeface="Maven Pro"/>
              <a:sym typeface="Maven Pro"/>
            </a:endParaRPr>
          </a:p>
        </p:txBody>
      </p:sp>
      <p:sp>
        <p:nvSpPr>
          <p:cNvPr id="321" name="Google Shape;321;p16"/>
          <p:cNvSpPr/>
          <p:nvPr/>
        </p:nvSpPr>
        <p:spPr>
          <a:xfrm flipH="1">
            <a:off x="3855813" y="139630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3888585" y="129815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sample size</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demographics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enrollment rates</a:t>
            </a:r>
            <a:endParaRPr b="1" sz="1900">
              <a:solidFill>
                <a:schemeClr val="accent1"/>
              </a:solidFill>
              <a:latin typeface="Maven Pro"/>
              <a:ea typeface="Maven Pro"/>
              <a:cs typeface="Maven Pro"/>
              <a:sym typeface="Maven Pro"/>
            </a:endParaRPr>
          </a:p>
        </p:txBody>
      </p:sp>
      <p:sp>
        <p:nvSpPr>
          <p:cNvPr id="323" name="Google Shape;323;p16"/>
          <p:cNvSpPr/>
          <p:nvPr/>
        </p:nvSpPr>
        <p:spPr>
          <a:xfrm flipH="1">
            <a:off x="4806982" y="2684875"/>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4839754" y="2586725"/>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chemeClr val="accent1"/>
              </a:solidFill>
              <a:latin typeface="Maven Pro"/>
              <a:ea typeface="Maven Pro"/>
              <a:cs typeface="Maven Pro"/>
              <a:sym typeface="Maven Pro"/>
            </a:endParaRPr>
          </a:p>
        </p:txBody>
      </p:sp>
      <p:sp>
        <p:nvSpPr>
          <p:cNvPr id="325" name="Google Shape;325;p16"/>
          <p:cNvSpPr/>
          <p:nvPr/>
        </p:nvSpPr>
        <p:spPr>
          <a:xfrm flipH="1">
            <a:off x="5797282" y="397345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a:off x="5830055" y="387530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matriculation rates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financial holds, aid</a:t>
            </a:r>
            <a:endParaRPr b="1" sz="1900">
              <a:solidFill>
                <a:schemeClr val="accent1"/>
              </a:solidFill>
              <a:latin typeface="Maven Pro"/>
              <a:ea typeface="Maven Pro"/>
              <a:cs typeface="Maven Pro"/>
              <a:sym typeface="Maven Pro"/>
            </a:endParaRPr>
          </a:p>
        </p:txBody>
      </p:sp>
      <p:sp>
        <p:nvSpPr>
          <p:cNvPr id="327" name="Google Shape;327;p16"/>
          <p:cNvSpPr txBox="1"/>
          <p:nvPr/>
        </p:nvSpPr>
        <p:spPr>
          <a:xfrm>
            <a:off x="5634300" y="2635800"/>
            <a:ext cx="35964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r</a:t>
            </a:r>
            <a:r>
              <a:rPr lang="en" sz="1900">
                <a:solidFill>
                  <a:schemeClr val="accent1"/>
                </a:solidFill>
                <a:latin typeface="Maven Pro"/>
                <a:ea typeface="Maven Pro"/>
                <a:cs typeface="Maven Pro"/>
                <a:sym typeface="Maven Pro"/>
              </a:rPr>
              <a:t>epresentative sample</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matriculation rates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financial holds, aid, costs</a:t>
            </a:r>
            <a:endParaRPr sz="1900">
              <a:solidFill>
                <a:schemeClr val="accent1"/>
              </a:solidFill>
              <a:latin typeface="Maven Pro"/>
              <a:ea typeface="Maven Pro"/>
              <a:cs typeface="Maven Pro"/>
              <a:sym typeface="Maven Pro"/>
            </a:endParaRPr>
          </a:p>
          <a:p>
            <a:pPr indent="0" lvl="0" marL="0" rtl="0" algn="ctr">
              <a:spcBef>
                <a:spcPts val="0"/>
              </a:spcBef>
              <a:spcAft>
                <a:spcPts val="0"/>
              </a:spcAft>
              <a:buNone/>
            </a:pPr>
            <a:r>
              <a:t/>
            </a:r>
            <a:endParaRPr b="1" sz="1900">
              <a:solidFill>
                <a:schemeClr val="accent1"/>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16"/>
          <p:cNvSpPr/>
          <p:nvPr/>
        </p:nvSpPr>
        <p:spPr>
          <a:xfrm flipH="1">
            <a:off x="7388725" y="1298150"/>
            <a:ext cx="2240625"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Maven Pro"/>
              <a:ea typeface="Maven Pro"/>
              <a:cs typeface="Maven Pro"/>
              <a:sym typeface="Maven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6767"/>
        </a:solidFill>
      </p:bgPr>
    </p:bg>
    <p:spTree>
      <p:nvGrpSpPr>
        <p:cNvPr id="677" name="Shape 677"/>
        <p:cNvGrpSpPr/>
        <p:nvPr/>
      </p:nvGrpSpPr>
      <p:grpSpPr>
        <a:xfrm>
          <a:off x="0" y="0"/>
          <a:ext cx="0" cy="0"/>
          <a:chOff x="0" y="0"/>
          <a:chExt cx="0" cy="0"/>
        </a:xfrm>
      </p:grpSpPr>
      <p:sp>
        <p:nvSpPr>
          <p:cNvPr id="678" name="Google Shape;678;p52"/>
          <p:cNvSpPr txBox="1"/>
          <p:nvPr>
            <p:ph type="ctrTitle"/>
          </p:nvPr>
        </p:nvSpPr>
        <p:spPr>
          <a:xfrm>
            <a:off x="547550" y="1033750"/>
            <a:ext cx="8818200" cy="32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t/>
            </a:r>
            <a:endParaRPr sz="1400"/>
          </a:p>
          <a:p>
            <a:pPr indent="0" lvl="0" marL="0" rtl="0" algn="l">
              <a:spcBef>
                <a:spcPts val="0"/>
              </a:spcBef>
              <a:spcAft>
                <a:spcPts val="0"/>
              </a:spcAft>
              <a:buNone/>
            </a:pPr>
            <a:r>
              <a:rPr b="0" lang="en" sz="2400"/>
              <a:t>Money DOES play a role in students continuing in college</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The patterns might be vague, but we know financial information such as holds, aid, and costs do play role </a:t>
            </a:r>
            <a:endParaRPr b="0" sz="2400"/>
          </a:p>
          <a:p>
            <a:pPr indent="0" lvl="0" marL="0" rtl="0" algn="l">
              <a:spcBef>
                <a:spcPts val="0"/>
              </a:spcBef>
              <a:spcAft>
                <a:spcPts val="0"/>
              </a:spcAft>
              <a:buNone/>
            </a:pPr>
            <a:r>
              <a:t/>
            </a:r>
            <a:endParaRPr b="0" sz="2400"/>
          </a:p>
          <a:p>
            <a:pPr indent="0" lvl="0" marL="0" marR="0" rtl="0" algn="l">
              <a:lnSpc>
                <a:spcPct val="100000"/>
              </a:lnSpc>
              <a:spcBef>
                <a:spcPts val="0"/>
              </a:spcBef>
              <a:spcAft>
                <a:spcPts val="0"/>
              </a:spcAft>
              <a:buNone/>
            </a:pPr>
            <a:r>
              <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32" name="Shape 332"/>
        <p:cNvGrpSpPr/>
        <p:nvPr/>
      </p:nvGrpSpPr>
      <p:grpSpPr>
        <a:xfrm>
          <a:off x="0" y="0"/>
          <a:ext cx="0" cy="0"/>
          <a:chOff x="0" y="0"/>
          <a:chExt cx="0" cy="0"/>
        </a:xfrm>
      </p:grpSpPr>
      <p:sp>
        <p:nvSpPr>
          <p:cNvPr id="333" name="Google Shape;333;p17"/>
          <p:cNvSpPr txBox="1"/>
          <p:nvPr>
            <p:ph type="title"/>
          </p:nvPr>
        </p:nvSpPr>
        <p:spPr>
          <a:xfrm>
            <a:off x="824000" y="763600"/>
            <a:ext cx="7853400" cy="3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I.</a:t>
            </a:r>
            <a:endParaRPr/>
          </a:p>
          <a:p>
            <a:pPr indent="0" lvl="0" marL="0" rtl="0" algn="l">
              <a:spcBef>
                <a:spcPts val="0"/>
              </a:spcBef>
              <a:spcAft>
                <a:spcPts val="0"/>
              </a:spcAft>
              <a:buNone/>
            </a:pPr>
            <a:r>
              <a:rPr lang="en"/>
              <a:t>Summarize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sample size </a:t>
            </a:r>
            <a:r>
              <a:rPr b="0" lang="en" sz="1800"/>
              <a:t>UIC undergraduate students (2017-2019)</a:t>
            </a:r>
            <a:endParaRPr b="0" sz="1800"/>
          </a:p>
          <a:p>
            <a:pPr indent="0" lvl="0" marL="0" rtl="0" algn="l">
              <a:spcBef>
                <a:spcPts val="0"/>
              </a:spcBef>
              <a:spcAft>
                <a:spcPts val="0"/>
              </a:spcAft>
              <a:buNone/>
            </a:pPr>
            <a:r>
              <a:rPr b="0" lang="en"/>
              <a:t>d</a:t>
            </a:r>
            <a:r>
              <a:rPr b="0" lang="en"/>
              <a:t>emographics </a:t>
            </a:r>
            <a:r>
              <a:rPr b="0" lang="en" sz="1800"/>
              <a:t>gender, residency, year in school, college</a:t>
            </a:r>
            <a:endParaRPr b="0"/>
          </a:p>
          <a:p>
            <a:pPr indent="0" lvl="0" marL="0" rtl="0" algn="l">
              <a:spcBef>
                <a:spcPts val="0"/>
              </a:spcBef>
              <a:spcAft>
                <a:spcPts val="0"/>
              </a:spcAft>
              <a:buNone/>
            </a:pPr>
            <a:r>
              <a:rPr b="0" lang="en"/>
              <a:t>dropout</a:t>
            </a:r>
            <a:r>
              <a:rPr b="0" lang="en"/>
              <a:t> rates </a:t>
            </a:r>
            <a:r>
              <a:rPr b="0" lang="en" sz="1800"/>
              <a:t>semester &amp; </a:t>
            </a:r>
            <a:r>
              <a:rPr b="0" lang="en" sz="1800"/>
              <a:t>yearly (2017-2019)</a:t>
            </a:r>
            <a:endParaRPr b="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37" name="Shape 337"/>
        <p:cNvGrpSpPr/>
        <p:nvPr/>
      </p:nvGrpSpPr>
      <p:grpSpPr>
        <a:xfrm>
          <a:off x="0" y="0"/>
          <a:ext cx="0" cy="0"/>
          <a:chOff x="0" y="0"/>
          <a:chExt cx="0" cy="0"/>
        </a:xfrm>
      </p:grpSpPr>
      <p:sp>
        <p:nvSpPr>
          <p:cNvPr id="338" name="Google Shape;338;p18"/>
          <p:cNvSpPr txBox="1"/>
          <p:nvPr>
            <p:ph type="title"/>
          </p:nvPr>
        </p:nvSpPr>
        <p:spPr>
          <a:xfrm>
            <a:off x="410400" y="326000"/>
            <a:ext cx="8323200" cy="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Size</a:t>
            </a:r>
            <a:endParaRPr b="0"/>
          </a:p>
        </p:txBody>
      </p:sp>
      <p:sp>
        <p:nvSpPr>
          <p:cNvPr id="339" name="Google Shape;339;p18"/>
          <p:cNvSpPr txBox="1"/>
          <p:nvPr/>
        </p:nvSpPr>
        <p:spPr>
          <a:xfrm>
            <a:off x="268450" y="1883275"/>
            <a:ext cx="30603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Sample contains all undergraduate students who enrolled Fall 2017</a:t>
            </a:r>
            <a:endParaRPr b="1">
              <a:latin typeface="Nunito"/>
              <a:ea typeface="Nunito"/>
              <a:cs typeface="Nunito"/>
              <a:sym typeface="Nunito"/>
            </a:endParaRPr>
          </a:p>
        </p:txBody>
      </p:sp>
      <p:sp>
        <p:nvSpPr>
          <p:cNvPr id="340" name="Google Shape;340;p18"/>
          <p:cNvSpPr txBox="1"/>
          <p:nvPr/>
        </p:nvSpPr>
        <p:spPr>
          <a:xfrm>
            <a:off x="268450" y="2833775"/>
            <a:ext cx="30603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Drop-out sample contains who choose not to continue their education at any point from the beginning of Fall 2017 to the end of Spring 2018</a:t>
            </a:r>
            <a:endParaRPr b="1">
              <a:latin typeface="Nunito"/>
              <a:ea typeface="Nunito"/>
              <a:cs typeface="Nunito"/>
              <a:sym typeface="Nunito"/>
            </a:endParaRPr>
          </a:p>
        </p:txBody>
      </p:sp>
      <p:sp>
        <p:nvSpPr>
          <p:cNvPr id="341" name="Google Shape;341;p18"/>
          <p:cNvSpPr txBox="1"/>
          <p:nvPr/>
        </p:nvSpPr>
        <p:spPr>
          <a:xfrm>
            <a:off x="268450" y="1197475"/>
            <a:ext cx="30603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Total : 19454</a:t>
            </a:r>
            <a:endParaRPr b="1">
              <a:latin typeface="Nunito"/>
              <a:ea typeface="Nunito"/>
              <a:cs typeface="Nunito"/>
              <a:sym typeface="Nunito"/>
            </a:endParaRPr>
          </a:p>
        </p:txBody>
      </p:sp>
      <p:pic>
        <p:nvPicPr>
          <p:cNvPr id="342" name="Google Shape;342;p18"/>
          <p:cNvPicPr preferRelativeResize="0"/>
          <p:nvPr/>
        </p:nvPicPr>
        <p:blipFill>
          <a:blip r:embed="rId3">
            <a:alphaModFix/>
          </a:blip>
          <a:stretch>
            <a:fillRect/>
          </a:stretch>
        </p:blipFill>
        <p:spPr>
          <a:xfrm>
            <a:off x="3481150" y="1193900"/>
            <a:ext cx="5368376" cy="343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46" name="Shape 346"/>
        <p:cNvGrpSpPr/>
        <p:nvPr/>
      </p:nvGrpSpPr>
      <p:grpSpPr>
        <a:xfrm>
          <a:off x="0" y="0"/>
          <a:ext cx="0" cy="0"/>
          <a:chOff x="0" y="0"/>
          <a:chExt cx="0" cy="0"/>
        </a:xfrm>
      </p:grpSpPr>
      <p:sp>
        <p:nvSpPr>
          <p:cNvPr id="347" name="Google Shape;347;p19"/>
          <p:cNvSpPr/>
          <p:nvPr/>
        </p:nvSpPr>
        <p:spPr>
          <a:xfrm>
            <a:off x="3246750" y="1059950"/>
            <a:ext cx="5143500" cy="36819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txBox="1"/>
          <p:nvPr>
            <p:ph type="title"/>
          </p:nvPr>
        </p:nvSpPr>
        <p:spPr>
          <a:xfrm>
            <a:off x="410400" y="326000"/>
            <a:ext cx="8323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Gender</a:t>
            </a:r>
            <a:endParaRPr b="0"/>
          </a:p>
        </p:txBody>
      </p:sp>
      <p:pic>
        <p:nvPicPr>
          <p:cNvPr id="349" name="Google Shape;349;p19"/>
          <p:cNvPicPr preferRelativeResize="0"/>
          <p:nvPr/>
        </p:nvPicPr>
        <p:blipFill rotWithShape="1">
          <a:blip r:embed="rId4">
            <a:alphaModFix/>
          </a:blip>
          <a:srcRect b="0" l="0" r="0" t="58284"/>
          <a:stretch/>
        </p:blipFill>
        <p:spPr>
          <a:xfrm>
            <a:off x="3415750" y="3186375"/>
            <a:ext cx="4687125" cy="1334700"/>
          </a:xfrm>
          <a:prstGeom prst="rect">
            <a:avLst/>
          </a:prstGeom>
          <a:noFill/>
          <a:ln>
            <a:noFill/>
          </a:ln>
        </p:spPr>
      </p:pic>
      <p:pic>
        <p:nvPicPr>
          <p:cNvPr id="350" name="Google Shape;350;p19"/>
          <p:cNvPicPr preferRelativeResize="0"/>
          <p:nvPr/>
        </p:nvPicPr>
        <p:blipFill rotWithShape="1">
          <a:blip r:embed="rId5">
            <a:alphaModFix/>
          </a:blip>
          <a:srcRect b="56827" l="0" r="0" t="0"/>
          <a:stretch/>
        </p:blipFill>
        <p:spPr>
          <a:xfrm>
            <a:off x="3741725" y="1075900"/>
            <a:ext cx="4035174" cy="1042900"/>
          </a:xfrm>
          <a:prstGeom prst="rect">
            <a:avLst/>
          </a:prstGeom>
          <a:noFill/>
          <a:ln>
            <a:noFill/>
          </a:ln>
        </p:spPr>
      </p:pic>
      <p:pic>
        <p:nvPicPr>
          <p:cNvPr id="351" name="Google Shape;351;p19"/>
          <p:cNvPicPr preferRelativeResize="0"/>
          <p:nvPr/>
        </p:nvPicPr>
        <p:blipFill rotWithShape="1">
          <a:blip r:embed="rId5">
            <a:alphaModFix/>
          </a:blip>
          <a:srcRect b="-1544" l="0" r="0" t="61737"/>
          <a:stretch/>
        </p:blipFill>
        <p:spPr>
          <a:xfrm>
            <a:off x="3741725" y="2118788"/>
            <a:ext cx="4035174" cy="961587"/>
          </a:xfrm>
          <a:prstGeom prst="rect">
            <a:avLst/>
          </a:prstGeom>
          <a:noFill/>
          <a:ln>
            <a:noFill/>
          </a:ln>
        </p:spPr>
      </p:pic>
      <p:sp>
        <p:nvSpPr>
          <p:cNvPr id="352" name="Google Shape;352;p19"/>
          <p:cNvSpPr txBox="1"/>
          <p:nvPr/>
        </p:nvSpPr>
        <p:spPr>
          <a:xfrm>
            <a:off x="7394275" y="174590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9,614</a:t>
            </a:r>
            <a:endParaRPr/>
          </a:p>
        </p:txBody>
      </p:sp>
      <p:sp>
        <p:nvSpPr>
          <p:cNvPr id="353" name="Google Shape;353;p19"/>
          <p:cNvSpPr txBox="1"/>
          <p:nvPr/>
        </p:nvSpPr>
        <p:spPr>
          <a:xfrm>
            <a:off x="7346475" y="215105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9,325</a:t>
            </a:r>
            <a:endParaRPr/>
          </a:p>
        </p:txBody>
      </p:sp>
      <p:sp>
        <p:nvSpPr>
          <p:cNvPr id="354" name="Google Shape;354;p19"/>
          <p:cNvSpPr txBox="1"/>
          <p:nvPr/>
        </p:nvSpPr>
        <p:spPr>
          <a:xfrm>
            <a:off x="5405013" y="174590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50.8%</a:t>
            </a:r>
            <a:endParaRPr>
              <a:solidFill>
                <a:srgbClr val="FFFFFF"/>
              </a:solidFill>
            </a:endParaRPr>
          </a:p>
        </p:txBody>
      </p:sp>
      <p:sp>
        <p:nvSpPr>
          <p:cNvPr id="355" name="Google Shape;355;p19"/>
          <p:cNvSpPr txBox="1"/>
          <p:nvPr/>
        </p:nvSpPr>
        <p:spPr>
          <a:xfrm>
            <a:off x="5405013" y="215105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49.2%</a:t>
            </a:r>
            <a:endParaRPr>
              <a:solidFill>
                <a:srgbClr val="FFFFFF"/>
              </a:solidFill>
            </a:endParaRPr>
          </a:p>
        </p:txBody>
      </p:sp>
      <p:sp>
        <p:nvSpPr>
          <p:cNvPr id="356" name="Google Shape;356;p19"/>
          <p:cNvSpPr txBox="1"/>
          <p:nvPr/>
        </p:nvSpPr>
        <p:spPr>
          <a:xfrm>
            <a:off x="5405000" y="35235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50.5%</a:t>
            </a:r>
            <a:endParaRPr>
              <a:solidFill>
                <a:srgbClr val="FFFFFF"/>
              </a:solidFill>
            </a:endParaRPr>
          </a:p>
        </p:txBody>
      </p:sp>
      <p:sp>
        <p:nvSpPr>
          <p:cNvPr id="357" name="Google Shape;357;p19"/>
          <p:cNvSpPr txBox="1"/>
          <p:nvPr/>
        </p:nvSpPr>
        <p:spPr>
          <a:xfrm>
            <a:off x="5405013" y="393472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49.5%</a:t>
            </a:r>
            <a:endParaRPr>
              <a:solidFill>
                <a:srgbClr val="FFFFFF"/>
              </a:solidFill>
            </a:endParaRPr>
          </a:p>
        </p:txBody>
      </p:sp>
      <p:sp>
        <p:nvSpPr>
          <p:cNvPr id="358" name="Google Shape;358;p19"/>
          <p:cNvSpPr txBox="1"/>
          <p:nvPr/>
        </p:nvSpPr>
        <p:spPr>
          <a:xfrm>
            <a:off x="468625" y="1937900"/>
            <a:ext cx="266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BANNER DATA</a:t>
            </a:r>
            <a:endParaRPr sz="2500"/>
          </a:p>
        </p:txBody>
      </p:sp>
      <p:sp>
        <p:nvSpPr>
          <p:cNvPr id="359" name="Google Shape;359;p19"/>
          <p:cNvSpPr txBox="1"/>
          <p:nvPr/>
        </p:nvSpPr>
        <p:spPr>
          <a:xfrm>
            <a:off x="743600" y="3667275"/>
            <a:ext cx="2017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UILLINOIS </a:t>
            </a:r>
            <a:endParaRPr sz="2500"/>
          </a:p>
        </p:txBody>
      </p:sp>
      <p:pic>
        <p:nvPicPr>
          <p:cNvPr id="360" name="Google Shape;360;p19"/>
          <p:cNvPicPr preferRelativeResize="0"/>
          <p:nvPr/>
        </p:nvPicPr>
        <p:blipFill rotWithShape="1">
          <a:blip r:embed="rId4">
            <a:alphaModFix/>
          </a:blip>
          <a:srcRect b="0" l="0" r="83632" t="58284"/>
          <a:stretch/>
        </p:blipFill>
        <p:spPr>
          <a:xfrm>
            <a:off x="3357225" y="1344875"/>
            <a:ext cx="767150" cy="1334700"/>
          </a:xfrm>
          <a:prstGeom prst="rect">
            <a:avLst/>
          </a:prstGeom>
          <a:noFill/>
          <a:ln>
            <a:noFill/>
          </a:ln>
        </p:spPr>
      </p:pic>
      <p:pic>
        <p:nvPicPr>
          <p:cNvPr id="361" name="Google Shape;361;p19"/>
          <p:cNvPicPr preferRelativeResize="0"/>
          <p:nvPr/>
        </p:nvPicPr>
        <p:blipFill rotWithShape="1">
          <a:blip r:embed="rId4">
            <a:alphaModFix/>
          </a:blip>
          <a:srcRect b="31464" l="39003" r="39003" t="56880"/>
          <a:stretch/>
        </p:blipFill>
        <p:spPr>
          <a:xfrm>
            <a:off x="5243900" y="1217797"/>
            <a:ext cx="1030850" cy="372900"/>
          </a:xfrm>
          <a:prstGeom prst="rect">
            <a:avLst/>
          </a:prstGeom>
          <a:noFill/>
          <a:ln>
            <a:noFill/>
          </a:ln>
        </p:spPr>
      </p:pic>
      <p:pic>
        <p:nvPicPr>
          <p:cNvPr id="362" name="Google Shape;362;p19"/>
          <p:cNvPicPr preferRelativeResize="0"/>
          <p:nvPr/>
        </p:nvPicPr>
        <p:blipFill rotWithShape="1">
          <a:blip r:embed="rId4">
            <a:alphaModFix/>
          </a:blip>
          <a:srcRect b="0" l="0" r="0" t="93908"/>
          <a:stretch/>
        </p:blipFill>
        <p:spPr>
          <a:xfrm>
            <a:off x="3599300" y="2803450"/>
            <a:ext cx="4687125" cy="19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66" name="Shape 366"/>
        <p:cNvGrpSpPr/>
        <p:nvPr/>
      </p:nvGrpSpPr>
      <p:grpSpPr>
        <a:xfrm>
          <a:off x="0" y="0"/>
          <a:ext cx="0" cy="0"/>
          <a:chOff x="0" y="0"/>
          <a:chExt cx="0" cy="0"/>
        </a:xfrm>
      </p:grpSpPr>
      <p:sp>
        <p:nvSpPr>
          <p:cNvPr id="367" name="Google Shape;367;p20"/>
          <p:cNvSpPr/>
          <p:nvPr/>
        </p:nvSpPr>
        <p:spPr>
          <a:xfrm>
            <a:off x="3403100" y="1145550"/>
            <a:ext cx="4980900" cy="36630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Residency</a:t>
            </a:r>
            <a:endParaRPr b="0"/>
          </a:p>
        </p:txBody>
      </p:sp>
      <p:pic>
        <p:nvPicPr>
          <p:cNvPr id="369" name="Google Shape;369;p20"/>
          <p:cNvPicPr preferRelativeResize="0"/>
          <p:nvPr/>
        </p:nvPicPr>
        <p:blipFill rotWithShape="1">
          <a:blip r:embed="rId4">
            <a:alphaModFix/>
          </a:blip>
          <a:srcRect b="0" l="0" r="0" t="2075"/>
          <a:stretch/>
        </p:blipFill>
        <p:spPr>
          <a:xfrm>
            <a:off x="4275613" y="1134850"/>
            <a:ext cx="3401499" cy="1994025"/>
          </a:xfrm>
          <a:prstGeom prst="rect">
            <a:avLst/>
          </a:prstGeom>
          <a:noFill/>
          <a:ln>
            <a:noFill/>
          </a:ln>
        </p:spPr>
      </p:pic>
      <p:sp>
        <p:nvSpPr>
          <p:cNvPr id="370" name="Google Shape;370;p20"/>
          <p:cNvSpPr txBox="1"/>
          <p:nvPr/>
        </p:nvSpPr>
        <p:spPr>
          <a:xfrm>
            <a:off x="7421563" y="15138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17,826</a:t>
            </a:r>
            <a:endParaRPr/>
          </a:p>
        </p:txBody>
      </p:sp>
      <p:sp>
        <p:nvSpPr>
          <p:cNvPr id="371" name="Google Shape;371;p20"/>
          <p:cNvSpPr txBox="1"/>
          <p:nvPr/>
        </p:nvSpPr>
        <p:spPr>
          <a:xfrm>
            <a:off x="5041288" y="20008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821</a:t>
            </a:r>
            <a:endParaRPr/>
          </a:p>
        </p:txBody>
      </p:sp>
      <p:sp>
        <p:nvSpPr>
          <p:cNvPr id="372" name="Google Shape;372;p20"/>
          <p:cNvSpPr txBox="1"/>
          <p:nvPr/>
        </p:nvSpPr>
        <p:spPr>
          <a:xfrm>
            <a:off x="4991375" y="24878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577</a:t>
            </a:r>
            <a:endParaRPr/>
          </a:p>
        </p:txBody>
      </p:sp>
      <p:sp>
        <p:nvSpPr>
          <p:cNvPr id="373" name="Google Shape;373;p20"/>
          <p:cNvSpPr txBox="1"/>
          <p:nvPr/>
        </p:nvSpPr>
        <p:spPr>
          <a:xfrm>
            <a:off x="5889275" y="15138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92.7%</a:t>
            </a:r>
            <a:endParaRPr>
              <a:solidFill>
                <a:srgbClr val="FFFFFF"/>
              </a:solidFill>
            </a:endParaRPr>
          </a:p>
        </p:txBody>
      </p:sp>
      <p:sp>
        <p:nvSpPr>
          <p:cNvPr id="374" name="Google Shape;374;p20"/>
          <p:cNvSpPr txBox="1"/>
          <p:nvPr/>
        </p:nvSpPr>
        <p:spPr>
          <a:xfrm>
            <a:off x="615238" y="1926113"/>
            <a:ext cx="25233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BANNER DATA</a:t>
            </a:r>
            <a:endParaRPr sz="2500"/>
          </a:p>
        </p:txBody>
      </p:sp>
      <p:sp>
        <p:nvSpPr>
          <p:cNvPr id="375" name="Google Shape;375;p20"/>
          <p:cNvSpPr txBox="1"/>
          <p:nvPr/>
        </p:nvSpPr>
        <p:spPr>
          <a:xfrm>
            <a:off x="867988" y="3809088"/>
            <a:ext cx="2017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UILLINOIS</a:t>
            </a:r>
            <a:endParaRPr sz="2500"/>
          </a:p>
        </p:txBody>
      </p:sp>
      <p:pic>
        <p:nvPicPr>
          <p:cNvPr id="376" name="Google Shape;376;p20"/>
          <p:cNvPicPr preferRelativeResize="0"/>
          <p:nvPr/>
        </p:nvPicPr>
        <p:blipFill rotWithShape="1">
          <a:blip r:embed="rId5">
            <a:alphaModFix/>
          </a:blip>
          <a:srcRect b="54428" l="11173" r="64344" t="14255"/>
          <a:stretch/>
        </p:blipFill>
        <p:spPr>
          <a:xfrm>
            <a:off x="3647441" y="1513863"/>
            <a:ext cx="1264250" cy="1095700"/>
          </a:xfrm>
          <a:prstGeom prst="rect">
            <a:avLst/>
          </a:prstGeom>
          <a:noFill/>
          <a:ln>
            <a:noFill/>
          </a:ln>
        </p:spPr>
      </p:pic>
      <p:pic>
        <p:nvPicPr>
          <p:cNvPr id="377" name="Google Shape;377;p20"/>
          <p:cNvPicPr preferRelativeResize="0"/>
          <p:nvPr/>
        </p:nvPicPr>
        <p:blipFill rotWithShape="1">
          <a:blip r:embed="rId5">
            <a:alphaModFix/>
          </a:blip>
          <a:srcRect b="54428" l="11173" r="64344" t="21814"/>
          <a:stretch/>
        </p:blipFill>
        <p:spPr>
          <a:xfrm>
            <a:off x="3647450" y="1924153"/>
            <a:ext cx="1264250" cy="831225"/>
          </a:xfrm>
          <a:prstGeom prst="rect">
            <a:avLst/>
          </a:prstGeom>
          <a:noFill/>
          <a:ln>
            <a:noFill/>
          </a:ln>
        </p:spPr>
      </p:pic>
      <p:pic>
        <p:nvPicPr>
          <p:cNvPr id="378" name="Google Shape;378;p20"/>
          <p:cNvPicPr preferRelativeResize="0"/>
          <p:nvPr/>
        </p:nvPicPr>
        <p:blipFill rotWithShape="1">
          <a:blip r:embed="rId5">
            <a:alphaModFix/>
          </a:blip>
          <a:srcRect b="54428" l="11173" r="64344" t="32606"/>
          <a:stretch/>
        </p:blipFill>
        <p:spPr>
          <a:xfrm>
            <a:off x="3647450" y="2419701"/>
            <a:ext cx="1264250" cy="453600"/>
          </a:xfrm>
          <a:prstGeom prst="rect">
            <a:avLst/>
          </a:prstGeom>
          <a:noFill/>
          <a:ln>
            <a:noFill/>
          </a:ln>
        </p:spPr>
      </p:pic>
      <p:pic>
        <p:nvPicPr>
          <p:cNvPr id="379" name="Google Shape;379;p20"/>
          <p:cNvPicPr preferRelativeResize="0"/>
          <p:nvPr/>
        </p:nvPicPr>
        <p:blipFill rotWithShape="1">
          <a:blip r:embed="rId5">
            <a:alphaModFix/>
          </a:blip>
          <a:srcRect b="0" l="0" r="0" t="93908"/>
          <a:stretch/>
        </p:blipFill>
        <p:spPr>
          <a:xfrm>
            <a:off x="3632800" y="2973325"/>
            <a:ext cx="4687125" cy="194900"/>
          </a:xfrm>
          <a:prstGeom prst="rect">
            <a:avLst/>
          </a:prstGeom>
          <a:noFill/>
          <a:ln>
            <a:noFill/>
          </a:ln>
        </p:spPr>
      </p:pic>
      <p:pic>
        <p:nvPicPr>
          <p:cNvPr id="380" name="Google Shape;380;p20"/>
          <p:cNvPicPr preferRelativeResize="0"/>
          <p:nvPr/>
        </p:nvPicPr>
        <p:blipFill rotWithShape="1">
          <a:blip r:embed="rId5">
            <a:alphaModFix/>
          </a:blip>
          <a:srcRect b="90959" l="39756" r="33437" t="0"/>
          <a:stretch/>
        </p:blipFill>
        <p:spPr>
          <a:xfrm>
            <a:off x="5138850" y="1166200"/>
            <a:ext cx="1384275" cy="316300"/>
          </a:xfrm>
          <a:prstGeom prst="rect">
            <a:avLst/>
          </a:prstGeom>
          <a:noFill/>
          <a:ln>
            <a:noFill/>
          </a:ln>
        </p:spPr>
      </p:pic>
      <p:pic>
        <p:nvPicPr>
          <p:cNvPr id="381" name="Google Shape;381;p20"/>
          <p:cNvPicPr preferRelativeResize="0"/>
          <p:nvPr/>
        </p:nvPicPr>
        <p:blipFill rotWithShape="1">
          <a:blip r:embed="rId5">
            <a:alphaModFix/>
          </a:blip>
          <a:srcRect b="54429" l="11175" r="3580" t="0"/>
          <a:stretch/>
        </p:blipFill>
        <p:spPr>
          <a:xfrm>
            <a:off x="3682849" y="3063325"/>
            <a:ext cx="4402250" cy="1594425"/>
          </a:xfrm>
          <a:prstGeom prst="rect">
            <a:avLst/>
          </a:prstGeom>
          <a:noFill/>
          <a:ln>
            <a:noFill/>
          </a:ln>
        </p:spPr>
      </p:pic>
      <p:sp>
        <p:nvSpPr>
          <p:cNvPr id="382" name="Google Shape;382;p20"/>
          <p:cNvSpPr txBox="1"/>
          <p:nvPr/>
        </p:nvSpPr>
        <p:spPr>
          <a:xfrm>
            <a:off x="5887300" y="353202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92.2%</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86" name="Shape 386"/>
        <p:cNvGrpSpPr/>
        <p:nvPr/>
      </p:nvGrpSpPr>
      <p:grpSpPr>
        <a:xfrm>
          <a:off x="0" y="0"/>
          <a:ext cx="0" cy="0"/>
          <a:chOff x="0" y="0"/>
          <a:chExt cx="0" cy="0"/>
        </a:xfrm>
      </p:grpSpPr>
      <p:sp>
        <p:nvSpPr>
          <p:cNvPr id="387" name="Google Shape;387;p21"/>
          <p:cNvSpPr txBox="1"/>
          <p:nvPr>
            <p:ph type="title"/>
          </p:nvPr>
        </p:nvSpPr>
        <p:spPr>
          <a:xfrm>
            <a:off x="410400" y="326000"/>
            <a:ext cx="8323200" cy="7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Year in School</a:t>
            </a:r>
            <a:endParaRPr b="0"/>
          </a:p>
        </p:txBody>
      </p:sp>
      <p:pic>
        <p:nvPicPr>
          <p:cNvPr id="388" name="Google Shape;388;p21"/>
          <p:cNvPicPr preferRelativeResize="0"/>
          <p:nvPr/>
        </p:nvPicPr>
        <p:blipFill>
          <a:blip r:embed="rId4">
            <a:alphaModFix/>
          </a:blip>
          <a:stretch>
            <a:fillRect/>
          </a:stretch>
        </p:blipFill>
        <p:spPr>
          <a:xfrm>
            <a:off x="5602200" y="3018427"/>
            <a:ext cx="3541800" cy="2125073"/>
          </a:xfrm>
          <a:prstGeom prst="rect">
            <a:avLst/>
          </a:prstGeom>
          <a:noFill/>
          <a:ln>
            <a:noFill/>
          </a:ln>
        </p:spPr>
      </p:pic>
      <p:sp>
        <p:nvSpPr>
          <p:cNvPr id="389" name="Google Shape;389;p21"/>
          <p:cNvSpPr txBox="1"/>
          <p:nvPr/>
        </p:nvSpPr>
        <p:spPr>
          <a:xfrm>
            <a:off x="543750" y="1331650"/>
            <a:ext cx="3541800" cy="3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aven Pro"/>
                <a:ea typeface="Maven Pro"/>
                <a:cs typeface="Maven Pro"/>
                <a:sym typeface="Maven Pro"/>
              </a:rPr>
              <a:t>Most Students are seniors (n = 6,000)</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Sophomores have the smallest amount of students (n = 4,000)</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