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296D47C-98BB-4F80-B4B3-CBC4E3A73822}">
  <a:tblStyle styleId="{E296D47C-98BB-4F80-B4B3-CBC4E3A7382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Welcome to our week 9 presentation. We are ATLAS Data Mining team. [self intro based on the list, name, major, title] The objective of this project is to study what impacts students’ matriculation from a financial perspectives.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573ebe34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73ebe34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AUC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173de347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173de347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173de347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173de347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173de34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173de34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week, first we are going to talk about the overview dropout from fall 17 all the way to Sp19 semester by semester. Then, we are going to focus on the dropout rate based on specific categories, like dropout rate by different groups, by colleges, by hold and by residency. Thus, I will leave the stage to Kagen.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f59b9fe7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f59b9fe7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a look at loans only - 70% graduate with loans. Of those that don’t continue, how many have loans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573ebe34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573ebe34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573ebe34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573ebe34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not consider 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573ebe34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73ebe34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57df423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7df423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57df423a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57df423a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Wire and Flywire have a much larger payment amount:  International students use Flywire to pay their tuition and fees, which are higher than native students’ tuition and fees</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573ebe34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573ebe34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94250"/>
            <a:ext cx="8520600" cy="9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10 Presentation</a:t>
            </a:r>
            <a:endParaRPr/>
          </a:p>
        </p:txBody>
      </p:sp>
      <p:sp>
        <p:nvSpPr>
          <p:cNvPr id="55" name="Google Shape;55;p13"/>
          <p:cNvSpPr txBox="1"/>
          <p:nvPr>
            <p:ph idx="1" type="subTitle"/>
          </p:nvPr>
        </p:nvSpPr>
        <p:spPr>
          <a:xfrm>
            <a:off x="311700" y="1559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Wednesday, October 30, 2019</a:t>
            </a:r>
            <a:endParaRPr/>
          </a:p>
        </p:txBody>
      </p:sp>
      <p:sp>
        <p:nvSpPr>
          <p:cNvPr id="56" name="Google Shape;56;p13"/>
          <p:cNvSpPr txBox="1"/>
          <p:nvPr/>
        </p:nvSpPr>
        <p:spPr>
          <a:xfrm>
            <a:off x="2936250" y="2513300"/>
            <a:ext cx="3271500" cy="17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Times New Roman"/>
                <a:ea typeface="Times New Roman"/>
                <a:cs typeface="Times New Roman"/>
                <a:sym typeface="Times New Roman"/>
              </a:rPr>
              <a:t>ATLAS Data analyst team: </a:t>
            </a:r>
            <a:endParaRPr sz="18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Smruthi Iyengar</a:t>
            </a:r>
            <a:endParaRPr sz="1800">
              <a:solidFill>
                <a:srgbClr val="222222"/>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Kagen Jet Quiballo</a:t>
            </a:r>
            <a:endParaRPr sz="1800">
              <a:solidFill>
                <a:srgbClr val="222222"/>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Hanqing Wang</a:t>
            </a:r>
            <a:endParaRPr sz="1800">
              <a:solidFill>
                <a:srgbClr val="222222"/>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800">
                <a:solidFill>
                  <a:srgbClr val="222222"/>
                </a:solidFill>
                <a:highlight>
                  <a:srgbClr val="FFFFFF"/>
                </a:highlight>
                <a:latin typeface="Times New Roman"/>
                <a:ea typeface="Times New Roman"/>
                <a:cs typeface="Times New Roman"/>
                <a:sym typeface="Times New Roman"/>
              </a:rPr>
              <a:t>Yuxin Wang</a:t>
            </a:r>
            <a:endParaRPr sz="1800">
              <a:solidFill>
                <a:srgbClr val="222222"/>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 </a:t>
            </a:r>
            <a:endParaRPr sz="18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Analysis Questions</a:t>
            </a:r>
            <a:endParaRPr/>
          </a:p>
        </p:txBody>
      </p:sp>
      <p:pic>
        <p:nvPicPr>
          <p:cNvPr id="141" name="Google Shape;141;p22"/>
          <p:cNvPicPr preferRelativeResize="0"/>
          <p:nvPr/>
        </p:nvPicPr>
        <p:blipFill>
          <a:blip r:embed="rId3">
            <a:alphaModFix/>
          </a:blip>
          <a:stretch>
            <a:fillRect/>
          </a:stretch>
        </p:blipFill>
        <p:spPr>
          <a:xfrm>
            <a:off x="4663500" y="1607925"/>
            <a:ext cx="4326550" cy="3461250"/>
          </a:xfrm>
          <a:prstGeom prst="rect">
            <a:avLst/>
          </a:prstGeom>
          <a:noFill/>
          <a:ln>
            <a:noFill/>
          </a:ln>
        </p:spPr>
      </p:pic>
      <p:sp>
        <p:nvSpPr>
          <p:cNvPr id="142" name="Google Shape;142;p22"/>
          <p:cNvSpPr txBox="1"/>
          <p:nvPr>
            <p:ph idx="1" type="body"/>
          </p:nvPr>
        </p:nvSpPr>
        <p:spPr>
          <a:xfrm>
            <a:off x="258400" y="1090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What type of students are more or less likely to </a:t>
            </a:r>
            <a:r>
              <a:rPr lang="en" sz="1300"/>
              <a:t>receive</a:t>
            </a:r>
            <a:r>
              <a:rPr lang="en" sz="1300"/>
              <a:t> a </a:t>
            </a:r>
            <a:r>
              <a:rPr lang="en" sz="1300"/>
              <a:t>financial</a:t>
            </a:r>
            <a:r>
              <a:rPr lang="en" sz="1300"/>
              <a:t> hold?</a:t>
            </a:r>
            <a:endParaRPr sz="1300"/>
          </a:p>
          <a:p>
            <a:pPr indent="0" lvl="0" marL="0" rtl="0" algn="l">
              <a:spcBef>
                <a:spcPts val="1600"/>
              </a:spcBef>
              <a:spcAft>
                <a:spcPts val="0"/>
              </a:spcAft>
              <a:buNone/>
            </a:pPr>
            <a:r>
              <a:rPr lang="en" sz="1300"/>
              <a:t>25% of </a:t>
            </a:r>
            <a:r>
              <a:rPr lang="en" sz="1300"/>
              <a:t>undergraduates</a:t>
            </a:r>
            <a:r>
              <a:rPr lang="en" sz="1300"/>
              <a:t> </a:t>
            </a:r>
            <a:r>
              <a:rPr lang="en" sz="1300"/>
              <a:t>received</a:t>
            </a:r>
            <a:r>
              <a:rPr lang="en" sz="1300"/>
              <a:t> a hold either in fall 2017 or spring 2018</a:t>
            </a:r>
            <a:endParaRPr sz="1300"/>
          </a:p>
          <a:p>
            <a:pPr indent="0" lvl="0" marL="0" rtl="0" algn="l">
              <a:spcBef>
                <a:spcPts val="1600"/>
              </a:spcBef>
              <a:spcAft>
                <a:spcPts val="0"/>
              </a:spcAft>
              <a:buNone/>
            </a:pPr>
            <a:r>
              <a:rPr lang="en" sz="1300"/>
              <a:t>Most likely to get a hold</a:t>
            </a:r>
            <a:endParaRPr sz="1300"/>
          </a:p>
          <a:p>
            <a:pPr indent="-311150" lvl="0" marL="457200" rtl="0" algn="l">
              <a:spcBef>
                <a:spcPts val="1600"/>
              </a:spcBef>
              <a:spcAft>
                <a:spcPts val="0"/>
              </a:spcAft>
              <a:buSzPts val="1300"/>
              <a:buAutoNum type="arabicPeriod"/>
            </a:pPr>
            <a:r>
              <a:rPr lang="en" sz="1300"/>
              <a:t>Black or Multi-Race, Freshman (49%)</a:t>
            </a:r>
            <a:endParaRPr sz="1300"/>
          </a:p>
          <a:p>
            <a:pPr indent="-311150" lvl="0" marL="457200" rtl="0" algn="l">
              <a:spcBef>
                <a:spcPts val="0"/>
              </a:spcBef>
              <a:spcAft>
                <a:spcPts val="0"/>
              </a:spcAft>
              <a:buSzPts val="1300"/>
              <a:buAutoNum type="arabicPeriod"/>
            </a:pPr>
            <a:r>
              <a:rPr lang="en" sz="1300"/>
              <a:t>Black or Multi-Race,Freshman,Male,Not in Business or Education(49%)</a:t>
            </a:r>
            <a:endParaRPr sz="1300"/>
          </a:p>
          <a:p>
            <a:pPr indent="-311150" lvl="0" marL="457200" rtl="0" algn="l">
              <a:spcBef>
                <a:spcPts val="0"/>
              </a:spcBef>
              <a:spcAft>
                <a:spcPts val="0"/>
              </a:spcAft>
              <a:buSzPts val="1300"/>
              <a:buAutoNum type="arabicPeriod"/>
            </a:pPr>
            <a:r>
              <a:rPr lang="en" sz="1300"/>
              <a:t>Black or Multi-Race,Freshman,In Business or Education(27%)</a:t>
            </a:r>
            <a:endParaRPr sz="13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8" name="Google Shape;148;p23"/>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AutoNum type="arabicParenR"/>
            </a:pPr>
            <a:r>
              <a:rPr lang="en"/>
              <a:t>In each college, the proportion of undergraduate students who receive </a:t>
            </a:r>
            <a:r>
              <a:rPr lang="en"/>
              <a:t>financial</a:t>
            </a:r>
            <a:r>
              <a:rPr lang="en"/>
              <a:t> aid is close to each other, but not equal.</a:t>
            </a:r>
            <a:endParaRPr/>
          </a:p>
          <a:p>
            <a:pPr indent="-342900" lvl="0" marL="457200" marR="0" rtl="0" algn="l">
              <a:lnSpc>
                <a:spcPct val="150000"/>
              </a:lnSpc>
              <a:spcBef>
                <a:spcPts val="0"/>
              </a:spcBef>
              <a:spcAft>
                <a:spcPts val="0"/>
              </a:spcAft>
              <a:buSzPts val="1800"/>
              <a:buAutoNum type="arabicParenR"/>
            </a:pPr>
            <a:r>
              <a:rPr lang="en"/>
              <a:t>Majority of Students who receive the financial aid tend to have both self-help and gift aid financial aid</a:t>
            </a:r>
            <a:endParaRPr/>
          </a:p>
          <a:p>
            <a:pPr indent="-342900" lvl="0" marL="457200" marR="0" rtl="0" algn="l">
              <a:lnSpc>
                <a:spcPct val="150000"/>
              </a:lnSpc>
              <a:spcBef>
                <a:spcPts val="0"/>
              </a:spcBef>
              <a:spcAft>
                <a:spcPts val="0"/>
              </a:spcAft>
              <a:buSzPts val="1800"/>
              <a:buAutoNum type="arabicParenR"/>
            </a:pPr>
            <a:r>
              <a:rPr lang="en"/>
              <a:t>Black or Multi-Race Freshmen who is not in Business and Education college are more likely to receive a hold than students from other categories.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000"/>
          </a:p>
          <a:p>
            <a:pPr indent="0" lvl="0" marL="0" rtl="0" algn="ctr">
              <a:spcBef>
                <a:spcPts val="1600"/>
              </a:spcBef>
              <a:spcAft>
                <a:spcPts val="1600"/>
              </a:spcAft>
              <a:buNone/>
            </a:pPr>
            <a:r>
              <a:rPr lang="en" sz="4000"/>
              <a:t>Questions?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595200" y="1145950"/>
            <a:ext cx="8062800" cy="334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2500" u="sng">
                <a:solidFill>
                  <a:schemeClr val="dk1"/>
                </a:solidFill>
                <a:latin typeface="Times New Roman"/>
                <a:ea typeface="Times New Roman"/>
                <a:cs typeface="Times New Roman"/>
                <a:sym typeface="Times New Roman"/>
              </a:rPr>
              <a:t>This week</a:t>
            </a:r>
            <a:r>
              <a:rPr lang="en" sz="2500" u="sng">
                <a:solidFill>
                  <a:schemeClr val="dk1"/>
                </a:solidFill>
                <a:latin typeface="Times New Roman"/>
                <a:ea typeface="Times New Roman"/>
                <a:cs typeface="Times New Roman"/>
                <a:sym typeface="Times New Roman"/>
              </a:rPr>
              <a:t>: Financial aid and Financial hold</a:t>
            </a:r>
            <a:endParaRPr sz="2200"/>
          </a:p>
          <a:p>
            <a:pPr indent="-387350" lvl="0" marL="457200" rtl="0" algn="l">
              <a:lnSpc>
                <a:spcPct val="115000"/>
              </a:lnSpc>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Classify financial aid into two categories</a:t>
            </a:r>
            <a:endParaRPr sz="2500">
              <a:solidFill>
                <a:schemeClr val="dk1"/>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Financial Aid distributions </a:t>
            </a:r>
            <a:endParaRPr sz="2500">
              <a:solidFill>
                <a:schemeClr val="dk1"/>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Payment Methods</a:t>
            </a:r>
            <a:endParaRPr sz="2500">
              <a:solidFill>
                <a:schemeClr val="dk1"/>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Predictive analysis</a:t>
            </a:r>
            <a:endParaRPr sz="2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p>
        </p:txBody>
      </p:sp>
      <p:sp>
        <p:nvSpPr>
          <p:cNvPr id="62" name="Google Shape;62;p14"/>
          <p:cNvSpPr txBox="1"/>
          <p:nvPr/>
        </p:nvSpPr>
        <p:spPr>
          <a:xfrm>
            <a:off x="584500" y="438375"/>
            <a:ext cx="2951700" cy="6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 Aid (from ‘updated 9/30’)</a:t>
            </a:r>
            <a:endParaRPr/>
          </a:p>
        </p:txBody>
      </p:sp>
      <p:sp>
        <p:nvSpPr>
          <p:cNvPr id="68" name="Google Shape;68;p15"/>
          <p:cNvSpPr/>
          <p:nvPr/>
        </p:nvSpPr>
        <p:spPr>
          <a:xfrm>
            <a:off x="370775" y="1773725"/>
            <a:ext cx="4878300" cy="31146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370800" y="1201025"/>
            <a:ext cx="4878300" cy="5727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type="title"/>
          </p:nvPr>
        </p:nvSpPr>
        <p:spPr>
          <a:xfrm>
            <a:off x="370750" y="1201025"/>
            <a:ext cx="4878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GIFT AID</a:t>
            </a:r>
            <a:endParaRPr sz="2000">
              <a:solidFill>
                <a:srgbClr val="FFFFFF"/>
              </a:solidFill>
            </a:endParaRPr>
          </a:p>
        </p:txBody>
      </p:sp>
      <p:sp>
        <p:nvSpPr>
          <p:cNvPr id="71" name="Google Shape;71;p15"/>
          <p:cNvSpPr/>
          <p:nvPr/>
        </p:nvSpPr>
        <p:spPr>
          <a:xfrm>
            <a:off x="5421251" y="1773725"/>
            <a:ext cx="3351900" cy="31146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5421302" y="1201025"/>
            <a:ext cx="3351900" cy="5727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ph type="title"/>
          </p:nvPr>
        </p:nvSpPr>
        <p:spPr>
          <a:xfrm>
            <a:off x="5421250" y="1201025"/>
            <a:ext cx="3351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SELF-HELP AID</a:t>
            </a:r>
            <a:endParaRPr sz="2000">
              <a:solidFill>
                <a:srgbClr val="FFFFFF"/>
              </a:solidFill>
            </a:endParaRPr>
          </a:p>
        </p:txBody>
      </p:sp>
      <p:sp>
        <p:nvSpPr>
          <p:cNvPr id="74" name="Google Shape;74;p15"/>
          <p:cNvSpPr txBox="1"/>
          <p:nvPr>
            <p:ph type="title"/>
          </p:nvPr>
        </p:nvSpPr>
        <p:spPr>
          <a:xfrm>
            <a:off x="370750" y="1773725"/>
            <a:ext cx="1610100" cy="26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DISCRETIONARY FEE WAIVER</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DISCRETIONARY TUITION WAIVER</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Clr>
                <a:schemeClr val="dk1"/>
              </a:buClr>
              <a:buSzPts val="1100"/>
              <a:buFont typeface="Arial"/>
              <a:buNone/>
            </a:pPr>
            <a:r>
              <a:rPr lang="en" sz="1200">
                <a:solidFill>
                  <a:srgbClr val="274E13"/>
                </a:solidFill>
              </a:rPr>
              <a:t>STATUTORY FEE WAIVER</a:t>
            </a:r>
            <a:endParaRPr sz="1200">
              <a:solidFill>
                <a:srgbClr val="274E13"/>
              </a:solidFill>
            </a:endParaRPr>
          </a:p>
          <a:p>
            <a:pPr indent="0" lvl="0" marL="0" rtl="0" algn="ctr">
              <a:spcBef>
                <a:spcPts val="0"/>
              </a:spcBef>
              <a:spcAft>
                <a:spcPts val="0"/>
              </a:spcAft>
              <a:buClr>
                <a:schemeClr val="dk1"/>
              </a:buClr>
              <a:buSzPts val="1100"/>
              <a:buFont typeface="Arial"/>
              <a:buNone/>
            </a:pPr>
            <a:r>
              <a:t/>
            </a:r>
            <a:endParaRPr sz="1200">
              <a:solidFill>
                <a:srgbClr val="274E13"/>
              </a:solidFill>
            </a:endParaRPr>
          </a:p>
          <a:p>
            <a:pPr indent="0" lvl="0" marL="0" rtl="0" algn="ctr">
              <a:spcBef>
                <a:spcPts val="0"/>
              </a:spcBef>
              <a:spcAft>
                <a:spcPts val="0"/>
              </a:spcAft>
              <a:buClr>
                <a:schemeClr val="dk1"/>
              </a:buClr>
              <a:buSzPts val="1100"/>
              <a:buFont typeface="Arial"/>
              <a:buNone/>
            </a:pPr>
            <a:r>
              <a:rPr lang="en" sz="1200">
                <a:solidFill>
                  <a:srgbClr val="274E13"/>
                </a:solidFill>
              </a:rPr>
              <a:t>STATUTORY TUITION WAIVER</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TUITION WAIVER</a:t>
            </a:r>
            <a:endParaRPr sz="1200">
              <a:solidFill>
                <a:srgbClr val="274E13"/>
              </a:solidFill>
            </a:endParaRPr>
          </a:p>
        </p:txBody>
      </p:sp>
      <p:sp>
        <p:nvSpPr>
          <p:cNvPr id="75" name="Google Shape;75;p15"/>
          <p:cNvSpPr txBox="1"/>
          <p:nvPr>
            <p:ph type="title"/>
          </p:nvPr>
        </p:nvSpPr>
        <p:spPr>
          <a:xfrm>
            <a:off x="2024900" y="1773725"/>
            <a:ext cx="1698000" cy="26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ESTIMATED SCHOLARSHIP</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GENERAL SCHOLARSHIP</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SCHOLARSHIP</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GRANT</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PRIZE AWARD</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Clr>
                <a:schemeClr val="dk1"/>
              </a:buClr>
              <a:buSzPts val="1100"/>
              <a:buFont typeface="Arial"/>
              <a:buNone/>
            </a:pPr>
            <a:r>
              <a:rPr lang="en" sz="1200">
                <a:solidFill>
                  <a:srgbClr val="274E13"/>
                </a:solidFill>
              </a:rPr>
              <a:t>UIC GRANT/AWARD</a:t>
            </a:r>
            <a:endParaRPr sz="1200">
              <a:solidFill>
                <a:srgbClr val="274E13"/>
              </a:solidFill>
            </a:endParaRPr>
          </a:p>
        </p:txBody>
      </p:sp>
      <p:sp>
        <p:nvSpPr>
          <p:cNvPr id="76" name="Google Shape;76;p15"/>
          <p:cNvSpPr txBox="1"/>
          <p:nvPr>
            <p:ph type="title"/>
          </p:nvPr>
        </p:nvSpPr>
        <p:spPr>
          <a:xfrm>
            <a:off x="3767013" y="1773725"/>
            <a:ext cx="1610100" cy="26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BENEFIT</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EXEMPTION</a:t>
            </a:r>
            <a:endParaRPr sz="1200">
              <a:solidFill>
                <a:srgbClr val="274E13"/>
              </a:solidFill>
            </a:endParaRPr>
          </a:p>
          <a:p>
            <a:pPr indent="0" lvl="0" marL="0" rtl="0" algn="ctr">
              <a:spcBef>
                <a:spcPts val="0"/>
              </a:spcBef>
              <a:spcAft>
                <a:spcPts val="0"/>
              </a:spcAft>
              <a:buNone/>
            </a:pPr>
            <a:r>
              <a:t/>
            </a:r>
            <a:endParaRPr sz="1200">
              <a:solidFill>
                <a:srgbClr val="274E13"/>
              </a:solidFill>
            </a:endParaRPr>
          </a:p>
        </p:txBody>
      </p:sp>
      <p:sp>
        <p:nvSpPr>
          <p:cNvPr id="77" name="Google Shape;77;p15"/>
          <p:cNvSpPr txBox="1"/>
          <p:nvPr>
            <p:ph type="title"/>
          </p:nvPr>
        </p:nvSpPr>
        <p:spPr>
          <a:xfrm>
            <a:off x="5421250" y="1773725"/>
            <a:ext cx="3351900" cy="26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WORK</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LOAN</a:t>
            </a:r>
            <a:endParaRPr sz="1200">
              <a:solidFill>
                <a:srgbClr val="274E1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Distributions </a:t>
            </a:r>
            <a:r>
              <a:rPr b="1" lang="en" sz="1800">
                <a:solidFill>
                  <a:srgbClr val="999999"/>
                </a:solidFill>
              </a:rPr>
              <a:t>Total F17-F18 undergrads (scope): 19,454 students</a:t>
            </a:r>
            <a:endParaRPr>
              <a:solidFill>
                <a:srgbClr val="999999"/>
              </a:solidFill>
            </a:endParaRPr>
          </a:p>
        </p:txBody>
      </p:sp>
      <p:pic>
        <p:nvPicPr>
          <p:cNvPr id="83" name="Google Shape;83;p16"/>
          <p:cNvPicPr preferRelativeResize="0"/>
          <p:nvPr/>
        </p:nvPicPr>
        <p:blipFill>
          <a:blip r:embed="rId3">
            <a:alphaModFix/>
          </a:blip>
          <a:stretch>
            <a:fillRect/>
          </a:stretch>
        </p:blipFill>
        <p:spPr>
          <a:xfrm>
            <a:off x="495700" y="1337625"/>
            <a:ext cx="8152600" cy="3442700"/>
          </a:xfrm>
          <a:prstGeom prst="rect">
            <a:avLst/>
          </a:prstGeom>
          <a:noFill/>
          <a:ln>
            <a:noFill/>
          </a:ln>
        </p:spPr>
      </p:pic>
      <p:sp>
        <p:nvSpPr>
          <p:cNvPr id="84" name="Google Shape;84;p16"/>
          <p:cNvSpPr txBox="1"/>
          <p:nvPr>
            <p:ph type="title"/>
          </p:nvPr>
        </p:nvSpPr>
        <p:spPr>
          <a:xfrm>
            <a:off x="7278425" y="1883325"/>
            <a:ext cx="74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10,726</a:t>
            </a:r>
            <a:endParaRPr sz="1400">
              <a:solidFill>
                <a:srgbClr val="000000"/>
              </a:solidFill>
            </a:endParaRPr>
          </a:p>
        </p:txBody>
      </p:sp>
      <p:sp>
        <p:nvSpPr>
          <p:cNvPr id="85" name="Google Shape;85;p16"/>
          <p:cNvSpPr txBox="1"/>
          <p:nvPr>
            <p:ph type="title"/>
          </p:nvPr>
        </p:nvSpPr>
        <p:spPr>
          <a:xfrm>
            <a:off x="8324075" y="2516700"/>
            <a:ext cx="74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12,603</a:t>
            </a:r>
            <a:endParaRPr sz="1400">
              <a:solidFill>
                <a:srgbClr val="000000"/>
              </a:solidFill>
            </a:endParaRPr>
          </a:p>
        </p:txBody>
      </p:sp>
      <p:sp>
        <p:nvSpPr>
          <p:cNvPr id="86" name="Google Shape;86;p16"/>
          <p:cNvSpPr txBox="1"/>
          <p:nvPr>
            <p:ph type="title"/>
          </p:nvPr>
        </p:nvSpPr>
        <p:spPr>
          <a:xfrm>
            <a:off x="7053150" y="3089400"/>
            <a:ext cx="74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10,297</a:t>
            </a:r>
            <a:endParaRPr sz="1400">
              <a:solidFill>
                <a:srgbClr val="000000"/>
              </a:solidFill>
            </a:endParaRPr>
          </a:p>
        </p:txBody>
      </p:sp>
      <p:sp>
        <p:nvSpPr>
          <p:cNvPr id="87" name="Google Shape;87;p16"/>
          <p:cNvSpPr txBox="1"/>
          <p:nvPr>
            <p:ph type="title"/>
          </p:nvPr>
        </p:nvSpPr>
        <p:spPr>
          <a:xfrm>
            <a:off x="4918475" y="3662100"/>
            <a:ext cx="74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6,319</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Distributions </a:t>
            </a:r>
            <a:r>
              <a:rPr b="1" lang="en" sz="1800">
                <a:solidFill>
                  <a:srgbClr val="999999"/>
                </a:solidFill>
              </a:rPr>
              <a:t>Total F17-F18 undergrads (scope): 19,454 students</a:t>
            </a:r>
            <a:endParaRPr/>
          </a:p>
        </p:txBody>
      </p:sp>
      <p:pic>
        <p:nvPicPr>
          <p:cNvPr id="93" name="Google Shape;93;p17"/>
          <p:cNvPicPr preferRelativeResize="0"/>
          <p:nvPr/>
        </p:nvPicPr>
        <p:blipFill>
          <a:blip r:embed="rId3">
            <a:alphaModFix/>
          </a:blip>
          <a:stretch>
            <a:fillRect/>
          </a:stretch>
        </p:blipFill>
        <p:spPr>
          <a:xfrm>
            <a:off x="392650" y="1319374"/>
            <a:ext cx="8231123" cy="3501650"/>
          </a:xfrm>
          <a:prstGeom prst="rect">
            <a:avLst/>
          </a:prstGeom>
          <a:noFill/>
          <a:ln>
            <a:noFill/>
          </a:ln>
        </p:spPr>
      </p:pic>
      <p:sp>
        <p:nvSpPr>
          <p:cNvPr id="94" name="Google Shape;94;p17"/>
          <p:cNvSpPr txBox="1"/>
          <p:nvPr>
            <p:ph type="title"/>
          </p:nvPr>
        </p:nvSpPr>
        <p:spPr>
          <a:xfrm>
            <a:off x="8279650" y="1853875"/>
            <a:ext cx="92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$17,714</a:t>
            </a:r>
            <a:endParaRPr sz="1400">
              <a:solidFill>
                <a:srgbClr val="000000"/>
              </a:solidFill>
            </a:endParaRPr>
          </a:p>
        </p:txBody>
      </p:sp>
      <p:sp>
        <p:nvSpPr>
          <p:cNvPr id="95" name="Google Shape;95;p17"/>
          <p:cNvSpPr txBox="1"/>
          <p:nvPr>
            <p:ph type="title"/>
          </p:nvPr>
        </p:nvSpPr>
        <p:spPr>
          <a:xfrm>
            <a:off x="5330250" y="2477450"/>
            <a:ext cx="92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$10,000</a:t>
            </a:r>
            <a:endParaRPr sz="1400">
              <a:solidFill>
                <a:srgbClr val="000000"/>
              </a:solidFill>
            </a:endParaRPr>
          </a:p>
        </p:txBody>
      </p:sp>
      <p:sp>
        <p:nvSpPr>
          <p:cNvPr id="96" name="Google Shape;96;p17"/>
          <p:cNvSpPr txBox="1"/>
          <p:nvPr>
            <p:ph type="title"/>
          </p:nvPr>
        </p:nvSpPr>
        <p:spPr>
          <a:xfrm>
            <a:off x="7063000" y="3050150"/>
            <a:ext cx="92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$14,249</a:t>
            </a:r>
            <a:endParaRPr sz="1400">
              <a:solidFill>
                <a:srgbClr val="000000"/>
              </a:solidFill>
            </a:endParaRPr>
          </a:p>
        </p:txBody>
      </p:sp>
      <p:sp>
        <p:nvSpPr>
          <p:cNvPr id="97" name="Google Shape;97;p17"/>
          <p:cNvSpPr txBox="1"/>
          <p:nvPr>
            <p:ph type="title"/>
          </p:nvPr>
        </p:nvSpPr>
        <p:spPr>
          <a:xfrm>
            <a:off x="7637475" y="3665675"/>
            <a:ext cx="92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$15,926</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Distributions </a:t>
            </a:r>
            <a:r>
              <a:rPr b="1" lang="en" sz="1800">
                <a:solidFill>
                  <a:srgbClr val="999999"/>
                </a:solidFill>
              </a:rPr>
              <a:t>Total F17-F18 undergrads (scope): 19,454 students</a:t>
            </a:r>
            <a:endParaRPr/>
          </a:p>
        </p:txBody>
      </p:sp>
      <p:pic>
        <p:nvPicPr>
          <p:cNvPr id="103" name="Google Shape;103;p18"/>
          <p:cNvPicPr preferRelativeResize="0"/>
          <p:nvPr/>
        </p:nvPicPr>
        <p:blipFill>
          <a:blip r:embed="rId3">
            <a:alphaModFix/>
          </a:blip>
          <a:stretch>
            <a:fillRect/>
          </a:stretch>
        </p:blipFill>
        <p:spPr>
          <a:xfrm>
            <a:off x="480975" y="1777425"/>
            <a:ext cx="8093700" cy="2705300"/>
          </a:xfrm>
          <a:prstGeom prst="rect">
            <a:avLst/>
          </a:prstGeom>
          <a:noFill/>
          <a:ln>
            <a:noFill/>
          </a:ln>
        </p:spPr>
      </p:pic>
      <p:sp>
        <p:nvSpPr>
          <p:cNvPr id="104" name="Google Shape;104;p18"/>
          <p:cNvSpPr txBox="1"/>
          <p:nvPr>
            <p:ph type="title"/>
          </p:nvPr>
        </p:nvSpPr>
        <p:spPr>
          <a:xfrm>
            <a:off x="8216400" y="2413400"/>
            <a:ext cx="92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$232.7M</a:t>
            </a:r>
            <a:endParaRPr b="1" sz="1400">
              <a:solidFill>
                <a:srgbClr val="000000"/>
              </a:solidFill>
            </a:endParaRPr>
          </a:p>
        </p:txBody>
      </p:sp>
      <p:sp>
        <p:nvSpPr>
          <p:cNvPr id="105" name="Google Shape;105;p18"/>
          <p:cNvSpPr txBox="1"/>
          <p:nvPr>
            <p:ph type="title"/>
          </p:nvPr>
        </p:nvSpPr>
        <p:spPr>
          <a:xfrm>
            <a:off x="6906800" y="3252900"/>
            <a:ext cx="125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$187.18M</a:t>
            </a:r>
            <a:endParaRPr b="1"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132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Payment Method (from new data set)</a:t>
            </a:r>
            <a:endParaRPr/>
          </a:p>
        </p:txBody>
      </p:sp>
      <p:sp>
        <p:nvSpPr>
          <p:cNvPr id="111" name="Google Shape;111;p19"/>
          <p:cNvSpPr/>
          <p:nvPr/>
        </p:nvSpPr>
        <p:spPr>
          <a:xfrm>
            <a:off x="423575" y="646825"/>
            <a:ext cx="2047500" cy="31986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nvSpPr>
        <p:spPr>
          <a:xfrm>
            <a:off x="423575" y="588325"/>
            <a:ext cx="2047500" cy="3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rPr>
              <a:t>Credit Card</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Credit Union</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eChecks</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Wire + Flywire</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Payment Plan</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OTC</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Lock Box</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SAPR</a:t>
            </a:r>
            <a:endParaRPr sz="1200">
              <a:solidFill>
                <a:schemeClr val="accent2"/>
              </a:solidFill>
            </a:endParaRPr>
          </a:p>
        </p:txBody>
      </p:sp>
      <p:sp>
        <p:nvSpPr>
          <p:cNvPr id="113" name="Google Shape;113;p19"/>
          <p:cNvSpPr/>
          <p:nvPr/>
        </p:nvSpPr>
        <p:spPr>
          <a:xfrm>
            <a:off x="2869550" y="666325"/>
            <a:ext cx="1229700" cy="3198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txBox="1"/>
          <p:nvPr/>
        </p:nvSpPr>
        <p:spPr>
          <a:xfrm>
            <a:off x="2869550" y="578525"/>
            <a:ext cx="917400" cy="3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26015</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833</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49635</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2030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73527</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3609</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2478</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5747</a:t>
            </a:r>
            <a:endParaRPr sz="1200"/>
          </a:p>
        </p:txBody>
      </p:sp>
      <p:sp>
        <p:nvSpPr>
          <p:cNvPr id="115" name="Google Shape;115;p19"/>
          <p:cNvSpPr/>
          <p:nvPr/>
        </p:nvSpPr>
        <p:spPr>
          <a:xfrm>
            <a:off x="497750" y="3933275"/>
            <a:ext cx="8143800" cy="975900"/>
          </a:xfrm>
          <a:prstGeom prst="round1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497750" y="3952775"/>
            <a:ext cx="7897200" cy="9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Payroll Deduction, Sponsor Billing, and wire-off: Each was chosen by less than 250 students.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On-Plan and Chapter 33 a</a:t>
            </a:r>
            <a:r>
              <a:rPr lang="en"/>
              <a:t>re payments on past due accounts.</a:t>
            </a:r>
            <a:endParaRPr/>
          </a:p>
        </p:txBody>
      </p:sp>
      <p:pic>
        <p:nvPicPr>
          <p:cNvPr id="117" name="Google Shape;117;p19"/>
          <p:cNvPicPr preferRelativeResize="0"/>
          <p:nvPr/>
        </p:nvPicPr>
        <p:blipFill>
          <a:blip r:embed="rId3">
            <a:alphaModFix/>
          </a:blip>
          <a:stretch>
            <a:fillRect/>
          </a:stretch>
        </p:blipFill>
        <p:spPr>
          <a:xfrm>
            <a:off x="4251650" y="646825"/>
            <a:ext cx="4277859" cy="328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132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Payment Method: Average Payment Amount</a:t>
            </a:r>
            <a:endParaRPr/>
          </a:p>
        </p:txBody>
      </p:sp>
      <p:sp>
        <p:nvSpPr>
          <p:cNvPr id="123" name="Google Shape;123;p20"/>
          <p:cNvSpPr/>
          <p:nvPr/>
        </p:nvSpPr>
        <p:spPr>
          <a:xfrm>
            <a:off x="423575" y="646825"/>
            <a:ext cx="2105700" cy="40077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nvSpPr>
        <p:spPr>
          <a:xfrm>
            <a:off x="423575" y="926825"/>
            <a:ext cx="2105700" cy="38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Credit Card</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en">
                <a:solidFill>
                  <a:schemeClr val="accent2"/>
                </a:solidFill>
              </a:rPr>
              <a:t>Credit Union</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en">
                <a:solidFill>
                  <a:schemeClr val="accent2"/>
                </a:solidFill>
              </a:rPr>
              <a:t>eChecks</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en">
                <a:solidFill>
                  <a:schemeClr val="accent2"/>
                </a:solidFill>
              </a:rPr>
              <a:t>Wire + Flywire</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en">
                <a:solidFill>
                  <a:schemeClr val="accent2"/>
                </a:solidFill>
              </a:rPr>
              <a:t>Payment Plan</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en">
                <a:solidFill>
                  <a:schemeClr val="accent2"/>
                </a:solidFill>
              </a:rPr>
              <a:t>OTC</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en">
                <a:solidFill>
                  <a:schemeClr val="accent2"/>
                </a:solidFill>
              </a:rPr>
              <a:t>Lock Box</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en">
                <a:solidFill>
                  <a:schemeClr val="accent2"/>
                </a:solidFill>
              </a:rPr>
              <a:t>SAPR</a:t>
            </a:r>
            <a:endParaRPr>
              <a:solidFill>
                <a:schemeClr val="accent2"/>
              </a:solidFill>
            </a:endParaRPr>
          </a:p>
        </p:txBody>
      </p:sp>
      <p:sp>
        <p:nvSpPr>
          <p:cNvPr id="125" name="Google Shape;125;p20"/>
          <p:cNvSpPr/>
          <p:nvPr/>
        </p:nvSpPr>
        <p:spPr>
          <a:xfrm>
            <a:off x="2869550" y="666325"/>
            <a:ext cx="1070400" cy="3988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nvSpPr>
        <p:spPr>
          <a:xfrm>
            <a:off x="2869550" y="926825"/>
            <a:ext cx="917400" cy="3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$1292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$1333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$3737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$10861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$1154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$4494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$6681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$1827</a:t>
            </a:r>
            <a:endParaRPr/>
          </a:p>
        </p:txBody>
      </p:sp>
      <p:pic>
        <p:nvPicPr>
          <p:cNvPr id="127" name="Google Shape;127;p20"/>
          <p:cNvPicPr preferRelativeResize="0"/>
          <p:nvPr/>
        </p:nvPicPr>
        <p:blipFill>
          <a:blip r:embed="rId3">
            <a:alphaModFix/>
          </a:blip>
          <a:stretch>
            <a:fillRect/>
          </a:stretch>
        </p:blipFill>
        <p:spPr>
          <a:xfrm>
            <a:off x="4092350" y="857800"/>
            <a:ext cx="4899249" cy="360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Analysis Questions</a:t>
            </a:r>
            <a:endParaRPr/>
          </a:p>
        </p:txBody>
      </p:sp>
      <p:sp>
        <p:nvSpPr>
          <p:cNvPr id="133" name="Google Shape;133;p21"/>
          <p:cNvSpPr txBox="1"/>
          <p:nvPr>
            <p:ph idx="1" type="body"/>
          </p:nvPr>
        </p:nvSpPr>
        <p:spPr>
          <a:xfrm>
            <a:off x="311700" y="1152475"/>
            <a:ext cx="333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students from a specific college or degree program more or less likely to receive financial aid?</a:t>
            </a:r>
            <a:endParaRPr/>
          </a:p>
          <a:p>
            <a:pPr indent="0" lvl="0" marL="0" rtl="0" algn="l">
              <a:spcBef>
                <a:spcPts val="1600"/>
              </a:spcBef>
              <a:spcAft>
                <a:spcPts val="0"/>
              </a:spcAft>
              <a:buNone/>
            </a:pPr>
            <a:r>
              <a:rPr lang="en"/>
              <a:t>Answer: </a:t>
            </a:r>
            <a:r>
              <a:rPr lang="en"/>
              <a:t>9-sample test for equality of proportions in R</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a:t>
            </a:r>
            <a:r>
              <a:rPr lang="en"/>
              <a:t> &lt; 0.05 → reject H</a:t>
            </a:r>
            <a:r>
              <a:rPr baseline="-25000" lang="en"/>
              <a:t>O</a:t>
            </a:r>
            <a:endParaRPr/>
          </a:p>
          <a:p>
            <a:pPr indent="0" lvl="0" marL="0" rtl="0" algn="l">
              <a:spcBef>
                <a:spcPts val="1600"/>
              </a:spcBef>
              <a:spcAft>
                <a:spcPts val="0"/>
              </a:spcAft>
              <a:buNone/>
            </a:pPr>
            <a:r>
              <a:rPr b="1" lang="en"/>
              <a:t>Not all proportions are equal</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34" name="Google Shape;134;p21"/>
          <p:cNvGraphicFramePr/>
          <p:nvPr/>
        </p:nvGraphicFramePr>
        <p:xfrm>
          <a:off x="4034550" y="1152475"/>
          <a:ext cx="3000000" cy="3000000"/>
        </p:xfrm>
        <a:graphic>
          <a:graphicData uri="http://schemas.openxmlformats.org/drawingml/2006/table">
            <a:tbl>
              <a:tblPr>
                <a:noFill/>
                <a:tableStyleId>{E296D47C-98BB-4F80-B4B3-CBC4E3A73822}</a:tableStyleId>
              </a:tblPr>
              <a:tblGrid>
                <a:gridCol w="1461900"/>
                <a:gridCol w="971200"/>
                <a:gridCol w="1144975"/>
                <a:gridCol w="1093875"/>
              </a:tblGrid>
              <a:tr h="721050">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COLLEGE</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STUDENTS</a:t>
                      </a:r>
                      <a:endParaRPr b="1">
                        <a:latin typeface="Calibri"/>
                        <a:ea typeface="Calibri"/>
                        <a:cs typeface="Calibri"/>
                        <a:sym typeface="Calibri"/>
                      </a:endParaRPr>
                    </a:p>
                    <a:p>
                      <a:pPr indent="0" lvl="0" marL="0" rtl="0" algn="l">
                        <a:lnSpc>
                          <a:spcPct val="115000"/>
                        </a:lnSpc>
                        <a:spcBef>
                          <a:spcPts val="0"/>
                        </a:spcBef>
                        <a:spcAft>
                          <a:spcPts val="0"/>
                        </a:spcAft>
                        <a:buNone/>
                      </a:pPr>
                      <a:r>
                        <a:rPr b="1" lang="en">
                          <a:latin typeface="Calibri"/>
                          <a:ea typeface="Calibri"/>
                          <a:cs typeface="Calibri"/>
                          <a:sym typeface="Calibri"/>
                        </a:rPr>
                        <a:t>IN COLLEGE</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HOW MANY</a:t>
                      </a:r>
                      <a:endParaRPr b="1">
                        <a:latin typeface="Calibri"/>
                        <a:ea typeface="Calibri"/>
                        <a:cs typeface="Calibri"/>
                        <a:sym typeface="Calibri"/>
                      </a:endParaRPr>
                    </a:p>
                    <a:p>
                      <a:pPr indent="0" lvl="0" marL="0" rtl="0" algn="l">
                        <a:lnSpc>
                          <a:spcPct val="115000"/>
                        </a:lnSpc>
                        <a:spcBef>
                          <a:spcPts val="0"/>
                        </a:spcBef>
                        <a:spcAft>
                          <a:spcPts val="0"/>
                        </a:spcAft>
                        <a:buNone/>
                      </a:pPr>
                      <a:r>
                        <a:rPr b="1" lang="en">
                          <a:latin typeface="Calibri"/>
                          <a:ea typeface="Calibri"/>
                          <a:cs typeface="Calibri"/>
                          <a:sym typeface="Calibri"/>
                        </a:rPr>
                        <a:t>RECEIVED AID</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PERCENTAGE</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04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LAS</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9,691</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6,649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68.61%</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DAC0"/>
                    </a:solidFill>
                  </a:tcPr>
                </a:tc>
              </a:tr>
              <a:tr h="2804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Engineering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3,604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2,285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63.40%</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FF2E9"/>
                    </a:solidFill>
                  </a:tcPr>
                </a:tc>
              </a:tr>
              <a:tr h="2804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Business</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2,987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1,952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65.35%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E9DA"/>
                    </a:solidFill>
                  </a:tcPr>
                </a:tc>
              </a:tr>
              <a:tr h="2804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Arch/Design/Art</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1,064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728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68.42%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6DBC1"/>
                    </a:solidFill>
                  </a:tcPr>
                </a:tc>
              </a:tr>
              <a:tr h="2804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App. Health Sci</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999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694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69.47%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AD6B9"/>
                    </a:solidFill>
                  </a:tcPr>
                </a:tc>
              </a:tr>
              <a:tr h="2804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Nursing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477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289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60.59%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04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Education</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388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256</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65.98%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E7D4"/>
                    </a:solidFill>
                  </a:tcPr>
                </a:tc>
              </a:tr>
              <a:tr h="2804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Urb Planning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147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105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71.43%</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3CDA9"/>
                    </a:solidFill>
                  </a:tcPr>
                </a:tc>
              </a:tr>
              <a:tr h="2804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Public Health</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73</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75.26%</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7BB8A"/>
                    </a:solidFill>
                  </a:tcPr>
                </a:tc>
              </a:tr>
              <a:tr h="395875">
                <a:tc>
                  <a:txBody>
                    <a:bodyPr/>
                    <a:lstStyle/>
                    <a:p>
                      <a:pPr indent="0" lvl="0" marL="0" rtl="0" algn="l">
                        <a:lnSpc>
                          <a:spcPct val="115000"/>
                        </a:lnSpc>
                        <a:spcBef>
                          <a:spcPts val="0"/>
                        </a:spcBef>
                        <a:spcAft>
                          <a:spcPts val="0"/>
                        </a:spcAft>
                        <a:buNone/>
                      </a:pPr>
                      <a:r>
                        <a:rPr b="1" lang="en" sz="1800">
                          <a:latin typeface="Calibri"/>
                          <a:ea typeface="Calibri"/>
                          <a:cs typeface="Calibri"/>
                          <a:sym typeface="Calibri"/>
                        </a:rPr>
                        <a:t>ALL COLLEGES</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19,454</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13,031</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latin typeface="Calibri"/>
                          <a:ea typeface="Calibri"/>
                          <a:cs typeface="Calibri"/>
                          <a:sym typeface="Calibri"/>
                        </a:rPr>
                        <a:t>66.98%</a:t>
                      </a:r>
                      <a:endParaRPr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E2CC"/>
                    </a:solidFill>
                  </a:tcPr>
                </a:tc>
              </a:tr>
            </a:tbl>
          </a:graphicData>
        </a:graphic>
      </p:graphicFrame>
      <p:pic>
        <p:nvPicPr>
          <p:cNvPr id="135" name="Google Shape;135;p21"/>
          <p:cNvPicPr preferRelativeResize="0"/>
          <p:nvPr/>
        </p:nvPicPr>
        <p:blipFill>
          <a:blip r:embed="rId3">
            <a:alphaModFix/>
          </a:blip>
          <a:stretch>
            <a:fillRect/>
          </a:stretch>
        </p:blipFill>
        <p:spPr>
          <a:xfrm>
            <a:off x="99675" y="3466000"/>
            <a:ext cx="3734376" cy="40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