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Comfortaa Regular"/>
      <p:regular r:id="rId19"/>
      <p:bold r:id="rId20"/>
    </p:embeddedFont>
    <p:embeddedFont>
      <p:font typeface="Lato Light"/>
      <p:regular r:id="rId21"/>
      <p:bold r:id="rId22"/>
      <p:italic r:id="rId23"/>
      <p:boldItalic r:id="rId24"/>
    </p:embeddedFont>
    <p:embeddedFont>
      <p:font typeface="Comfortaa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0BD702B-EB90-4437-8D1C-BDB5710A2D23}">
  <a:tblStyle styleId="{50BD702B-EB90-4437-8D1C-BDB5710A2D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Regular-bold.fntdata"/><Relationship Id="rId22" Type="http://schemas.openxmlformats.org/officeDocument/2006/relationships/font" Target="fonts/LatoLight-bold.fntdata"/><Relationship Id="rId21" Type="http://schemas.openxmlformats.org/officeDocument/2006/relationships/font" Target="fonts/LatoLight-regular.fntdata"/><Relationship Id="rId24" Type="http://schemas.openxmlformats.org/officeDocument/2006/relationships/font" Target="fonts/LatoLight-boldItalic.fntdata"/><Relationship Id="rId23" Type="http://schemas.openxmlformats.org/officeDocument/2006/relationships/font" Target="fonts/Lato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omfortaa-bold.fntdata"/><Relationship Id="rId25" Type="http://schemas.openxmlformats.org/officeDocument/2006/relationships/font" Target="fonts/Comforta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ComfortaaRegular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Welcome to our week 9 presentation. We are ATLAS Data Mining team. [self intro based on the list, name, major, title] The objective of this project is to study what impacts students’ matriculation from a financial perspectives.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3fe4ec6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3fe4ec6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173de347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173de347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173de347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173de347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f59b9fe7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f59b9fe7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a look at loans only - 70% graduate with loans. Of those that don’t continue, how many have loans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173de34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173de34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850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funding method (methods of payment/financial aid) impact enrollment in a subsequent term？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students from a specific college or degree program more or less likely to receive a financial hold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？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 how would late fee incurred be used to predict holds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3e4ece57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3e4ece57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3e4ece57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3e4ece57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3e4ece57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3e4ece57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3e4ece57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3e4ece57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3fe4ec4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3fe4ec4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3fe4ec63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3fe4ec63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901800" y="333875"/>
            <a:ext cx="7572900" cy="9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274E13"/>
                </a:solidFill>
                <a:latin typeface="Comfortaa"/>
                <a:ea typeface="Comfortaa"/>
                <a:cs typeface="Comfortaa"/>
                <a:sym typeface="Comfortaa"/>
              </a:rPr>
              <a:t>Week 11 Presentation</a:t>
            </a:r>
            <a:endParaRPr b="1" sz="3700">
              <a:solidFill>
                <a:srgbClr val="274E1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9250" y="1173625"/>
            <a:ext cx="4990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74E13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Wednesday, November 6, 2019</a:t>
            </a:r>
            <a:endParaRPr sz="2000">
              <a:solidFill>
                <a:srgbClr val="274E13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/>
        </p:nvSpPr>
        <p:spPr>
          <a:xfrm>
            <a:off x="798825" y="563250"/>
            <a:ext cx="51489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LATE FEE VS. HOLD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39" name="Google Shape;139;p22"/>
          <p:cNvSpPr/>
          <p:nvPr/>
        </p:nvSpPr>
        <p:spPr>
          <a:xfrm>
            <a:off x="727150" y="1529400"/>
            <a:ext cx="3276600" cy="110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 fee: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incurred in Sept &amp; Oct 2017: </a:t>
            </a:r>
            <a:r>
              <a:rPr lang="en"/>
              <a:t>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incurred                         : 0</a:t>
            </a: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5208250" y="1529400"/>
            <a:ext cx="2980800" cy="104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Holds: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 &amp; Nov &amp; Dec 2017: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No holds             : 0</a:t>
            </a:r>
            <a:endParaRPr/>
          </a:p>
        </p:txBody>
      </p:sp>
      <p:cxnSp>
        <p:nvCxnSpPr>
          <p:cNvPr id="141" name="Google Shape;141;p22"/>
          <p:cNvCxnSpPr>
            <a:stCxn id="139" idx="3"/>
            <a:endCxn id="140" idx="1"/>
          </p:cNvCxnSpPr>
          <p:nvPr/>
        </p:nvCxnSpPr>
        <p:spPr>
          <a:xfrm flipH="1" rot="10800000">
            <a:off x="4003750" y="2050800"/>
            <a:ext cx="1204500" cy="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2"/>
          <p:cNvSpPr txBox="1"/>
          <p:nvPr/>
        </p:nvSpPr>
        <p:spPr>
          <a:xfrm>
            <a:off x="4179100" y="1550025"/>
            <a:ext cx="8457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</a:t>
            </a:r>
            <a:endParaRPr/>
          </a:p>
        </p:txBody>
      </p:sp>
      <p:graphicFrame>
        <p:nvGraphicFramePr>
          <p:cNvPr id="143" name="Google Shape;143;p22"/>
          <p:cNvGraphicFramePr/>
          <p:nvPr/>
        </p:nvGraphicFramePr>
        <p:xfrm>
          <a:off x="982450" y="300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{50BD702B-EB90-4437-8D1C-BDB5710A2D23}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Accuracy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0.78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128375"/>
            <a:ext cx="8520600" cy="3440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There’s certain time’s late fee that can be used to predict the future hold.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Students from Nursing are less likely to have a hold. Students from Architecture are more likely to have a hold. 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Students who accept financial aid have lower dropout rates than those who are not offered any financial aid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Students who have to pay out of pocket have higher dropout rates than those who do not have to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Having an Authorized Payer does not affect hold rates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505950"/>
            <a:ext cx="8520600" cy="41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THANK YOU FOR LISTENING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Lato Light"/>
                <a:ea typeface="Lato Light"/>
                <a:cs typeface="Lato Light"/>
                <a:sym typeface="Lato Light"/>
              </a:rPr>
              <a:t>QUESTIONS?</a:t>
            </a:r>
            <a:endParaRPr sz="40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SMMC Data Mining Team -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218647" y="4336775"/>
            <a:ext cx="2124600" cy="572700"/>
          </a:xfrm>
          <a:prstGeom prst="rect">
            <a:avLst/>
          </a:prstGeom>
          <a:solidFill>
            <a:srgbClr val="274E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218600" y="4336775"/>
            <a:ext cx="2124600" cy="572700"/>
          </a:xfrm>
          <a:prstGeom prst="rect">
            <a:avLst/>
          </a:prstGeom>
          <a:solidFill>
            <a:srgbClr val="B6D7A8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8761D"/>
                </a:solidFill>
              </a:rPr>
              <a:t>Smruthi Iyengar</a:t>
            </a:r>
            <a:endParaRPr sz="2000">
              <a:solidFill>
                <a:srgbClr val="38761D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2412647" y="4336775"/>
            <a:ext cx="2124600" cy="572700"/>
          </a:xfrm>
          <a:prstGeom prst="rect">
            <a:avLst/>
          </a:prstGeom>
          <a:solidFill>
            <a:srgbClr val="274E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2412600" y="4336775"/>
            <a:ext cx="2124600" cy="572700"/>
          </a:xfrm>
          <a:prstGeom prst="rect">
            <a:avLst/>
          </a:prstGeom>
          <a:solidFill>
            <a:srgbClr val="B6D7A8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8761D"/>
                </a:solidFill>
              </a:rPr>
              <a:t>Kagen Quiballo</a:t>
            </a:r>
            <a:endParaRPr sz="2000">
              <a:solidFill>
                <a:srgbClr val="38761D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4606697" y="4336775"/>
            <a:ext cx="2124600" cy="572700"/>
          </a:xfrm>
          <a:prstGeom prst="rect">
            <a:avLst/>
          </a:prstGeom>
          <a:solidFill>
            <a:srgbClr val="274E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4606650" y="4336775"/>
            <a:ext cx="2124600" cy="572700"/>
          </a:xfrm>
          <a:prstGeom prst="rect">
            <a:avLst/>
          </a:prstGeom>
          <a:solidFill>
            <a:srgbClr val="B6D7A8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8761D"/>
                </a:solidFill>
              </a:rPr>
              <a:t>Hanqing Wang</a:t>
            </a:r>
            <a:endParaRPr sz="2000">
              <a:solidFill>
                <a:srgbClr val="38761D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6800797" y="4336775"/>
            <a:ext cx="2124600" cy="572700"/>
          </a:xfrm>
          <a:prstGeom prst="rect">
            <a:avLst/>
          </a:prstGeom>
          <a:solidFill>
            <a:srgbClr val="274E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6800750" y="4336775"/>
            <a:ext cx="2124600" cy="572700"/>
          </a:xfrm>
          <a:prstGeom prst="rect">
            <a:avLst/>
          </a:prstGeom>
          <a:solidFill>
            <a:srgbClr val="B6D7A8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8761D"/>
                </a:solidFill>
              </a:rPr>
              <a:t>Yuxin Wang</a:t>
            </a:r>
            <a:endParaRPr sz="2000">
              <a:solidFill>
                <a:srgbClr val="38761D"/>
              </a:solidFill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b="0" l="4250" r="22958" t="20973"/>
          <a:stretch/>
        </p:blipFill>
        <p:spPr>
          <a:xfrm>
            <a:off x="2412600" y="1261450"/>
            <a:ext cx="2124598" cy="3075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725" y="1261450"/>
            <a:ext cx="2095425" cy="307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 rotWithShape="1">
          <a:blip r:embed="rId5">
            <a:alphaModFix/>
          </a:blip>
          <a:srcRect b="5489" l="0" r="0" t="8599"/>
          <a:stretch/>
        </p:blipFill>
        <p:spPr>
          <a:xfrm>
            <a:off x="6800750" y="1261450"/>
            <a:ext cx="2085925" cy="307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595200" y="1145950"/>
            <a:ext cx="80628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 Funding method impact on matriculation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 Certain Colleges more likely to have holds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 Having Authorized payer affect likelihood of having a hold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  Relationship between late fee and holds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584500" y="438375"/>
            <a:ext cx="80628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Presentation Overview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funding method </a:t>
            </a:r>
            <a:r>
              <a:rPr lang="en" sz="2000">
                <a:solidFill>
                  <a:srgbClr val="999999"/>
                </a:solidFill>
              </a:rPr>
              <a:t>(methods of payment/financial aid)</a:t>
            </a:r>
            <a:r>
              <a:rPr lang="en"/>
              <a:t> impact enrollment in a subsequent term </a:t>
            </a:r>
            <a:r>
              <a:rPr lang="en" sz="2000">
                <a:solidFill>
                  <a:srgbClr val="999999"/>
                </a:solidFill>
              </a:rPr>
              <a:t>(matriculation)</a:t>
            </a:r>
            <a:r>
              <a:rPr lang="en"/>
              <a:t>?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648025"/>
            <a:ext cx="8520600" cy="29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matri_F_A :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 if student matriculated from F17 to S18, 0 if didn’t continue or withdrew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Look at different ratios based on Total Account Charges: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Self Help Ratio (Loans)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Gift Aid Ratio (Scholarships, Grants, Awards)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Payment Ratio (Payment Plan, Credit Card, eCheck)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75" y="623199"/>
            <a:ext cx="5036625" cy="38970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1028875" y="1244825"/>
            <a:ext cx="3456000" cy="5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50.5% receive no self help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5649300" y="579650"/>
            <a:ext cx="3156300" cy="5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help ratio = 0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(9,831 students)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5758338" y="1339575"/>
            <a:ext cx="12897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10.8% withdraw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7465213" y="1340950"/>
            <a:ext cx="1155000" cy="5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89.2% continue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5696975" y="2791225"/>
            <a:ext cx="3156300" cy="5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help ratio =/= 0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(9,623 students)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5844188" y="3591350"/>
            <a:ext cx="12897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7.9% withdraw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7551063" y="3592725"/>
            <a:ext cx="1155000" cy="5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92.1% continue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5649300" y="579650"/>
            <a:ext cx="3156300" cy="5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gift aid ratio = 0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(5,923 students)</a:t>
            </a:r>
            <a:endParaRPr sz="1200"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5758338" y="1339575"/>
            <a:ext cx="12897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12.2% withdraw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7465213" y="1340950"/>
            <a:ext cx="1155000" cy="5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87.8% continue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5696975" y="2791225"/>
            <a:ext cx="3156300" cy="5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gift aid ratio =/= 0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(13,531 students)</a:t>
            </a:r>
            <a:endParaRPr sz="1200"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075" y="152400"/>
            <a:ext cx="4135236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1429650" y="1340950"/>
            <a:ext cx="3456000" cy="5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30.4% receive no self help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5844188" y="3591350"/>
            <a:ext cx="12897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8.1% withdraw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7551063" y="3592725"/>
            <a:ext cx="1155000" cy="5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91.9% continue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376" y="324675"/>
            <a:ext cx="4283150" cy="466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1229250" y="1340950"/>
            <a:ext cx="3456000" cy="5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34.4% receive no self help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5649300" y="579650"/>
            <a:ext cx="3156300" cy="5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payments ratio = 0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(6,700 students)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5758338" y="1339575"/>
            <a:ext cx="12897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8.7% withdraw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7465213" y="1340950"/>
            <a:ext cx="1155000" cy="5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91.3% continue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5696975" y="2791225"/>
            <a:ext cx="3156300" cy="5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payments ratio =/= 0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(12,754 students)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5844188" y="3591350"/>
            <a:ext cx="12897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9.7% withdraw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7551063" y="3592725"/>
            <a:ext cx="1155000" cy="5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90.3% continue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College Impact Holds?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of all students receiving a hold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 About 24%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Nursing least likely to have a hold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Architecture most likely to have a hold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Only two colleges that are significantly different</a:t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3125" y="1856625"/>
            <a:ext cx="3529175" cy="271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Authorized Payer Impact Hold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No, not statistically different although there is a small difference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525" y="2000250"/>
            <a:ext cx="34099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