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mfortaa Regular"/>
      <p:regular r:id="rId20"/>
      <p:bold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13EDFC-1787-4766-A5F5-16F44BDADB54}">
  <a:tblStyle styleId="{5713EDFC-1787-4766-A5F5-16F44BDADB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DA9AA3-0B4F-49DB-8D2F-46FE29999B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regular.fntdata"/><Relationship Id="rId22" Type="http://schemas.openxmlformats.org/officeDocument/2006/relationships/font" Target="fonts/LatoLight-regular.fntdata"/><Relationship Id="rId21" Type="http://schemas.openxmlformats.org/officeDocument/2006/relationships/font" Target="fonts/ComfortaaRegular-bold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LatoLight-boldItalic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Welcome to our week 12 presentation. We are ATLAS Data Mining team. [self intro based on the list, name, major, title] The objective of this project is to study what impacts students’ matriculation from a financial perspectives.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12aff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12aff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12aff7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12aff7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73de34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73de34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students from a specific college or degree program more or less likely to receive a financial aid？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relationship between type of charges (late fee charge) and hold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73de347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73de347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59b9fe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59b9fe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objective of this project is to study what impacts students’ matriculation from a financial perspectives.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73de3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73de3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funding method (methods of payment/financial aid) impact enrollment in a subsequent term？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students from a specific college or degree program more or less likely to receive a financial aid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？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relationship between type of charges (late fee charge) and hold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335415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335415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335415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335415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335415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335415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206ff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206ff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206ff1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206ff1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12aff7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12aff7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901800" y="333875"/>
            <a:ext cx="7572900" cy="9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274E13"/>
                </a:solidFill>
                <a:latin typeface="Comfortaa"/>
                <a:ea typeface="Comfortaa"/>
                <a:cs typeface="Comfortaa"/>
                <a:sym typeface="Comfortaa"/>
              </a:rPr>
              <a:t>Week 12 Presentation</a:t>
            </a:r>
            <a:endParaRPr b="1" sz="3700">
              <a:solidFill>
                <a:srgbClr val="274E1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9250" y="1173625"/>
            <a:ext cx="499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Wednesday, November 20, 2019</a:t>
            </a:r>
            <a:endParaRPr sz="2000">
              <a:solidFill>
                <a:srgbClr val="274E13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587850"/>
            <a:ext cx="5810250" cy="35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56100" y="428625"/>
            <a:ext cx="6441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charge VS. hold -- model #1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31950" y="1422275"/>
            <a:ext cx="46272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Among 12 types of charge, late fee charge (CAR) is significant for predicting hold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total late fee charge incurred exceeds 132 in fall 2017, the student has 41% chance ends up with at least 1 hold in Spring 2018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441125"/>
            <a:ext cx="5810250" cy="37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56100" y="428625"/>
            <a:ext cx="6441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charge VS. hold -- model #2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85850" y="1441125"/>
            <a:ext cx="34743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late fee charge (CAR) and Refund(RFD) are significant for predicting hold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total late fee charge incurred exceeds 131 and refund is less than 63 in fall 2017, the student has 60% chance ends up with 9H hold in Spring 2018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28375"/>
            <a:ext cx="8520600" cy="344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External financial aid</a:t>
            </a:r>
            <a:r>
              <a:rPr lang="en"/>
              <a:t> tends to have an </a:t>
            </a:r>
            <a:r>
              <a:rPr i="1" lang="en"/>
              <a:t>inverse relationship </a:t>
            </a:r>
            <a:r>
              <a:rPr lang="en"/>
              <a:t>between percentage (of students that receive aid) and average amount of aid received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Institutional financial aid</a:t>
            </a:r>
            <a:r>
              <a:rPr lang="en"/>
              <a:t> to have a more even distribution for average amount of aid received (Public Health is the exception)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</a:t>
            </a:r>
            <a:r>
              <a:rPr lang="en"/>
              <a:t>ate fee charge and Refund are significant for predicting hold</a:t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505950"/>
            <a:ext cx="85206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THANK YOU FOR LISTENING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 Light"/>
                <a:ea typeface="Lato Light"/>
                <a:cs typeface="Lato Light"/>
                <a:sym typeface="Lato Light"/>
              </a:rPr>
              <a:t>QUESTIONS?</a:t>
            </a:r>
            <a:endParaRPr sz="4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SMMC Data Mining Team -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1864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1860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Smruthi Iyengar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41264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41260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Kagen Quiballo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0669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60665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Hanqing Wang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80079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80075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Yuxin Wang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4250" r="22958" t="20973"/>
          <a:stretch/>
        </p:blipFill>
        <p:spPr>
          <a:xfrm>
            <a:off x="2412600" y="1261450"/>
            <a:ext cx="2124598" cy="307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25" y="1261450"/>
            <a:ext cx="2095425" cy="307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5489" l="0" r="0" t="8599"/>
          <a:stretch/>
        </p:blipFill>
        <p:spPr>
          <a:xfrm>
            <a:off x="6800750" y="1261450"/>
            <a:ext cx="2085925" cy="30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95200" y="1145950"/>
            <a:ext cx="8062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Reinvestigate financial aid distribution by college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External vs. Institutional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Types of charge VS. hold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4500" y="438375"/>
            <a:ext cx="8062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Presentation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students from a specific college more/less likely to receive financial aid? </a:t>
            </a:r>
            <a:r>
              <a:rPr lang="en">
                <a:solidFill>
                  <a:srgbClr val="999999"/>
                </a:solidFill>
              </a:rPr>
              <a:t>(19,454 undergrads 1718 yr)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70813" y="2151298"/>
            <a:ext cx="3975000" cy="273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70873" y="1648025"/>
            <a:ext cx="3975000" cy="5034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70750" y="1648025"/>
            <a:ext cx="3975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INSTITUTIONAL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563119" y="2151298"/>
            <a:ext cx="3975000" cy="2736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563180" y="1648025"/>
            <a:ext cx="3975000" cy="5034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563118" y="1648025"/>
            <a:ext cx="3975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EXTERNAL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70750" y="2151298"/>
            <a:ext cx="39750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BENEFITS</a:t>
            </a:r>
            <a:br>
              <a:rPr lang="en" sz="1200">
                <a:solidFill>
                  <a:srgbClr val="274E13"/>
                </a:solidFill>
              </a:rPr>
            </a:b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EXEMPTIONS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WAIVERS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SCHOLARSHIPS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PRIZE/AWARD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UIC GRANT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70750" y="4385050"/>
            <a:ext cx="3975000" cy="50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563118" y="4385050"/>
            <a:ext cx="3975000" cy="50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70750" y="4385050"/>
            <a:ext cx="3975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5,611</a:t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63180" y="4385050"/>
            <a:ext cx="39750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</a:rPr>
              <a:t>14,640</a:t>
            </a:r>
            <a:endParaRPr sz="2000">
              <a:solidFill>
                <a:srgbClr val="274E13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454612" y="2151298"/>
            <a:ext cx="41922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SCHOLARSHIP (has ‘External’ in desc.)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GRANT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LOAN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WORK</a:t>
            </a:r>
            <a:endParaRPr sz="12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EXTERNAL </a:t>
            </a:r>
            <a:r>
              <a:rPr lang="en">
                <a:solidFill>
                  <a:srgbClr val="999999"/>
                </a:solidFill>
              </a:rPr>
              <a:t>(scholarship, grant, loan, work)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647350" y="11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{5713EDFC-1787-4766-A5F5-16F44BDADB54}</a:tableStyleId>
              </a:tblPr>
              <a:tblGrid>
                <a:gridCol w="1455750"/>
                <a:gridCol w="986200"/>
                <a:gridCol w="1108550"/>
                <a:gridCol w="1091300"/>
                <a:gridCol w="1305175"/>
              </a:tblGrid>
              <a:tr h="5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COLLEGE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RECEIVED AID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RECEIVED AID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AMOUNT ($)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9,691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7,618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78.61%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AE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13,375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4EC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Engineering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3,604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2,430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67.43%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14,743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E1CB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2,987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73.89%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CE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13,455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3EA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Arch/Design/Art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1,064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74.44%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DC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14,762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E1CB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App. Health Sci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76.58%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C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13,235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EF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Nursing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66.67%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17,438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84.54%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12,549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Urb Planning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70.75%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E4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15,148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DBC1"/>
                    </a:solidFill>
                  </a:tcPr>
                </a:tc>
              </a:tr>
              <a:tr h="28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Health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80.41%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A2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14,445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5D2"/>
                    </a:solidFill>
                  </a:tcPr>
                </a:tc>
              </a:tr>
              <a:tr h="42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COLLEGES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19,454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14,640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75.25%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14,350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E6D4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828250" y="1173950"/>
            <a:ext cx="21045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KEY FINDINGS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Inverse relationship between percentage and avg amount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Reason: more money to give to less people?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7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INSTITUTIONAL </a:t>
            </a:r>
            <a:r>
              <a:rPr lang="en">
                <a:solidFill>
                  <a:srgbClr val="999999"/>
                </a:solidFill>
              </a:rPr>
              <a:t>(scholarship, grant, waiver, award)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28250" y="1173950"/>
            <a:ext cx="21045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KEY FINDINGS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Approximately same avg amount except for Public Health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Nursing lowest % for both types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Public Health highest % for both types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Reason: more money to give to less people?</a:t>
            </a:r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647363" y="11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{5713EDFC-1787-4766-A5F5-16F44BDADB54}</a:tableStyleId>
              </a:tblPr>
              <a:tblGrid>
                <a:gridCol w="1468625"/>
                <a:gridCol w="945700"/>
                <a:gridCol w="1098925"/>
                <a:gridCol w="1148925"/>
                <a:gridCol w="1301475"/>
              </a:tblGrid>
              <a:tr h="56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COLLEGE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MANY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RECEIVED AID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PERCENTAGE RECEIVED AID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AMOUNT ($)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9,691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2,707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27.93%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DE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4,632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BDC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Engineering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3,604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1,034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28.69%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DC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4,772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D3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2,987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1,054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35.29%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C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4,824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4D0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Arch/Design/Art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1,064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26.03%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4,868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2CD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App. Health Sci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27.63%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D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4,696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E8D8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Nursing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15.72%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4,456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F1E7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24.48%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8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4,075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Urb Planning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21.09%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4,322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6F0"/>
                    </a:solidFill>
                  </a:tcPr>
                </a:tc>
              </a:tr>
              <a:tr h="28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Health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63.92%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5,910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42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COLLEGES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19,454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5,611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28.84%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DC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4,728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7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201" y="1152475"/>
            <a:ext cx="5520823" cy="32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Matriculation Rate Based on Ratios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“Trained” Model with 75 % of data set (N = 14,584)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means continued. 0 did not continue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91% of population continued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Likely to drop: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Payment ratio less than .0005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Loan ratio less than .48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Gift Aid Ratio .06 to .17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Rate of Model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Model Using 25% of the </a:t>
            </a:r>
            <a:r>
              <a:rPr lang="en"/>
              <a:t>original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Overall Accuracy Rate= 90.86%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True Positive = 90.97% = Great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True Negative = 25.00% = Not Good,better off guessing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22" name="Google Shape;122;p20"/>
          <p:cNvGraphicFramePr/>
          <p:nvPr/>
        </p:nvGraphicFramePr>
        <p:xfrm>
          <a:off x="881425" y="32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{7DDA9AA3-0B4F-49DB-8D2F-46FE29999B5D}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= 4,862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8837">
                        <a:alpha val="80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3294">
                        <a:alpha val="5531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3294">
                        <a:alpha val="55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8837">
                        <a:alpha val="804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0" y="152400"/>
            <a:ext cx="233146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56100" y="428625"/>
            <a:ext cx="5172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charge VS. hold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001500" y="1617100"/>
            <a:ext cx="46272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model predicting hold based on previous semester charge incurred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None, Some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model predicting which type of hold based on previous semester charge incurred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None, 9H, 9R, Both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