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Greets, ladies and gentlemen. Welcome to our week 6 presentation. We are ATLAS Data Mining team. [self intro based on the list, name, major, title] The objective of this project is to study what impacts students’ matriculation from a financial perspectives.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1c18f946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1c18f946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1c18f9461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1c18f9461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173de3473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173de347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173de3473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173de3473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6173de34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6173de34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week, first we are going to talk about the overview dropout from fall 17 all the way to Sp19 semester by semester. Then, we are going to focus on the dropout rate based on </a:t>
            </a:r>
            <a:r>
              <a:rPr lang="en"/>
              <a:t>specific</a:t>
            </a:r>
            <a:r>
              <a:rPr lang="en"/>
              <a:t> categories, like dropout rate by different groups, by colleges, by hold and by residency. Thus, I will leave the stage to Kagen.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61b365108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61b365108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talk about the methods → start with yellow, then blue, then green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1b365108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1b365108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Start with total. Talk a little bit about each semester jump</a:t>
            </a:r>
            <a:endParaRPr sz="1500"/>
          </a:p>
          <a:p>
            <a:pPr indent="0" lvl="0" marL="0" rtl="0" algn="l">
              <a:spcBef>
                <a:spcPts val="0"/>
              </a:spcBef>
              <a:spcAft>
                <a:spcPts val="0"/>
              </a:spcAft>
              <a:buNone/>
            </a:pPr>
            <a:r>
              <a:rPr lang="en" sz="1500"/>
              <a:t>Then the trend of spring to fall dropout</a:t>
            </a:r>
            <a:endParaRPr sz="1500"/>
          </a:p>
          <a:p>
            <a:pPr indent="0" lvl="0" marL="0" rtl="0" algn="l">
              <a:spcBef>
                <a:spcPts val="0"/>
              </a:spcBef>
              <a:spcAft>
                <a:spcPts val="0"/>
              </a:spcAft>
              <a:buNone/>
            </a:pPr>
            <a:r>
              <a:rPr lang="en" sz="1500"/>
              <a:t>Hanqing will talk break it down by freshmen, tranfers, and continuing students</a:t>
            </a:r>
            <a:endParaRPr sz="15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1b365108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1b365108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computed dropout rate for three different groups during three different time periods. Three groups </a:t>
            </a:r>
            <a:r>
              <a:rPr lang="en">
                <a:solidFill>
                  <a:schemeClr val="dk1"/>
                </a:solidFill>
              </a:rPr>
              <a:t>include Freshmen, Transfer and Continued. Three periods include Fall 17 to Sp 18, Sp 18 to Fall 18 and Fall 17 to Fall 18. Based on the graph, We can see the freshmen always have the highest dropout rate. We also computed the dropout rate from fall 17 to fall 18. From the graph, we can say the first year freshmen are more likely to drop out of college than other two groups. They are more likely dropping out of the college after spring semester than dropping out after fall. The continued college students have the lowest dropout rate. In the next slide, we will look at the dropout rate by college. I will leave the speaker to Yuxin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1b365108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1b365108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1b365108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1b365108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6477b09f3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477b09f3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477b09f3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477b09f3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594250"/>
            <a:ext cx="8520600" cy="96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Week 6 Presentation</a:t>
            </a:r>
            <a:endParaRPr/>
          </a:p>
        </p:txBody>
      </p:sp>
      <p:sp>
        <p:nvSpPr>
          <p:cNvPr id="55" name="Google Shape;55;p13"/>
          <p:cNvSpPr txBox="1"/>
          <p:nvPr>
            <p:ph idx="1" type="subTitle"/>
          </p:nvPr>
        </p:nvSpPr>
        <p:spPr>
          <a:xfrm>
            <a:off x="311700" y="15599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Wednesday, October 2, 2019</a:t>
            </a:r>
            <a:endParaRPr/>
          </a:p>
        </p:txBody>
      </p:sp>
      <p:sp>
        <p:nvSpPr>
          <p:cNvPr id="56" name="Google Shape;56;p13"/>
          <p:cNvSpPr txBox="1"/>
          <p:nvPr/>
        </p:nvSpPr>
        <p:spPr>
          <a:xfrm>
            <a:off x="2936250" y="2513300"/>
            <a:ext cx="3271500" cy="173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Times New Roman"/>
                <a:ea typeface="Times New Roman"/>
                <a:cs typeface="Times New Roman"/>
                <a:sym typeface="Times New Roman"/>
              </a:rPr>
              <a:t>ATLAS Data analyst team: </a:t>
            </a:r>
            <a:endParaRPr sz="1800">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800">
                <a:solidFill>
                  <a:srgbClr val="222222"/>
                </a:solidFill>
                <a:highlight>
                  <a:srgbClr val="FFFFFF"/>
                </a:highlight>
                <a:latin typeface="Times New Roman"/>
                <a:ea typeface="Times New Roman"/>
                <a:cs typeface="Times New Roman"/>
                <a:sym typeface="Times New Roman"/>
              </a:rPr>
              <a:t>Smruthi </a:t>
            </a:r>
            <a:r>
              <a:rPr lang="en" sz="1800">
                <a:solidFill>
                  <a:srgbClr val="222222"/>
                </a:solidFill>
                <a:highlight>
                  <a:srgbClr val="FFFFFF"/>
                </a:highlight>
                <a:latin typeface="Times New Roman"/>
                <a:ea typeface="Times New Roman"/>
                <a:cs typeface="Times New Roman"/>
                <a:sym typeface="Times New Roman"/>
              </a:rPr>
              <a:t>Iyengar</a:t>
            </a:r>
            <a:endParaRPr sz="1800">
              <a:solidFill>
                <a:srgbClr val="222222"/>
              </a:solidFill>
              <a:highlight>
                <a:srgbClr val="FFFFFF"/>
              </a:highlight>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800">
                <a:solidFill>
                  <a:srgbClr val="222222"/>
                </a:solidFill>
                <a:highlight>
                  <a:srgbClr val="FFFFFF"/>
                </a:highlight>
                <a:latin typeface="Times New Roman"/>
                <a:ea typeface="Times New Roman"/>
                <a:cs typeface="Times New Roman"/>
                <a:sym typeface="Times New Roman"/>
              </a:rPr>
              <a:t>Kagen Jet Quiballo</a:t>
            </a:r>
            <a:endParaRPr sz="1800">
              <a:solidFill>
                <a:srgbClr val="222222"/>
              </a:solidFill>
              <a:highlight>
                <a:srgbClr val="FFFFFF"/>
              </a:highlight>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800">
                <a:solidFill>
                  <a:srgbClr val="222222"/>
                </a:solidFill>
                <a:highlight>
                  <a:srgbClr val="FFFFFF"/>
                </a:highlight>
                <a:latin typeface="Times New Roman"/>
                <a:ea typeface="Times New Roman"/>
                <a:cs typeface="Times New Roman"/>
                <a:sym typeface="Times New Roman"/>
              </a:rPr>
              <a:t>Hanqing Wang</a:t>
            </a:r>
            <a:endParaRPr sz="1800">
              <a:solidFill>
                <a:srgbClr val="222222"/>
              </a:solidFill>
              <a:highlight>
                <a:srgbClr val="FFFFFF"/>
              </a:highlight>
              <a:latin typeface="Times New Roman"/>
              <a:ea typeface="Times New Roman"/>
              <a:cs typeface="Times New Roman"/>
              <a:sym typeface="Times New Roman"/>
            </a:endParaRPr>
          </a:p>
          <a:p>
            <a:pPr indent="457200" lvl="0" marL="0" rtl="0" algn="l">
              <a:lnSpc>
                <a:spcPct val="115000"/>
              </a:lnSpc>
              <a:spcBef>
                <a:spcPts val="0"/>
              </a:spcBef>
              <a:spcAft>
                <a:spcPts val="0"/>
              </a:spcAft>
              <a:buClr>
                <a:schemeClr val="dk1"/>
              </a:buClr>
              <a:buSzPts val="1100"/>
              <a:buFont typeface="Arial"/>
              <a:buNone/>
            </a:pPr>
            <a:r>
              <a:rPr lang="en" sz="1800">
                <a:solidFill>
                  <a:srgbClr val="222222"/>
                </a:solidFill>
                <a:highlight>
                  <a:srgbClr val="FFFFFF"/>
                </a:highlight>
                <a:latin typeface="Times New Roman"/>
                <a:ea typeface="Times New Roman"/>
                <a:cs typeface="Times New Roman"/>
                <a:sym typeface="Times New Roman"/>
              </a:rPr>
              <a:t>Yuxin Wang</a:t>
            </a:r>
            <a:endParaRPr sz="1800">
              <a:solidFill>
                <a:srgbClr val="222222"/>
              </a:solidFill>
              <a:highlight>
                <a:srgbClr val="FFFFFF"/>
              </a:highlight>
              <a:latin typeface="Times New Roman"/>
              <a:ea typeface="Times New Roman"/>
              <a:cs typeface="Times New Roman"/>
              <a:sym typeface="Times New Roman"/>
            </a:endParaRPr>
          </a:p>
          <a:p>
            <a:pPr indent="0" lvl="0" marL="0" rtl="0" algn="ctr">
              <a:spcBef>
                <a:spcPts val="0"/>
              </a:spcBef>
              <a:spcAft>
                <a:spcPts val="0"/>
              </a:spcAft>
              <a:buNone/>
            </a:pPr>
            <a:r>
              <a:rPr lang="en" sz="1800">
                <a:solidFill>
                  <a:srgbClr val="222222"/>
                </a:solidFill>
                <a:highlight>
                  <a:srgbClr val="FFFFFF"/>
                </a:highlight>
                <a:latin typeface="Times New Roman"/>
                <a:ea typeface="Times New Roman"/>
                <a:cs typeface="Times New Roman"/>
                <a:sym typeface="Times New Roman"/>
              </a:rPr>
              <a:t> </a:t>
            </a:r>
            <a:endParaRPr sz="1800">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Holds that Lead to Drop Outs</a:t>
            </a:r>
            <a:endParaRPr/>
          </a:p>
        </p:txBody>
      </p:sp>
      <p:pic>
        <p:nvPicPr>
          <p:cNvPr id="148" name="Google Shape;148;p22"/>
          <p:cNvPicPr preferRelativeResize="0"/>
          <p:nvPr/>
        </p:nvPicPr>
        <p:blipFill>
          <a:blip r:embed="rId3">
            <a:alphaModFix/>
          </a:blip>
          <a:stretch>
            <a:fillRect/>
          </a:stretch>
        </p:blipFill>
        <p:spPr>
          <a:xfrm>
            <a:off x="3647050" y="1394700"/>
            <a:ext cx="5185250" cy="31741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Residency</a:t>
            </a:r>
            <a:endParaRPr/>
          </a:p>
        </p:txBody>
      </p:sp>
      <p:sp>
        <p:nvSpPr>
          <p:cNvPr id="154" name="Google Shape;15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91% are In state Students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55" name="Google Shape;155;p23"/>
          <p:cNvPicPr preferRelativeResize="0"/>
          <p:nvPr/>
        </p:nvPicPr>
        <p:blipFill>
          <a:blip r:embed="rId3">
            <a:alphaModFix/>
          </a:blip>
          <a:stretch>
            <a:fillRect/>
          </a:stretch>
        </p:blipFill>
        <p:spPr>
          <a:xfrm>
            <a:off x="3309623" y="1190375"/>
            <a:ext cx="5651877" cy="3618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61" name="Google Shape;161;p24"/>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AutoNum type="arabicParenR"/>
            </a:pPr>
            <a:r>
              <a:rPr lang="en"/>
              <a:t>Total dropout for undergrads from F17 to S19 was 25% (most of which were from S18 to F18)</a:t>
            </a:r>
            <a:endParaRPr/>
          </a:p>
          <a:p>
            <a:pPr indent="-342900" lvl="0" marL="457200" marR="0" rtl="0" algn="l">
              <a:lnSpc>
                <a:spcPct val="150000"/>
              </a:lnSpc>
              <a:spcBef>
                <a:spcPts val="0"/>
              </a:spcBef>
              <a:spcAft>
                <a:spcPts val="0"/>
              </a:spcAft>
              <a:buSzPts val="1800"/>
              <a:buAutoNum type="arabicParenR"/>
            </a:pPr>
            <a:r>
              <a:rPr lang="en"/>
              <a:t>Students tend to drop out after spring semester. First year Freshmen has highest dropout rate.</a:t>
            </a:r>
            <a:endParaRPr/>
          </a:p>
          <a:p>
            <a:pPr indent="-342900" lvl="0" marL="457200" marR="0" rtl="0" algn="l">
              <a:lnSpc>
                <a:spcPct val="150000"/>
              </a:lnSpc>
              <a:spcBef>
                <a:spcPts val="0"/>
              </a:spcBef>
              <a:spcAft>
                <a:spcPts val="0"/>
              </a:spcAft>
              <a:buSzPts val="1800"/>
              <a:buAutoNum type="arabicParenR"/>
            </a:pPr>
            <a:r>
              <a:rPr lang="en"/>
              <a:t>LAS, Engineering, and Business have similar dropout rate from F17 to F18</a:t>
            </a:r>
            <a:endParaRPr/>
          </a:p>
          <a:p>
            <a:pPr indent="-342900" lvl="0" marL="457200" marR="0" rtl="0" algn="l">
              <a:lnSpc>
                <a:spcPct val="150000"/>
              </a:lnSpc>
              <a:spcBef>
                <a:spcPts val="0"/>
              </a:spcBef>
              <a:spcAft>
                <a:spcPts val="0"/>
              </a:spcAft>
              <a:buSzPts val="1800"/>
              <a:buAutoNum type="arabicParenR"/>
            </a:pPr>
            <a:r>
              <a:rPr lang="en"/>
              <a:t>Holds that lead to dropout- Most that dropout are instate freshmen.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listening!</a:t>
            </a:r>
            <a:endParaRPr/>
          </a:p>
        </p:txBody>
      </p:sp>
      <p:sp>
        <p:nvSpPr>
          <p:cNvPr id="167" name="Google Shape;16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4000"/>
          </a:p>
          <a:p>
            <a:pPr indent="0" lvl="0" marL="0" rtl="0" algn="ctr">
              <a:spcBef>
                <a:spcPts val="1600"/>
              </a:spcBef>
              <a:spcAft>
                <a:spcPts val="1600"/>
              </a:spcAft>
              <a:buNone/>
            </a:pPr>
            <a:r>
              <a:rPr lang="en" sz="4000"/>
              <a:t>Questions?</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nvSpPr>
        <p:spPr>
          <a:xfrm>
            <a:off x="584500" y="438375"/>
            <a:ext cx="2951700" cy="6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Introduction</a:t>
            </a:r>
            <a:endParaRPr sz="3000">
              <a:latin typeface="Times New Roman"/>
              <a:ea typeface="Times New Roman"/>
              <a:cs typeface="Times New Roman"/>
              <a:sym typeface="Times New Roman"/>
            </a:endParaRPr>
          </a:p>
        </p:txBody>
      </p:sp>
      <p:sp>
        <p:nvSpPr>
          <p:cNvPr id="62" name="Google Shape;62;p14"/>
          <p:cNvSpPr txBox="1"/>
          <p:nvPr/>
        </p:nvSpPr>
        <p:spPr>
          <a:xfrm>
            <a:off x="595200" y="1145950"/>
            <a:ext cx="7328700" cy="3340200"/>
          </a:xfrm>
          <a:prstGeom prst="rect">
            <a:avLst/>
          </a:prstGeom>
          <a:noFill/>
          <a:ln>
            <a:noFill/>
          </a:ln>
        </p:spPr>
        <p:txBody>
          <a:bodyPr anchorCtr="0" anchor="t" bIns="91425" lIns="91425" spcFirstLastPara="1" rIns="91425" wrap="square" tIns="91425">
            <a:noAutofit/>
          </a:bodyPr>
          <a:lstStyle/>
          <a:p>
            <a:pPr indent="-387350" lvl="0" marL="457200" rtl="0" algn="l">
              <a:lnSpc>
                <a:spcPct val="115000"/>
              </a:lnSpc>
              <a:spcBef>
                <a:spcPts val="0"/>
              </a:spcBef>
              <a:spcAft>
                <a:spcPts val="0"/>
              </a:spcAft>
              <a:buSzPts val="2500"/>
              <a:buChar char="●"/>
            </a:pPr>
            <a:r>
              <a:rPr lang="en" sz="2500">
                <a:latin typeface="Times New Roman"/>
                <a:ea typeface="Times New Roman"/>
                <a:cs typeface="Times New Roman"/>
                <a:sym typeface="Times New Roman"/>
              </a:rPr>
              <a:t>Overview dropout from Fall 17 to SP 19</a:t>
            </a:r>
            <a:endParaRPr sz="2500">
              <a:latin typeface="Times New Roman"/>
              <a:ea typeface="Times New Roman"/>
              <a:cs typeface="Times New Roman"/>
              <a:sym typeface="Times New Roman"/>
            </a:endParaRPr>
          </a:p>
          <a:p>
            <a:pPr indent="-387350" lvl="0" marL="457200" rtl="0" algn="l">
              <a:lnSpc>
                <a:spcPct val="115000"/>
              </a:lnSpc>
              <a:spcBef>
                <a:spcPts val="0"/>
              </a:spcBef>
              <a:spcAft>
                <a:spcPts val="0"/>
              </a:spcAft>
              <a:buSzPts val="2500"/>
              <a:buFont typeface="Times New Roman"/>
              <a:buChar char="●"/>
            </a:pPr>
            <a:r>
              <a:rPr lang="en" sz="2500">
                <a:latin typeface="Times New Roman"/>
                <a:ea typeface="Times New Roman"/>
                <a:cs typeface="Times New Roman"/>
                <a:sym typeface="Times New Roman"/>
              </a:rPr>
              <a:t>Dropout</a:t>
            </a:r>
            <a:r>
              <a:rPr lang="en" sz="2500">
                <a:latin typeface="Times New Roman"/>
                <a:ea typeface="Times New Roman"/>
                <a:cs typeface="Times New Roman"/>
                <a:sym typeface="Times New Roman"/>
              </a:rPr>
              <a:t> rate by different group (Freshmen, Transfer, Continued)</a:t>
            </a:r>
            <a:endParaRPr sz="2500">
              <a:latin typeface="Times New Roman"/>
              <a:ea typeface="Times New Roman"/>
              <a:cs typeface="Times New Roman"/>
              <a:sym typeface="Times New Roman"/>
            </a:endParaRPr>
          </a:p>
          <a:p>
            <a:pPr indent="-387350" lvl="0" marL="457200" rtl="0" algn="l">
              <a:lnSpc>
                <a:spcPct val="115000"/>
              </a:lnSpc>
              <a:spcBef>
                <a:spcPts val="0"/>
              </a:spcBef>
              <a:spcAft>
                <a:spcPts val="0"/>
              </a:spcAft>
              <a:buSzPts val="2500"/>
              <a:buFont typeface="Times New Roman"/>
              <a:buChar char="●"/>
            </a:pPr>
            <a:r>
              <a:rPr lang="en" sz="2500">
                <a:latin typeface="Times New Roman"/>
                <a:ea typeface="Times New Roman"/>
                <a:cs typeface="Times New Roman"/>
                <a:sym typeface="Times New Roman"/>
              </a:rPr>
              <a:t>Dropout rate by College</a:t>
            </a:r>
            <a:endParaRPr sz="2500">
              <a:latin typeface="Times New Roman"/>
              <a:ea typeface="Times New Roman"/>
              <a:cs typeface="Times New Roman"/>
              <a:sym typeface="Times New Roman"/>
            </a:endParaRPr>
          </a:p>
          <a:p>
            <a:pPr indent="-387350" lvl="0" marL="457200" rtl="0" algn="l">
              <a:lnSpc>
                <a:spcPct val="115000"/>
              </a:lnSpc>
              <a:spcBef>
                <a:spcPts val="0"/>
              </a:spcBef>
              <a:spcAft>
                <a:spcPts val="0"/>
              </a:spcAft>
              <a:buSzPts val="2500"/>
              <a:buFont typeface="Times New Roman"/>
              <a:buChar char="●"/>
            </a:pPr>
            <a:r>
              <a:rPr lang="en" sz="2500">
                <a:latin typeface="Times New Roman"/>
                <a:ea typeface="Times New Roman"/>
                <a:cs typeface="Times New Roman"/>
                <a:sym typeface="Times New Roman"/>
              </a:rPr>
              <a:t>Dropout caused by hold</a:t>
            </a:r>
            <a:endParaRPr sz="2500">
              <a:latin typeface="Times New Roman"/>
              <a:ea typeface="Times New Roman"/>
              <a:cs typeface="Times New Roman"/>
              <a:sym typeface="Times New Roman"/>
            </a:endParaRPr>
          </a:p>
          <a:p>
            <a:pPr indent="-387350" lvl="0" marL="457200" rtl="0" algn="l">
              <a:lnSpc>
                <a:spcPct val="115000"/>
              </a:lnSpc>
              <a:spcBef>
                <a:spcPts val="0"/>
              </a:spcBef>
              <a:spcAft>
                <a:spcPts val="0"/>
              </a:spcAft>
              <a:buSzPts val="2500"/>
              <a:buFont typeface="Times New Roman"/>
              <a:buChar char="●"/>
            </a:pPr>
            <a:r>
              <a:rPr lang="en" sz="2500">
                <a:latin typeface="Times New Roman"/>
                <a:ea typeface="Times New Roman"/>
                <a:cs typeface="Times New Roman"/>
                <a:sym typeface="Times New Roman"/>
              </a:rPr>
              <a:t>Dropout rate by Residency</a:t>
            </a:r>
            <a:endParaRPr sz="2500">
              <a:latin typeface="Times New Roman"/>
              <a:ea typeface="Times New Roman"/>
              <a:cs typeface="Times New Roman"/>
              <a:sym typeface="Times New Roman"/>
            </a:endParaRPr>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a:t>
            </a:r>
            <a:endParaRPr>
              <a:solidFill>
                <a:srgbClr val="FF0000"/>
              </a:solidFill>
            </a:endParaRPr>
          </a:p>
        </p:txBody>
      </p:sp>
      <p:sp>
        <p:nvSpPr>
          <p:cNvPr id="68" name="Google Shape;68;p15"/>
          <p:cNvSpPr/>
          <p:nvPr/>
        </p:nvSpPr>
        <p:spPr>
          <a:xfrm>
            <a:off x="3211100" y="409925"/>
            <a:ext cx="2743200" cy="2743200"/>
          </a:xfrm>
          <a:prstGeom prst="ellipse">
            <a:avLst/>
          </a:prstGeom>
          <a:solidFill>
            <a:srgbClr val="FFD966">
              <a:alpha val="451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a:off x="4156975" y="1990375"/>
            <a:ext cx="2743200" cy="2743200"/>
          </a:xfrm>
          <a:prstGeom prst="ellipse">
            <a:avLst/>
          </a:prstGeom>
          <a:solidFill>
            <a:srgbClr val="6AA84F">
              <a:alpha val="29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a:off x="2243825" y="1990375"/>
            <a:ext cx="2743200" cy="2743200"/>
          </a:xfrm>
          <a:prstGeom prst="ellipse">
            <a:avLst/>
          </a:prstGeom>
          <a:solidFill>
            <a:srgbClr val="1155CC">
              <a:alpha val="294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txBox="1"/>
          <p:nvPr/>
        </p:nvSpPr>
        <p:spPr>
          <a:xfrm>
            <a:off x="3211100" y="1080900"/>
            <a:ext cx="2743200" cy="84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t>UNDERGRADS</a:t>
            </a:r>
            <a:endParaRPr b="1" sz="2000"/>
          </a:p>
          <a:p>
            <a:pPr indent="0" lvl="0" marL="0" rtl="0" algn="ctr">
              <a:spcBef>
                <a:spcPts val="0"/>
              </a:spcBef>
              <a:spcAft>
                <a:spcPts val="0"/>
              </a:spcAft>
              <a:buNone/>
            </a:pPr>
            <a:r>
              <a:rPr lang="en"/>
              <a:t>accurate &amp; representative</a:t>
            </a:r>
            <a:endParaRPr/>
          </a:p>
        </p:txBody>
      </p:sp>
      <p:sp>
        <p:nvSpPr>
          <p:cNvPr id="72" name="Google Shape;72;p15"/>
          <p:cNvSpPr txBox="1"/>
          <p:nvPr/>
        </p:nvSpPr>
        <p:spPr>
          <a:xfrm rot="2229864">
            <a:off x="1915052" y="3314415"/>
            <a:ext cx="2743236" cy="846251"/>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t>CREDIT HOURS</a:t>
            </a:r>
            <a:endParaRPr b="1" sz="2000"/>
          </a:p>
          <a:p>
            <a:pPr indent="0" lvl="0" marL="0" rtl="0" algn="ctr">
              <a:spcBef>
                <a:spcPts val="0"/>
              </a:spcBef>
              <a:spcAft>
                <a:spcPts val="0"/>
              </a:spcAft>
              <a:buNone/>
            </a:pPr>
            <a:r>
              <a:rPr lang="en"/>
              <a:t>no blanks → blanks</a:t>
            </a:r>
            <a:endParaRPr/>
          </a:p>
        </p:txBody>
      </p:sp>
      <p:sp>
        <p:nvSpPr>
          <p:cNvPr id="73" name="Google Shape;73;p15"/>
          <p:cNvSpPr txBox="1"/>
          <p:nvPr/>
        </p:nvSpPr>
        <p:spPr>
          <a:xfrm rot="-1988871">
            <a:off x="4580086" y="3375945"/>
            <a:ext cx="2743226" cy="846234"/>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t>REFUND</a:t>
            </a:r>
            <a:endParaRPr b="1" sz="2000"/>
          </a:p>
          <a:p>
            <a:pPr indent="0" lvl="0" marL="0" rtl="0" algn="ctr">
              <a:spcBef>
                <a:spcPts val="0"/>
              </a:spcBef>
              <a:spcAft>
                <a:spcPts val="0"/>
              </a:spcAft>
              <a:buNone/>
            </a:pPr>
            <a:r>
              <a:rPr lang="en"/>
              <a:t>for corresponding term</a:t>
            </a:r>
            <a:endParaRPr/>
          </a:p>
        </p:txBody>
      </p:sp>
      <p:sp>
        <p:nvSpPr>
          <p:cNvPr id="74" name="Google Shape;74;p15"/>
          <p:cNvSpPr txBox="1"/>
          <p:nvPr/>
        </p:nvSpPr>
        <p:spPr>
          <a:xfrm>
            <a:off x="-75575" y="2306825"/>
            <a:ext cx="7254600" cy="8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txBox="1"/>
          <p:nvPr/>
        </p:nvSpPr>
        <p:spPr>
          <a:xfrm>
            <a:off x="138550" y="1927200"/>
            <a:ext cx="3135000" cy="8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3C78D8"/>
                </a:solidFill>
              </a:rPr>
              <a:t>n</a:t>
            </a:r>
            <a:r>
              <a:rPr b="1" lang="en" sz="1500">
                <a:solidFill>
                  <a:srgbClr val="3C78D8"/>
                </a:solidFill>
              </a:rPr>
              <a:t>o blanks → blanks</a:t>
            </a:r>
            <a:endParaRPr b="1" sz="1500">
              <a:solidFill>
                <a:srgbClr val="3C78D8"/>
              </a:solidFill>
            </a:endParaRPr>
          </a:p>
          <a:p>
            <a:pPr indent="0" lvl="0" marL="0" rtl="0" algn="l">
              <a:spcBef>
                <a:spcPts val="0"/>
              </a:spcBef>
              <a:spcAft>
                <a:spcPts val="0"/>
              </a:spcAft>
              <a:buNone/>
            </a:pPr>
            <a:r>
              <a:rPr b="1" lang="en" sz="1500">
                <a:solidFill>
                  <a:srgbClr val="3C78D8"/>
                </a:solidFill>
              </a:rPr>
              <a:t>no blanks → blanks + 0s</a:t>
            </a:r>
            <a:endParaRPr b="1" sz="1500">
              <a:solidFill>
                <a:srgbClr val="3C78D8"/>
              </a:solidFill>
            </a:endParaRPr>
          </a:p>
          <a:p>
            <a:pPr indent="0" lvl="0" marL="0" rtl="0" algn="l">
              <a:spcBef>
                <a:spcPts val="0"/>
              </a:spcBef>
              <a:spcAft>
                <a:spcPts val="0"/>
              </a:spcAft>
              <a:buNone/>
            </a:pPr>
            <a:r>
              <a:rPr lang="en" sz="1500">
                <a:solidFill>
                  <a:srgbClr val="3C78D8"/>
                </a:solidFill>
              </a:rPr>
              <a:t>yielded same results</a:t>
            </a:r>
            <a:endParaRPr sz="1500">
              <a:solidFill>
                <a:srgbClr val="3C78D8"/>
              </a:solidFill>
            </a:endParaRPr>
          </a:p>
        </p:txBody>
      </p:sp>
      <p:sp>
        <p:nvSpPr>
          <p:cNvPr id="76" name="Google Shape;76;p15"/>
          <p:cNvSpPr txBox="1"/>
          <p:nvPr/>
        </p:nvSpPr>
        <p:spPr>
          <a:xfrm>
            <a:off x="5954300" y="1144075"/>
            <a:ext cx="3315600" cy="8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F1C232"/>
                </a:solidFill>
              </a:rPr>
              <a:t>accurate from last week</a:t>
            </a:r>
            <a:endParaRPr b="1" sz="1500">
              <a:solidFill>
                <a:srgbClr val="F1C232"/>
              </a:solidFill>
            </a:endParaRPr>
          </a:p>
          <a:p>
            <a:pPr indent="0" lvl="0" marL="0" rtl="0" algn="l">
              <a:spcBef>
                <a:spcPts val="0"/>
              </a:spcBef>
              <a:spcAft>
                <a:spcPts val="0"/>
              </a:spcAft>
              <a:buNone/>
            </a:pPr>
            <a:r>
              <a:rPr lang="en" sz="1500">
                <a:solidFill>
                  <a:srgbClr val="F1C232"/>
                </a:solidFill>
              </a:rPr>
              <a:t>matched demographics within 0.5%</a:t>
            </a:r>
            <a:endParaRPr sz="1500">
              <a:solidFill>
                <a:srgbClr val="F1C232"/>
              </a:solidFill>
            </a:endParaRPr>
          </a:p>
        </p:txBody>
      </p:sp>
      <p:sp>
        <p:nvSpPr>
          <p:cNvPr id="77" name="Google Shape;77;p15"/>
          <p:cNvSpPr txBox="1"/>
          <p:nvPr/>
        </p:nvSpPr>
        <p:spPr>
          <a:xfrm>
            <a:off x="7000925" y="3093775"/>
            <a:ext cx="3315600" cy="8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6AA84F"/>
                </a:solidFill>
              </a:rPr>
              <a:t>e</a:t>
            </a:r>
            <a:r>
              <a:rPr b="1" lang="en" sz="1500">
                <a:solidFill>
                  <a:srgbClr val="6AA84F"/>
                </a:solidFill>
              </a:rPr>
              <a:t>xample</a:t>
            </a:r>
            <a:endParaRPr b="1" sz="1500">
              <a:solidFill>
                <a:srgbClr val="6AA84F"/>
              </a:solidFill>
            </a:endParaRPr>
          </a:p>
          <a:p>
            <a:pPr indent="0" lvl="0" marL="0" rtl="0" algn="l">
              <a:spcBef>
                <a:spcPts val="0"/>
              </a:spcBef>
              <a:spcAft>
                <a:spcPts val="0"/>
              </a:spcAft>
              <a:buNone/>
            </a:pPr>
            <a:r>
              <a:rPr lang="en" sz="1500">
                <a:solidFill>
                  <a:srgbClr val="6AA84F"/>
                </a:solidFill>
              </a:rPr>
              <a:t>blanks in S18 → </a:t>
            </a:r>
            <a:endParaRPr sz="1500">
              <a:solidFill>
                <a:srgbClr val="6AA84F"/>
              </a:solidFill>
            </a:endParaRPr>
          </a:p>
          <a:p>
            <a:pPr indent="0" lvl="0" marL="0" rtl="0" algn="l">
              <a:spcBef>
                <a:spcPts val="0"/>
              </a:spcBef>
              <a:spcAft>
                <a:spcPts val="0"/>
              </a:spcAft>
              <a:buNone/>
            </a:pPr>
            <a:r>
              <a:rPr lang="en" sz="1500">
                <a:solidFill>
                  <a:srgbClr val="6AA84F"/>
                </a:solidFill>
              </a:rPr>
              <a:t>look for refund during </a:t>
            </a:r>
            <a:endParaRPr sz="1500">
              <a:solidFill>
                <a:srgbClr val="6AA84F"/>
              </a:solidFill>
            </a:endParaRPr>
          </a:p>
          <a:p>
            <a:pPr indent="0" lvl="0" marL="0" rtl="0" algn="l">
              <a:spcBef>
                <a:spcPts val="0"/>
              </a:spcBef>
              <a:spcAft>
                <a:spcPts val="0"/>
              </a:spcAft>
              <a:buNone/>
            </a:pPr>
            <a:r>
              <a:rPr lang="en" sz="1500">
                <a:solidFill>
                  <a:srgbClr val="6AA84F"/>
                </a:solidFill>
              </a:rPr>
              <a:t>active term (F17)</a:t>
            </a:r>
            <a:endParaRPr sz="1500">
              <a:solidFill>
                <a:srgbClr val="6AA84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UG DROPOUT BY SEMESTER </a:t>
            </a:r>
            <a:endParaRPr>
              <a:solidFill>
                <a:srgbClr val="FF0000"/>
              </a:solidFill>
            </a:endParaRPr>
          </a:p>
        </p:txBody>
      </p:sp>
      <p:sp>
        <p:nvSpPr>
          <p:cNvPr id="83" name="Google Shape;83;p16"/>
          <p:cNvSpPr/>
          <p:nvPr/>
        </p:nvSpPr>
        <p:spPr>
          <a:xfrm>
            <a:off x="248963" y="2898200"/>
            <a:ext cx="914400" cy="914400"/>
          </a:xfrm>
          <a:prstGeom prst="rect">
            <a:avLst/>
          </a:prstGeom>
          <a:solidFill>
            <a:srgbClr val="1155CC">
              <a:alpha val="72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txBox="1"/>
          <p:nvPr/>
        </p:nvSpPr>
        <p:spPr>
          <a:xfrm>
            <a:off x="248963" y="2325500"/>
            <a:ext cx="914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t>F17</a:t>
            </a:r>
            <a:endParaRPr b="1" sz="3000"/>
          </a:p>
        </p:txBody>
      </p:sp>
      <p:sp>
        <p:nvSpPr>
          <p:cNvPr id="85" name="Google Shape;85;p16"/>
          <p:cNvSpPr txBox="1"/>
          <p:nvPr/>
        </p:nvSpPr>
        <p:spPr>
          <a:xfrm>
            <a:off x="1221938" y="3812600"/>
            <a:ext cx="2025600" cy="8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3C78D8"/>
                </a:solidFill>
              </a:rPr>
              <a:t>dropout: 1,231</a:t>
            </a:r>
            <a:endParaRPr b="1" sz="1500">
              <a:solidFill>
                <a:srgbClr val="3C78D8"/>
              </a:solidFill>
            </a:endParaRPr>
          </a:p>
          <a:p>
            <a:pPr indent="0" lvl="0" marL="0" rtl="0" algn="l">
              <a:spcBef>
                <a:spcPts val="0"/>
              </a:spcBef>
              <a:spcAft>
                <a:spcPts val="0"/>
              </a:spcAft>
              <a:buNone/>
            </a:pPr>
            <a:r>
              <a:rPr lang="en" sz="1500">
                <a:solidFill>
                  <a:srgbClr val="3C78D8"/>
                </a:solidFill>
              </a:rPr>
              <a:t>previous: 6.49%</a:t>
            </a:r>
            <a:endParaRPr sz="1500">
              <a:solidFill>
                <a:srgbClr val="3C78D8"/>
              </a:solidFill>
            </a:endParaRPr>
          </a:p>
          <a:p>
            <a:pPr indent="0" lvl="0" marL="0" rtl="0" algn="l">
              <a:spcBef>
                <a:spcPts val="0"/>
              </a:spcBef>
              <a:spcAft>
                <a:spcPts val="0"/>
              </a:spcAft>
              <a:buNone/>
            </a:pPr>
            <a:r>
              <a:rPr lang="en" sz="1500">
                <a:solidFill>
                  <a:srgbClr val="3C78D8"/>
                </a:solidFill>
              </a:rPr>
              <a:t>overall: 6.49%</a:t>
            </a:r>
            <a:endParaRPr sz="1500">
              <a:solidFill>
                <a:srgbClr val="3C78D8"/>
              </a:solidFill>
            </a:endParaRPr>
          </a:p>
        </p:txBody>
      </p:sp>
      <p:sp>
        <p:nvSpPr>
          <p:cNvPr id="86" name="Google Shape;86;p16"/>
          <p:cNvSpPr/>
          <p:nvPr/>
        </p:nvSpPr>
        <p:spPr>
          <a:xfrm>
            <a:off x="2781038" y="2898200"/>
            <a:ext cx="914400" cy="914400"/>
          </a:xfrm>
          <a:prstGeom prst="rect">
            <a:avLst/>
          </a:prstGeom>
          <a:solidFill>
            <a:srgbClr val="1155CC">
              <a:alpha val="56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p:nvPr/>
        </p:nvSpPr>
        <p:spPr>
          <a:xfrm>
            <a:off x="5380825" y="2898200"/>
            <a:ext cx="914400" cy="914400"/>
          </a:xfrm>
          <a:prstGeom prst="rect">
            <a:avLst/>
          </a:prstGeom>
          <a:solidFill>
            <a:srgbClr val="1155CC">
              <a:alpha val="4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p:nvPr/>
        </p:nvSpPr>
        <p:spPr>
          <a:xfrm>
            <a:off x="7923138" y="2898200"/>
            <a:ext cx="914400" cy="914400"/>
          </a:xfrm>
          <a:prstGeom prst="rect">
            <a:avLst/>
          </a:prstGeom>
          <a:solidFill>
            <a:srgbClr val="1155CC">
              <a:alpha val="2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a:off x="1424763" y="3053150"/>
            <a:ext cx="1209000" cy="604500"/>
          </a:xfrm>
          <a:prstGeom prst="rightArrow">
            <a:avLst>
              <a:gd fmla="val 50000" name="adj1"/>
              <a:gd fmla="val 50000" name="adj2"/>
            </a:avLst>
          </a:prstGeom>
          <a:gradFill>
            <a:gsLst>
              <a:gs pos="0">
                <a:srgbClr val="DFE9FB">
                  <a:alpha val="25480"/>
                </a:srgbClr>
              </a:gs>
              <a:gs pos="100000">
                <a:srgbClr val="6E9BE7">
                  <a:alpha val="2548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p:nvPr/>
        </p:nvSpPr>
        <p:spPr>
          <a:xfrm>
            <a:off x="4017450" y="3053150"/>
            <a:ext cx="1209000" cy="604500"/>
          </a:xfrm>
          <a:prstGeom prst="rightArrow">
            <a:avLst>
              <a:gd fmla="val 50000" name="adj1"/>
              <a:gd fmla="val 50000" name="adj2"/>
            </a:avLst>
          </a:prstGeom>
          <a:gradFill>
            <a:gsLst>
              <a:gs pos="0">
                <a:srgbClr val="DFE9FB">
                  <a:alpha val="25480"/>
                </a:srgbClr>
              </a:gs>
              <a:gs pos="100000">
                <a:srgbClr val="6E9BE7">
                  <a:alpha val="2548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p:nvPr/>
        </p:nvSpPr>
        <p:spPr>
          <a:xfrm>
            <a:off x="6610150" y="3053150"/>
            <a:ext cx="1209000" cy="604500"/>
          </a:xfrm>
          <a:prstGeom prst="rightArrow">
            <a:avLst>
              <a:gd fmla="val 50000" name="adj1"/>
              <a:gd fmla="val 50000" name="adj2"/>
            </a:avLst>
          </a:prstGeom>
          <a:gradFill>
            <a:gsLst>
              <a:gs pos="0">
                <a:srgbClr val="DFE9FB">
                  <a:alpha val="25480"/>
                </a:srgbClr>
              </a:gs>
              <a:gs pos="100000">
                <a:srgbClr val="6E9BE7">
                  <a:alpha val="2548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txBox="1"/>
          <p:nvPr/>
        </p:nvSpPr>
        <p:spPr>
          <a:xfrm>
            <a:off x="2781038" y="2325500"/>
            <a:ext cx="914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t>S</a:t>
            </a:r>
            <a:r>
              <a:rPr b="1" lang="en" sz="3000"/>
              <a:t>18</a:t>
            </a:r>
            <a:endParaRPr b="1" sz="3000"/>
          </a:p>
        </p:txBody>
      </p:sp>
      <p:sp>
        <p:nvSpPr>
          <p:cNvPr id="93" name="Google Shape;93;p16"/>
          <p:cNvSpPr txBox="1"/>
          <p:nvPr/>
        </p:nvSpPr>
        <p:spPr>
          <a:xfrm>
            <a:off x="5380838" y="2325500"/>
            <a:ext cx="914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t>F18</a:t>
            </a:r>
            <a:endParaRPr b="1" sz="3000"/>
          </a:p>
        </p:txBody>
      </p:sp>
      <p:sp>
        <p:nvSpPr>
          <p:cNvPr id="94" name="Google Shape;94;p16"/>
          <p:cNvSpPr txBox="1"/>
          <p:nvPr/>
        </p:nvSpPr>
        <p:spPr>
          <a:xfrm>
            <a:off x="7923138" y="2325500"/>
            <a:ext cx="914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t>S</a:t>
            </a:r>
            <a:r>
              <a:rPr b="1" lang="en" sz="3000"/>
              <a:t>19</a:t>
            </a:r>
            <a:endParaRPr b="1" sz="3000"/>
          </a:p>
        </p:txBody>
      </p:sp>
      <p:sp>
        <p:nvSpPr>
          <p:cNvPr id="95" name="Google Shape;95;p16"/>
          <p:cNvSpPr txBox="1"/>
          <p:nvPr/>
        </p:nvSpPr>
        <p:spPr>
          <a:xfrm>
            <a:off x="248963" y="3069150"/>
            <a:ext cx="914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t>18,976</a:t>
            </a:r>
            <a:endParaRPr b="1" sz="1500"/>
          </a:p>
          <a:p>
            <a:pPr indent="0" lvl="0" marL="0" rtl="0" algn="ctr">
              <a:spcBef>
                <a:spcPts val="0"/>
              </a:spcBef>
              <a:spcAft>
                <a:spcPts val="0"/>
              </a:spcAft>
              <a:buNone/>
            </a:pPr>
            <a:r>
              <a:rPr b="1" lang="en" sz="1500"/>
              <a:t>(100%)</a:t>
            </a:r>
            <a:endParaRPr b="1" sz="1500"/>
          </a:p>
        </p:txBody>
      </p:sp>
      <p:sp>
        <p:nvSpPr>
          <p:cNvPr id="96" name="Google Shape;96;p16"/>
          <p:cNvSpPr txBox="1"/>
          <p:nvPr/>
        </p:nvSpPr>
        <p:spPr>
          <a:xfrm>
            <a:off x="2781038" y="3069050"/>
            <a:ext cx="914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t>17,745</a:t>
            </a:r>
            <a:endParaRPr b="1" sz="1500"/>
          </a:p>
          <a:p>
            <a:pPr indent="0" lvl="0" marL="0" rtl="0" algn="ctr">
              <a:spcBef>
                <a:spcPts val="0"/>
              </a:spcBef>
              <a:spcAft>
                <a:spcPts val="0"/>
              </a:spcAft>
              <a:buNone/>
            </a:pPr>
            <a:r>
              <a:rPr b="1" lang="en" sz="1500"/>
              <a:t>(93.5%)</a:t>
            </a:r>
            <a:endParaRPr b="1" sz="1500"/>
          </a:p>
        </p:txBody>
      </p:sp>
      <p:sp>
        <p:nvSpPr>
          <p:cNvPr id="97" name="Google Shape;97;p16"/>
          <p:cNvSpPr txBox="1"/>
          <p:nvPr/>
        </p:nvSpPr>
        <p:spPr>
          <a:xfrm>
            <a:off x="5380838" y="3069050"/>
            <a:ext cx="914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t>15,200</a:t>
            </a:r>
            <a:endParaRPr b="1" sz="1500"/>
          </a:p>
          <a:p>
            <a:pPr indent="0" lvl="0" marL="0" rtl="0" algn="ctr">
              <a:spcBef>
                <a:spcPts val="0"/>
              </a:spcBef>
              <a:spcAft>
                <a:spcPts val="0"/>
              </a:spcAft>
              <a:buNone/>
            </a:pPr>
            <a:r>
              <a:rPr b="1" lang="en" sz="1500"/>
              <a:t>(80.1%)</a:t>
            </a:r>
            <a:endParaRPr b="1" sz="1500"/>
          </a:p>
        </p:txBody>
      </p:sp>
      <p:sp>
        <p:nvSpPr>
          <p:cNvPr id="98" name="Google Shape;98;p16"/>
          <p:cNvSpPr txBox="1"/>
          <p:nvPr/>
        </p:nvSpPr>
        <p:spPr>
          <a:xfrm>
            <a:off x="7980638" y="3069050"/>
            <a:ext cx="914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t>14,224</a:t>
            </a:r>
            <a:endParaRPr b="1" sz="1500"/>
          </a:p>
          <a:p>
            <a:pPr indent="0" lvl="0" marL="0" rtl="0" algn="ctr">
              <a:spcBef>
                <a:spcPts val="0"/>
              </a:spcBef>
              <a:spcAft>
                <a:spcPts val="0"/>
              </a:spcAft>
              <a:buNone/>
            </a:pPr>
            <a:r>
              <a:rPr b="1" lang="en" sz="1500"/>
              <a:t>(75.0%)</a:t>
            </a:r>
            <a:endParaRPr b="1" sz="1500"/>
          </a:p>
        </p:txBody>
      </p:sp>
      <p:sp>
        <p:nvSpPr>
          <p:cNvPr id="99" name="Google Shape;99;p16"/>
          <p:cNvSpPr txBox="1"/>
          <p:nvPr/>
        </p:nvSpPr>
        <p:spPr>
          <a:xfrm>
            <a:off x="3802813" y="3812600"/>
            <a:ext cx="2025600" cy="8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3C78D8"/>
                </a:solidFill>
              </a:rPr>
              <a:t>dropout: 2,545</a:t>
            </a:r>
            <a:endParaRPr b="1" sz="1500">
              <a:solidFill>
                <a:srgbClr val="3C78D8"/>
              </a:solidFill>
            </a:endParaRPr>
          </a:p>
          <a:p>
            <a:pPr indent="0" lvl="0" marL="0" rtl="0" algn="l">
              <a:spcBef>
                <a:spcPts val="0"/>
              </a:spcBef>
              <a:spcAft>
                <a:spcPts val="0"/>
              </a:spcAft>
              <a:buNone/>
            </a:pPr>
            <a:r>
              <a:rPr lang="en" sz="1500">
                <a:solidFill>
                  <a:srgbClr val="3C78D8"/>
                </a:solidFill>
              </a:rPr>
              <a:t>previous: 14.3%</a:t>
            </a:r>
            <a:endParaRPr sz="1500">
              <a:solidFill>
                <a:srgbClr val="3C78D8"/>
              </a:solidFill>
            </a:endParaRPr>
          </a:p>
          <a:p>
            <a:pPr indent="0" lvl="0" marL="0" rtl="0" algn="l">
              <a:spcBef>
                <a:spcPts val="0"/>
              </a:spcBef>
              <a:spcAft>
                <a:spcPts val="0"/>
              </a:spcAft>
              <a:buNone/>
            </a:pPr>
            <a:r>
              <a:rPr lang="en" sz="1500">
                <a:solidFill>
                  <a:srgbClr val="3C78D8"/>
                </a:solidFill>
              </a:rPr>
              <a:t>overall: 13.4%</a:t>
            </a:r>
            <a:endParaRPr sz="1500">
              <a:solidFill>
                <a:srgbClr val="3C78D8"/>
              </a:solidFill>
            </a:endParaRPr>
          </a:p>
        </p:txBody>
      </p:sp>
      <p:sp>
        <p:nvSpPr>
          <p:cNvPr id="100" name="Google Shape;100;p16"/>
          <p:cNvSpPr txBox="1"/>
          <p:nvPr/>
        </p:nvSpPr>
        <p:spPr>
          <a:xfrm>
            <a:off x="6383688" y="3812600"/>
            <a:ext cx="2025600" cy="8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3C78D8"/>
                </a:solidFill>
              </a:rPr>
              <a:t>dropout: 976</a:t>
            </a:r>
            <a:endParaRPr b="1" sz="1500">
              <a:solidFill>
                <a:srgbClr val="3C78D8"/>
              </a:solidFill>
            </a:endParaRPr>
          </a:p>
          <a:p>
            <a:pPr indent="0" lvl="0" marL="0" rtl="0" algn="l">
              <a:spcBef>
                <a:spcPts val="0"/>
              </a:spcBef>
              <a:spcAft>
                <a:spcPts val="0"/>
              </a:spcAft>
              <a:buNone/>
            </a:pPr>
            <a:r>
              <a:rPr lang="en" sz="1500">
                <a:solidFill>
                  <a:srgbClr val="3C78D8"/>
                </a:solidFill>
              </a:rPr>
              <a:t>previous: 6.42%</a:t>
            </a:r>
            <a:endParaRPr sz="1500">
              <a:solidFill>
                <a:srgbClr val="3C78D8"/>
              </a:solidFill>
            </a:endParaRPr>
          </a:p>
          <a:p>
            <a:pPr indent="0" lvl="0" marL="0" rtl="0" algn="l">
              <a:spcBef>
                <a:spcPts val="0"/>
              </a:spcBef>
              <a:spcAft>
                <a:spcPts val="0"/>
              </a:spcAft>
              <a:buNone/>
            </a:pPr>
            <a:r>
              <a:rPr lang="en" sz="1500">
                <a:solidFill>
                  <a:srgbClr val="3C78D8"/>
                </a:solidFill>
              </a:rPr>
              <a:t>overall: 5.14%</a:t>
            </a:r>
            <a:endParaRPr sz="1500">
              <a:solidFill>
                <a:srgbClr val="3C78D8"/>
              </a:solidFill>
            </a:endParaRPr>
          </a:p>
        </p:txBody>
      </p:sp>
      <p:sp>
        <p:nvSpPr>
          <p:cNvPr id="101" name="Google Shape;101;p16"/>
          <p:cNvSpPr/>
          <p:nvPr/>
        </p:nvSpPr>
        <p:spPr>
          <a:xfrm>
            <a:off x="1424700" y="1047000"/>
            <a:ext cx="6394500" cy="802500"/>
          </a:xfrm>
          <a:prstGeom prst="rightArrow">
            <a:avLst>
              <a:gd fmla="val 50000" name="adj1"/>
              <a:gd fmla="val 50000" name="adj2"/>
            </a:avLst>
          </a:prstGeom>
          <a:gradFill>
            <a:gsLst>
              <a:gs pos="0">
                <a:srgbClr val="DFE9FB">
                  <a:alpha val="25480"/>
                </a:srgbClr>
              </a:gs>
              <a:gs pos="100000">
                <a:srgbClr val="6E9BE7">
                  <a:alpha val="2548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txBox="1"/>
          <p:nvPr/>
        </p:nvSpPr>
        <p:spPr>
          <a:xfrm>
            <a:off x="1644150" y="1146850"/>
            <a:ext cx="5855700" cy="66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700"/>
              <a:t>Total dropout from F17 to S19 </a:t>
            </a:r>
            <a:endParaRPr b="1" sz="2700"/>
          </a:p>
        </p:txBody>
      </p:sp>
      <p:sp>
        <p:nvSpPr>
          <p:cNvPr id="103" name="Google Shape;103;p16"/>
          <p:cNvSpPr txBox="1"/>
          <p:nvPr/>
        </p:nvSpPr>
        <p:spPr>
          <a:xfrm>
            <a:off x="2115401" y="1581950"/>
            <a:ext cx="4672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1155CC"/>
                </a:solidFill>
              </a:rPr>
              <a:t>4,752 = 25.0%</a:t>
            </a:r>
            <a:endParaRPr b="1" sz="3000">
              <a:solidFill>
                <a:srgbClr val="1155C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pic>
        <p:nvPicPr>
          <p:cNvPr id="108" name="Google Shape;108;p17"/>
          <p:cNvPicPr preferRelativeResize="0"/>
          <p:nvPr/>
        </p:nvPicPr>
        <p:blipFill>
          <a:blip r:embed="rId3">
            <a:alphaModFix/>
          </a:blip>
          <a:stretch>
            <a:fillRect/>
          </a:stretch>
        </p:blipFill>
        <p:spPr>
          <a:xfrm>
            <a:off x="640626" y="0"/>
            <a:ext cx="7862746"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8"/>
          <p:cNvSpPr/>
          <p:nvPr/>
        </p:nvSpPr>
        <p:spPr>
          <a:xfrm>
            <a:off x="853075" y="917625"/>
            <a:ext cx="2537400" cy="9834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14" name="Google Shape;114;p18"/>
          <p:cNvSpPr txBox="1"/>
          <p:nvPr>
            <p:ph type="title"/>
          </p:nvPr>
        </p:nvSpPr>
        <p:spPr>
          <a:xfrm>
            <a:off x="370725" y="261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college</a:t>
            </a:r>
            <a:endParaRPr/>
          </a:p>
        </p:txBody>
      </p:sp>
      <p:sp>
        <p:nvSpPr>
          <p:cNvPr id="115" name="Google Shape;115;p18"/>
          <p:cNvSpPr txBox="1"/>
          <p:nvPr>
            <p:ph idx="1" type="body"/>
          </p:nvPr>
        </p:nvSpPr>
        <p:spPr>
          <a:xfrm>
            <a:off x="853075" y="1061163"/>
            <a:ext cx="2537400" cy="69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73763"/>
                </a:solidFill>
              </a:rPr>
              <a:t>Fall 2017 to Fall 2018</a:t>
            </a:r>
            <a:endParaRPr b="1">
              <a:solidFill>
                <a:srgbClr val="073763"/>
              </a:solidFill>
            </a:endParaRPr>
          </a:p>
        </p:txBody>
      </p:sp>
      <p:sp>
        <p:nvSpPr>
          <p:cNvPr id="116" name="Google Shape;116;p18"/>
          <p:cNvSpPr txBox="1"/>
          <p:nvPr/>
        </p:nvSpPr>
        <p:spPr>
          <a:xfrm>
            <a:off x="445050" y="2078125"/>
            <a:ext cx="3557700" cy="29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Liberal Art &amp; Science : 31.02%</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Engineering : 29.47%</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Business : 30.78%</a:t>
            </a:r>
            <a:endParaRPr b="1" sz="1800"/>
          </a:p>
        </p:txBody>
      </p:sp>
      <p:sp>
        <p:nvSpPr>
          <p:cNvPr id="117" name="Google Shape;117;p18"/>
          <p:cNvSpPr/>
          <p:nvPr/>
        </p:nvSpPr>
        <p:spPr>
          <a:xfrm>
            <a:off x="5871275" y="917625"/>
            <a:ext cx="2301300" cy="9834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txBox="1"/>
          <p:nvPr/>
        </p:nvSpPr>
        <p:spPr>
          <a:xfrm>
            <a:off x="6097475" y="1061175"/>
            <a:ext cx="1848900" cy="51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BF9000"/>
                </a:solidFill>
              </a:rPr>
              <a:t>Method</a:t>
            </a:r>
            <a:endParaRPr b="1" sz="1800">
              <a:solidFill>
                <a:srgbClr val="BF9000"/>
              </a:solidFill>
            </a:endParaRPr>
          </a:p>
        </p:txBody>
      </p:sp>
      <p:sp>
        <p:nvSpPr>
          <p:cNvPr id="119" name="Google Shape;119;p18"/>
          <p:cNvSpPr txBox="1"/>
          <p:nvPr/>
        </p:nvSpPr>
        <p:spPr>
          <a:xfrm>
            <a:off x="4769775" y="2094775"/>
            <a:ext cx="3993000" cy="2753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Combine Account &amp; CollegeInfo &amp; CreditHour sheets</a:t>
            </a:r>
            <a:endParaRPr b="1"/>
          </a:p>
          <a:p>
            <a:pPr indent="0" lvl="0" marL="0" rtl="0" algn="l">
              <a:spcBef>
                <a:spcPts val="0"/>
              </a:spcBef>
              <a:spcAft>
                <a:spcPts val="0"/>
              </a:spcAft>
              <a:buNone/>
            </a:pPr>
            <a:r>
              <a:t/>
            </a:r>
            <a:endParaRPr b="1"/>
          </a:p>
          <a:p>
            <a:pPr indent="-317500" lvl="0" marL="457200" rtl="0" algn="l">
              <a:spcBef>
                <a:spcPts val="0"/>
              </a:spcBef>
              <a:spcAft>
                <a:spcPts val="0"/>
              </a:spcAft>
              <a:buSzPts val="1400"/>
              <a:buChar char="●"/>
            </a:pPr>
            <a:r>
              <a:rPr b="1" lang="en"/>
              <a:t>Find students who have 0 credit at Fall 2018 but don’t have 0 credit hours at Fall 2017</a:t>
            </a:r>
            <a:endParaRPr b="1"/>
          </a:p>
          <a:p>
            <a:pPr indent="0" lvl="0" marL="0" rtl="0" algn="l">
              <a:spcBef>
                <a:spcPts val="0"/>
              </a:spcBef>
              <a:spcAft>
                <a:spcPts val="0"/>
              </a:spcAft>
              <a:buNone/>
            </a:pPr>
            <a:r>
              <a:t/>
            </a:r>
            <a:endParaRPr b="1"/>
          </a:p>
          <a:p>
            <a:pPr indent="-317500" lvl="0" marL="457200" rtl="0" algn="l">
              <a:spcBef>
                <a:spcPts val="0"/>
              </a:spcBef>
              <a:spcAft>
                <a:spcPts val="0"/>
              </a:spcAft>
              <a:buSzPts val="1400"/>
              <a:buChar char="●"/>
            </a:pPr>
            <a:r>
              <a:rPr b="1" lang="en"/>
              <a:t>Look for refund during active terms </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Percent of Undergrads that had a Hold (Fall 2017)</a:t>
            </a:r>
            <a:r>
              <a:rPr lang="en"/>
              <a:t>	</a:t>
            </a:r>
            <a:endParaRPr/>
          </a:p>
        </p:txBody>
      </p:sp>
      <p:sp>
        <p:nvSpPr>
          <p:cNvPr id="125" name="Google Shape;12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9 percent of </a:t>
            </a:r>
            <a:r>
              <a:rPr lang="en"/>
              <a:t>undergraduates</a:t>
            </a:r>
            <a:r>
              <a:rPr lang="en"/>
              <a:t> had a hold in Fall 2017</a:t>
            </a:r>
            <a:endParaRPr/>
          </a:p>
        </p:txBody>
      </p:sp>
      <p:pic>
        <p:nvPicPr>
          <p:cNvPr id="126" name="Google Shape;126;p19"/>
          <p:cNvPicPr preferRelativeResize="0"/>
          <p:nvPr/>
        </p:nvPicPr>
        <p:blipFill>
          <a:blip r:embed="rId3">
            <a:alphaModFix/>
          </a:blip>
          <a:stretch>
            <a:fillRect/>
          </a:stretch>
        </p:blipFill>
        <p:spPr>
          <a:xfrm>
            <a:off x="3670100" y="1821100"/>
            <a:ext cx="4914250" cy="2940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 of the Types of Holds</a:t>
            </a:r>
            <a:endParaRPr/>
          </a:p>
        </p:txBody>
      </p:sp>
      <p:sp>
        <p:nvSpPr>
          <p:cNvPr id="132" name="Google Shape;13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a:t>A Majority (84%) of the holds are 9H</a:t>
            </a:r>
            <a:endParaRPr/>
          </a:p>
        </p:txBody>
      </p:sp>
      <p:pic>
        <p:nvPicPr>
          <p:cNvPr id="133" name="Google Shape;133;p20"/>
          <p:cNvPicPr preferRelativeResize="0"/>
          <p:nvPr/>
        </p:nvPicPr>
        <p:blipFill>
          <a:blip r:embed="rId3">
            <a:alphaModFix/>
          </a:blip>
          <a:stretch>
            <a:fillRect/>
          </a:stretch>
        </p:blipFill>
        <p:spPr>
          <a:xfrm>
            <a:off x="4059725" y="1713275"/>
            <a:ext cx="4772575" cy="2855600"/>
          </a:xfrm>
          <a:prstGeom prst="rect">
            <a:avLst/>
          </a:prstGeom>
          <a:noFill/>
          <a:ln>
            <a:noFill/>
          </a:ln>
        </p:spPr>
      </p:pic>
      <p:sp>
        <p:nvSpPr>
          <p:cNvPr id="134" name="Google Shape;134;p20"/>
          <p:cNvSpPr txBox="1"/>
          <p:nvPr/>
        </p:nvSpPr>
        <p:spPr>
          <a:xfrm>
            <a:off x="5845300" y="2323050"/>
            <a:ext cx="995100" cy="3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16%</a:t>
            </a:r>
            <a:endParaRPr/>
          </a:p>
        </p:txBody>
      </p:sp>
      <p:sp>
        <p:nvSpPr>
          <p:cNvPr id="135" name="Google Shape;135;p20"/>
          <p:cNvSpPr txBox="1"/>
          <p:nvPr/>
        </p:nvSpPr>
        <p:spPr>
          <a:xfrm>
            <a:off x="6573700" y="3167475"/>
            <a:ext cx="8439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84%</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Holds That Lead to Drop Outs</a:t>
            </a:r>
            <a:endParaRPr/>
          </a:p>
        </p:txBody>
      </p:sp>
      <p:sp>
        <p:nvSpPr>
          <p:cNvPr id="141" name="Google Shape;14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percent of students (504 people) did not </a:t>
            </a:r>
            <a:r>
              <a:rPr lang="en"/>
              <a:t>continue</a:t>
            </a:r>
            <a:r>
              <a:rPr lang="en"/>
              <a:t> from Fall 2017 to Fall 2018 and had a hold on their account.</a:t>
            </a:r>
            <a:endParaRPr/>
          </a:p>
          <a:p>
            <a:pPr indent="0" lvl="0" marL="0" rtl="0" algn="l">
              <a:spcBef>
                <a:spcPts val="1600"/>
              </a:spcBef>
              <a:spcAft>
                <a:spcPts val="1600"/>
              </a:spcAft>
              <a:buNone/>
            </a:pPr>
            <a:r>
              <a:rPr lang="en"/>
              <a:t>87 percent of these students had a 9H Hold</a:t>
            </a:r>
            <a:endParaRPr/>
          </a:p>
        </p:txBody>
      </p:sp>
      <p:pic>
        <p:nvPicPr>
          <p:cNvPr id="142" name="Google Shape;142;p21"/>
          <p:cNvPicPr preferRelativeResize="0"/>
          <p:nvPr/>
        </p:nvPicPr>
        <p:blipFill>
          <a:blip r:embed="rId3">
            <a:alphaModFix/>
          </a:blip>
          <a:stretch>
            <a:fillRect/>
          </a:stretch>
        </p:blipFill>
        <p:spPr>
          <a:xfrm>
            <a:off x="4848600" y="1989875"/>
            <a:ext cx="3983700" cy="2579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