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5ECDE9-EBC9-4C48-9133-1AEC0651E71C}">
  <a:tblStyle styleId="{0A5ECDE9-EBC9-4C48-9133-1AEC0651E71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AF6F6B-4592-4D35-B3BA-ED94FF2BBDC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Welcome to our week 9 presentation. We are ATLAS Data Mining team. [self intro based on the list, name, major, title] The objective of this project is to study what impacts students’ matriculation from a financial perspectives.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b36510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b36510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For all students who dropout from fall2017 to fall2018, 55% are LAS students, 15% are from business college, 15% are from engineering college, and 15% are from other colleges.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f685397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f685397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1b36510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1b36510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685397b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685397b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73de34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73de34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f59b9fe7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f59b9fe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59b9fe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59b9fe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Benefits and exemptions - institutional</a:t>
            </a:r>
            <a:endParaRPr b="1"/>
          </a:p>
          <a:p>
            <a:pPr indent="0" lvl="0" marL="0" rtl="0" algn="l">
              <a:spcBef>
                <a:spcPts val="0"/>
              </a:spcBef>
              <a:spcAft>
                <a:spcPts val="0"/>
              </a:spcAft>
              <a:buNone/>
            </a:pPr>
            <a:r>
              <a:rPr b="1" lang="en"/>
              <a:t>All waivers - institutional</a:t>
            </a:r>
            <a:endParaRPr b="1"/>
          </a:p>
          <a:p>
            <a:pPr indent="0" lvl="0" marL="0" rtl="0" algn="l">
              <a:spcBef>
                <a:spcPts val="0"/>
              </a:spcBef>
              <a:spcAft>
                <a:spcPts val="0"/>
              </a:spcAft>
              <a:buNone/>
            </a:pPr>
            <a:r>
              <a:rPr b="1" lang="en"/>
              <a:t>Scholarships - institutional (unless it says ‘external’)</a:t>
            </a:r>
            <a:endParaRPr b="1"/>
          </a:p>
          <a:p>
            <a:pPr indent="0" lvl="0" marL="0" rtl="0" algn="l">
              <a:spcBef>
                <a:spcPts val="0"/>
              </a:spcBef>
              <a:spcAft>
                <a:spcPts val="0"/>
              </a:spcAft>
              <a:buNone/>
            </a:pPr>
            <a:r>
              <a:rPr b="1" lang="en"/>
              <a:t>Grants: </a:t>
            </a:r>
            <a:r>
              <a:rPr b="1" lang="en"/>
              <a:t>Pell grant - federal | Map grant - state | Other grants - (external)</a:t>
            </a:r>
            <a:endParaRPr b="1"/>
          </a:p>
          <a:p>
            <a:pPr indent="0" lvl="0" marL="0" rtl="0" algn="l">
              <a:spcBef>
                <a:spcPts val="0"/>
              </a:spcBef>
              <a:spcAft>
                <a:spcPts val="0"/>
              </a:spcAft>
              <a:buNone/>
            </a:pPr>
            <a:r>
              <a:rPr b="1" lang="en"/>
              <a:t>Loan - most are federal (external)</a:t>
            </a:r>
            <a:endParaRPr b="1"/>
          </a:p>
          <a:p>
            <a:pPr indent="0" lvl="0" marL="0" rtl="0" algn="l">
              <a:spcBef>
                <a:spcPts val="0"/>
              </a:spcBef>
              <a:spcAft>
                <a:spcPts val="0"/>
              </a:spcAft>
              <a:buNone/>
            </a:pPr>
            <a:r>
              <a:rPr b="1" lang="en"/>
              <a:t>prize/award - institutional</a:t>
            </a:r>
            <a:endParaRPr b="1"/>
          </a:p>
          <a:p>
            <a:pPr indent="0" lvl="0" marL="0" rtl="0" algn="l">
              <a:spcBef>
                <a:spcPts val="0"/>
              </a:spcBef>
              <a:spcAft>
                <a:spcPts val="0"/>
              </a:spcAft>
              <a:buNone/>
            </a:pPr>
            <a:r>
              <a:rPr b="1" lang="en"/>
              <a:t>UIC Grant - institutional</a:t>
            </a:r>
            <a:endParaRPr b="1"/>
          </a:p>
          <a:p>
            <a:pPr indent="0" lvl="0" marL="0" rtl="0" algn="l">
              <a:spcBef>
                <a:spcPts val="0"/>
              </a:spcBef>
              <a:spcAft>
                <a:spcPts val="0"/>
              </a:spcAft>
              <a:buNone/>
            </a:pPr>
            <a:r>
              <a:rPr b="1" lang="en"/>
              <a:t>W</a:t>
            </a:r>
            <a:r>
              <a:rPr b="1" lang="en"/>
              <a:t>ork - federal (external)</a:t>
            </a:r>
            <a:endParaRPr b="1"/>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f59b9fe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59b9fe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4277b1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4277b1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f685397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f685397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173de3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173de3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week, first we are going to talk about the overview dropout from fall 17 all the way to Sp19 semester by semester. Then, we are going to focus on the dropout rate based on </a:t>
            </a:r>
            <a:r>
              <a:rPr lang="en"/>
              <a:t>specific</a:t>
            </a:r>
            <a:r>
              <a:rPr lang="en"/>
              <a:t> categories, like dropout rate by different groups, by colleges, by hold and by residency. Thus, I will leave the stage to Kagen.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173de34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173de34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1b36510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1b36510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talk about the methods → start with yellow, then blue, then green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b365108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b365108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Start with total. Talk a little bit about each semester jump</a:t>
            </a:r>
            <a:endParaRPr sz="1500"/>
          </a:p>
          <a:p>
            <a:pPr indent="0" lvl="0" marL="0" rtl="0" algn="l">
              <a:spcBef>
                <a:spcPts val="0"/>
              </a:spcBef>
              <a:spcAft>
                <a:spcPts val="0"/>
              </a:spcAft>
              <a:buNone/>
            </a:pPr>
            <a:r>
              <a:rPr lang="en" sz="1500"/>
              <a:t>Then the trend of spring to fall dropout</a:t>
            </a:r>
            <a:endParaRPr sz="1500"/>
          </a:p>
          <a:p>
            <a:pPr indent="0" lvl="0" marL="0" rtl="0" algn="l">
              <a:spcBef>
                <a:spcPts val="0"/>
              </a:spcBef>
              <a:spcAft>
                <a:spcPts val="0"/>
              </a:spcAft>
              <a:buNone/>
            </a:pPr>
            <a:r>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0b6ac8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0b6ac8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Start with total. Talk a little bit about each semester jump</a:t>
            </a:r>
            <a:endParaRPr sz="1500"/>
          </a:p>
          <a:p>
            <a:pPr indent="0" lvl="0" marL="0" rtl="0" algn="l">
              <a:spcBef>
                <a:spcPts val="0"/>
              </a:spcBef>
              <a:spcAft>
                <a:spcPts val="0"/>
              </a:spcAft>
              <a:buNone/>
            </a:pPr>
            <a:r>
              <a:rPr lang="en" sz="1500"/>
              <a:t>Then the trend of spring to fall dropout</a:t>
            </a:r>
            <a:endParaRPr sz="1500"/>
          </a:p>
          <a:p>
            <a:pPr indent="0" lvl="0" marL="0" rtl="0" algn="l">
              <a:spcBef>
                <a:spcPts val="0"/>
              </a:spcBef>
              <a:spcAft>
                <a:spcPts val="0"/>
              </a:spcAft>
              <a:buNone/>
            </a:pPr>
            <a:r>
              <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0b6ac8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0b6ac8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Start with total. Talk a little bit about each semester jump</a:t>
            </a:r>
            <a:endParaRPr sz="1500"/>
          </a:p>
          <a:p>
            <a:pPr indent="0" lvl="0" marL="0" rtl="0" algn="l">
              <a:spcBef>
                <a:spcPts val="0"/>
              </a:spcBef>
              <a:spcAft>
                <a:spcPts val="0"/>
              </a:spcAft>
              <a:buNone/>
            </a:pPr>
            <a:r>
              <a:rPr lang="en" sz="1500"/>
              <a:t>Then the trend of spring to fall dropout</a:t>
            </a:r>
            <a:endParaRPr sz="1500"/>
          </a:p>
          <a:p>
            <a:pPr indent="0" lvl="0" marL="0" rtl="0" algn="l">
              <a:spcBef>
                <a:spcPts val="0"/>
              </a:spcBef>
              <a:spcAft>
                <a:spcPts val="0"/>
              </a:spcAft>
              <a:buNone/>
            </a:pPr>
            <a:r>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59b9f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59b9f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Start with total. Talk a little bit about each semester jump</a:t>
            </a:r>
            <a:endParaRPr sz="1500"/>
          </a:p>
          <a:p>
            <a:pPr indent="0" lvl="0" marL="0" rtl="0" algn="l">
              <a:spcBef>
                <a:spcPts val="0"/>
              </a:spcBef>
              <a:spcAft>
                <a:spcPts val="0"/>
              </a:spcAft>
              <a:buNone/>
            </a:pPr>
            <a:r>
              <a:rPr lang="en" sz="1500"/>
              <a:t>Then the trend of spring to fall dropout</a:t>
            </a:r>
            <a:endParaRPr sz="1500"/>
          </a:p>
          <a:p>
            <a:pPr indent="0" lvl="0" marL="0" rtl="0" algn="l">
              <a:spcBef>
                <a:spcPts val="0"/>
              </a:spcBef>
              <a:spcAft>
                <a:spcPts val="0"/>
              </a:spcAft>
              <a:buNone/>
            </a:pPr>
            <a:r>
              <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b36510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b36510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receving new data, we were able to exclude all the students who drop out before completing the fall 2017. On the left upper coner. The number represent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5112f41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5112f41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4250"/>
            <a:ext cx="8520600" cy="9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9 Presentation</a:t>
            </a:r>
            <a:endParaRPr/>
          </a:p>
        </p:txBody>
      </p:sp>
      <p:sp>
        <p:nvSpPr>
          <p:cNvPr id="55" name="Google Shape;55;p13"/>
          <p:cNvSpPr txBox="1"/>
          <p:nvPr>
            <p:ph idx="1" type="subTitle"/>
          </p:nvPr>
        </p:nvSpPr>
        <p:spPr>
          <a:xfrm>
            <a:off x="311700" y="1559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Wednesday, October 23, 2019</a:t>
            </a:r>
            <a:endParaRPr/>
          </a:p>
        </p:txBody>
      </p:sp>
      <p:sp>
        <p:nvSpPr>
          <p:cNvPr id="56" name="Google Shape;56;p13"/>
          <p:cNvSpPr txBox="1"/>
          <p:nvPr/>
        </p:nvSpPr>
        <p:spPr>
          <a:xfrm>
            <a:off x="2936250" y="2513300"/>
            <a:ext cx="3271500" cy="17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Times New Roman"/>
                <a:ea typeface="Times New Roman"/>
                <a:cs typeface="Times New Roman"/>
                <a:sym typeface="Times New Roman"/>
              </a:rPr>
              <a:t>ATLAS Data analyst team: </a:t>
            </a:r>
            <a:endParaRPr sz="18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Smruthi </a:t>
            </a:r>
            <a:r>
              <a:rPr lang="en" sz="1800">
                <a:solidFill>
                  <a:srgbClr val="222222"/>
                </a:solidFill>
                <a:highlight>
                  <a:srgbClr val="FFFFFF"/>
                </a:highlight>
                <a:latin typeface="Times New Roman"/>
                <a:ea typeface="Times New Roman"/>
                <a:cs typeface="Times New Roman"/>
                <a:sym typeface="Times New Roman"/>
              </a:rPr>
              <a:t>Iyengar</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Kagen Jet Quiballo</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Hanqing Wang</a:t>
            </a:r>
            <a:endParaRPr sz="1800">
              <a:solidFill>
                <a:srgbClr val="222222"/>
              </a:solidFill>
              <a:highlight>
                <a:srgbClr val="FFFFFF"/>
              </a:highlight>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800">
                <a:solidFill>
                  <a:srgbClr val="222222"/>
                </a:solidFill>
                <a:highlight>
                  <a:srgbClr val="FFFFFF"/>
                </a:highlight>
                <a:latin typeface="Times New Roman"/>
                <a:ea typeface="Times New Roman"/>
                <a:cs typeface="Times New Roman"/>
                <a:sym typeface="Times New Roman"/>
              </a:rPr>
              <a:t>Yuxin Wang</a:t>
            </a:r>
            <a:endParaRPr sz="1800">
              <a:solidFill>
                <a:srgbClr val="222222"/>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222222"/>
                </a:solidFill>
                <a:highlight>
                  <a:srgbClr val="FFFFFF"/>
                </a:highlight>
                <a:latin typeface="Times New Roman"/>
                <a:ea typeface="Times New Roman"/>
                <a:cs typeface="Times New Roman"/>
                <a:sym typeface="Times New Roman"/>
              </a:rPr>
              <a:t> </a:t>
            </a:r>
            <a:endParaRPr sz="18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p:nvPr/>
        </p:nvSpPr>
        <p:spPr>
          <a:xfrm>
            <a:off x="853075" y="917625"/>
            <a:ext cx="2537400" cy="9834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8" name="Google Shape;128;p22"/>
          <p:cNvSpPr txBox="1"/>
          <p:nvPr>
            <p:ph type="title"/>
          </p:nvPr>
        </p:nvSpPr>
        <p:spPr>
          <a:xfrm>
            <a:off x="311700" y="54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college</a:t>
            </a:r>
            <a:endParaRPr/>
          </a:p>
        </p:txBody>
      </p:sp>
      <p:sp>
        <p:nvSpPr>
          <p:cNvPr id="129" name="Google Shape;129;p22"/>
          <p:cNvSpPr txBox="1"/>
          <p:nvPr>
            <p:ph idx="1" type="body"/>
          </p:nvPr>
        </p:nvSpPr>
        <p:spPr>
          <a:xfrm>
            <a:off x="853075" y="992088"/>
            <a:ext cx="2537400" cy="6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73763"/>
                </a:solidFill>
              </a:rPr>
              <a:t>Fall 2017 to Fall 2018</a:t>
            </a:r>
            <a:endParaRPr b="1">
              <a:solidFill>
                <a:srgbClr val="073763"/>
              </a:solidFill>
            </a:endParaRPr>
          </a:p>
        </p:txBody>
      </p:sp>
      <p:pic>
        <p:nvPicPr>
          <p:cNvPr id="130" name="Google Shape;130;p22"/>
          <p:cNvPicPr preferRelativeResize="0"/>
          <p:nvPr/>
        </p:nvPicPr>
        <p:blipFill rotWithShape="1">
          <a:blip r:embed="rId3">
            <a:alphaModFix/>
          </a:blip>
          <a:srcRect b="0" l="0" r="-12752" t="-8412"/>
          <a:stretch/>
        </p:blipFill>
        <p:spPr>
          <a:xfrm>
            <a:off x="4073500" y="627075"/>
            <a:ext cx="5519525" cy="4212600"/>
          </a:xfrm>
          <a:prstGeom prst="rect">
            <a:avLst/>
          </a:prstGeom>
          <a:noFill/>
          <a:ln>
            <a:noFill/>
          </a:ln>
        </p:spPr>
      </p:pic>
      <p:sp>
        <p:nvSpPr>
          <p:cNvPr id="131" name="Google Shape;131;p22"/>
          <p:cNvSpPr txBox="1"/>
          <p:nvPr/>
        </p:nvSpPr>
        <p:spPr>
          <a:xfrm>
            <a:off x="703600" y="2053425"/>
            <a:ext cx="3369900" cy="24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Liberal Art &amp; Science: 55%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Business College: 15%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Engineering: 15%</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Year in School Data</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Census data instead of inaccurate banner data</a:t>
            </a:r>
            <a:endParaRPr/>
          </a:p>
          <a:p>
            <a:pPr indent="0" lvl="0" marL="0" rtl="0" algn="l">
              <a:spcBef>
                <a:spcPts val="1600"/>
              </a:spcBef>
              <a:spcAft>
                <a:spcPts val="0"/>
              </a:spcAft>
              <a:buNone/>
            </a:pPr>
            <a:r>
              <a:rPr lang="en"/>
              <a:t>All Fall 2017</a:t>
            </a:r>
            <a:endParaRPr/>
          </a:p>
          <a:p>
            <a:pPr indent="0" lvl="0" marL="0" rtl="0" algn="l">
              <a:spcBef>
                <a:spcPts val="1600"/>
              </a:spcBef>
              <a:spcAft>
                <a:spcPts val="1600"/>
              </a:spcAft>
              <a:buNone/>
            </a:pPr>
            <a:r>
              <a:t/>
            </a:r>
            <a:endParaRPr/>
          </a:p>
        </p:txBody>
      </p:sp>
      <p:pic>
        <p:nvPicPr>
          <p:cNvPr id="138" name="Google Shape;138;p23"/>
          <p:cNvPicPr preferRelativeResize="0"/>
          <p:nvPr/>
        </p:nvPicPr>
        <p:blipFill>
          <a:blip r:embed="rId3">
            <a:alphaModFix/>
          </a:blip>
          <a:stretch>
            <a:fillRect/>
          </a:stretch>
        </p:blipFill>
        <p:spPr>
          <a:xfrm>
            <a:off x="3852775" y="1893050"/>
            <a:ext cx="4979524" cy="305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of Undergrads that had a Hold (Fall 2017)</a:t>
            </a:r>
            <a:r>
              <a:rPr lang="en"/>
              <a:t>	</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1655 </a:t>
            </a:r>
            <a:r>
              <a:rPr lang="en"/>
              <a:t>undergraduates</a:t>
            </a:r>
            <a:r>
              <a:rPr lang="en"/>
              <a:t> had a hold in Fall 2017</a:t>
            </a:r>
            <a:endParaRPr/>
          </a:p>
          <a:p>
            <a:pPr indent="0" lvl="0" marL="0" rtl="0" algn="l">
              <a:spcBef>
                <a:spcPts val="1600"/>
              </a:spcBef>
              <a:spcAft>
                <a:spcPts val="1600"/>
              </a:spcAft>
              <a:buNone/>
            </a:pPr>
            <a:r>
              <a:rPr lang="en"/>
              <a:t>	9 percent of total undergrad</a:t>
            </a:r>
            <a:endParaRPr/>
          </a:p>
        </p:txBody>
      </p:sp>
      <p:pic>
        <p:nvPicPr>
          <p:cNvPr id="145" name="Google Shape;145;p24"/>
          <p:cNvPicPr preferRelativeResize="0"/>
          <p:nvPr/>
        </p:nvPicPr>
        <p:blipFill>
          <a:blip r:embed="rId3">
            <a:alphaModFix/>
          </a:blip>
          <a:stretch>
            <a:fillRect/>
          </a:stretch>
        </p:blipFill>
        <p:spPr>
          <a:xfrm>
            <a:off x="3661225" y="1785575"/>
            <a:ext cx="4914250" cy="294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Holds that lead to Drop Outs by Year in school</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5"/>
          <p:cNvPicPr preferRelativeResize="0"/>
          <p:nvPr/>
        </p:nvPicPr>
        <p:blipFill>
          <a:blip r:embed="rId3">
            <a:alphaModFix/>
          </a:blip>
          <a:stretch>
            <a:fillRect/>
          </a:stretch>
        </p:blipFill>
        <p:spPr>
          <a:xfrm>
            <a:off x="3798275" y="1466275"/>
            <a:ext cx="5034026" cy="3102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Last Week’s Key Findings</a:t>
            </a:r>
            <a:endParaRPr/>
          </a:p>
        </p:txBody>
      </p:sp>
      <p:sp>
        <p:nvSpPr>
          <p:cNvPr id="158" name="Google Shape;158;p2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AutoNum type="arabicParenR"/>
            </a:pPr>
            <a:r>
              <a:rPr lang="en"/>
              <a:t>Most students who don’t continue do so from S18 to F18.</a:t>
            </a:r>
            <a:endParaRPr/>
          </a:p>
          <a:p>
            <a:pPr indent="-342900" lvl="0" marL="457200" marR="0" rtl="0" algn="l">
              <a:lnSpc>
                <a:spcPct val="150000"/>
              </a:lnSpc>
              <a:spcBef>
                <a:spcPts val="0"/>
              </a:spcBef>
              <a:spcAft>
                <a:spcPts val="0"/>
              </a:spcAft>
              <a:buSzPts val="1800"/>
              <a:buAutoNum type="arabicParenR"/>
            </a:pPr>
            <a:r>
              <a:rPr lang="en"/>
              <a:t>Enrolled as First year Freshmen has highest dropout rate.</a:t>
            </a:r>
            <a:endParaRPr/>
          </a:p>
          <a:p>
            <a:pPr indent="-342900" lvl="0" marL="457200" marR="0" rtl="0" algn="l">
              <a:lnSpc>
                <a:spcPct val="150000"/>
              </a:lnSpc>
              <a:spcBef>
                <a:spcPts val="0"/>
              </a:spcBef>
              <a:spcAft>
                <a:spcPts val="0"/>
              </a:spcAft>
              <a:buSzPts val="1800"/>
              <a:buAutoNum type="arabicParenR"/>
            </a:pPr>
            <a:r>
              <a:rPr lang="en"/>
              <a:t>Students who dropout from F17 to F18 are generally from LAS</a:t>
            </a:r>
            <a:endParaRPr/>
          </a:p>
          <a:p>
            <a:pPr indent="-342900" lvl="0" marL="457200" marR="0" rtl="0" algn="l">
              <a:lnSpc>
                <a:spcPct val="150000"/>
              </a:lnSpc>
              <a:spcBef>
                <a:spcPts val="0"/>
              </a:spcBef>
              <a:spcAft>
                <a:spcPts val="0"/>
              </a:spcAft>
              <a:buSzPts val="1800"/>
              <a:buAutoNum type="arabicParenR"/>
            </a:pPr>
            <a:r>
              <a:rPr lang="en"/>
              <a:t>Holds that lead to dropout- Most that dropout are Upperclassmen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311700" y="863550"/>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This Week: </a:t>
            </a:r>
            <a:endParaRPr sz="4000"/>
          </a:p>
          <a:p>
            <a:pPr indent="0" lvl="0" marL="0" rtl="0" algn="ctr">
              <a:spcBef>
                <a:spcPts val="1600"/>
              </a:spcBef>
              <a:spcAft>
                <a:spcPts val="1600"/>
              </a:spcAft>
              <a:buNone/>
            </a:pPr>
            <a:r>
              <a:rPr lang="en" sz="4000"/>
              <a:t>Cleaning and Investigating Variables for Modeling and Analysis</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Aid (from ‘updated 9/30’)</a:t>
            </a:r>
            <a:endParaRPr/>
          </a:p>
        </p:txBody>
      </p:sp>
      <p:sp>
        <p:nvSpPr>
          <p:cNvPr id="169" name="Google Shape;169;p28"/>
          <p:cNvSpPr/>
          <p:nvPr/>
        </p:nvSpPr>
        <p:spPr>
          <a:xfrm>
            <a:off x="370775" y="1773725"/>
            <a:ext cx="16101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370800" y="1201025"/>
            <a:ext cx="16101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txBox="1"/>
          <p:nvPr>
            <p:ph type="title"/>
          </p:nvPr>
        </p:nvSpPr>
        <p:spPr>
          <a:xfrm>
            <a:off x="370750" y="12010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Waivers</a:t>
            </a:r>
            <a:endParaRPr sz="2000">
              <a:solidFill>
                <a:srgbClr val="FFFFFF"/>
              </a:solidFill>
            </a:endParaRPr>
          </a:p>
        </p:txBody>
      </p:sp>
      <p:sp>
        <p:nvSpPr>
          <p:cNvPr id="172" name="Google Shape;172;p28"/>
          <p:cNvSpPr/>
          <p:nvPr/>
        </p:nvSpPr>
        <p:spPr>
          <a:xfrm>
            <a:off x="3766938" y="1773725"/>
            <a:ext cx="16101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3766963" y="1201025"/>
            <a:ext cx="16101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type="title"/>
          </p:nvPr>
        </p:nvSpPr>
        <p:spPr>
          <a:xfrm>
            <a:off x="3766938" y="12010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Loan</a:t>
            </a:r>
            <a:endParaRPr sz="2000">
              <a:solidFill>
                <a:srgbClr val="FFFFFF"/>
              </a:solidFill>
            </a:endParaRPr>
          </a:p>
        </p:txBody>
      </p:sp>
      <p:sp>
        <p:nvSpPr>
          <p:cNvPr id="175" name="Google Shape;175;p28"/>
          <p:cNvSpPr/>
          <p:nvPr/>
        </p:nvSpPr>
        <p:spPr>
          <a:xfrm>
            <a:off x="2068850" y="1773725"/>
            <a:ext cx="16101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2068875" y="1201025"/>
            <a:ext cx="16101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068850" y="12010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Scholarship</a:t>
            </a:r>
            <a:endParaRPr sz="2000">
              <a:solidFill>
                <a:srgbClr val="FFFFFF"/>
              </a:solidFill>
            </a:endParaRPr>
          </a:p>
        </p:txBody>
      </p:sp>
      <p:sp>
        <p:nvSpPr>
          <p:cNvPr id="178" name="Google Shape;178;p28"/>
          <p:cNvSpPr/>
          <p:nvPr/>
        </p:nvSpPr>
        <p:spPr>
          <a:xfrm>
            <a:off x="5465075" y="1773725"/>
            <a:ext cx="16101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5465100" y="1201025"/>
            <a:ext cx="16101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type="title"/>
          </p:nvPr>
        </p:nvSpPr>
        <p:spPr>
          <a:xfrm>
            <a:off x="5465075" y="12010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Work</a:t>
            </a:r>
            <a:endParaRPr sz="2000">
              <a:solidFill>
                <a:srgbClr val="FFFFFF"/>
              </a:solidFill>
            </a:endParaRPr>
          </a:p>
        </p:txBody>
      </p:sp>
      <p:sp>
        <p:nvSpPr>
          <p:cNvPr id="181" name="Google Shape;181;p28"/>
          <p:cNvSpPr/>
          <p:nvPr/>
        </p:nvSpPr>
        <p:spPr>
          <a:xfrm>
            <a:off x="7163225" y="1773725"/>
            <a:ext cx="1610100" cy="3114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7163250" y="1201025"/>
            <a:ext cx="1610100" cy="5727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7163225" y="12010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Other</a:t>
            </a:r>
            <a:endParaRPr sz="2000">
              <a:solidFill>
                <a:srgbClr val="FFFFFF"/>
              </a:solidFill>
            </a:endParaRPr>
          </a:p>
        </p:txBody>
      </p:sp>
      <p:sp>
        <p:nvSpPr>
          <p:cNvPr id="184" name="Google Shape;184;p28"/>
          <p:cNvSpPr txBox="1"/>
          <p:nvPr>
            <p:ph type="title"/>
          </p:nvPr>
        </p:nvSpPr>
        <p:spPr>
          <a:xfrm>
            <a:off x="370750"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DISCRETIONARY FEE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DISCRETIONARY TUITION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STATUTORY</a:t>
            </a:r>
            <a:r>
              <a:rPr lang="en" sz="1200">
                <a:solidFill>
                  <a:srgbClr val="274E13"/>
                </a:solidFill>
              </a:rPr>
              <a:t> FEE WAIVER</a:t>
            </a:r>
            <a:endParaRPr sz="1200">
              <a:solidFill>
                <a:srgbClr val="274E13"/>
              </a:solidFill>
            </a:endParaRPr>
          </a:p>
          <a:p>
            <a:pPr indent="0" lvl="0" marL="0" rtl="0" algn="ctr">
              <a:spcBef>
                <a:spcPts val="0"/>
              </a:spcBef>
              <a:spcAft>
                <a:spcPts val="0"/>
              </a:spcAft>
              <a:buClr>
                <a:schemeClr val="dk1"/>
              </a:buClr>
              <a:buSzPts val="1100"/>
              <a:buFont typeface="Arial"/>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STATUTORY TUITION WAIVER</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TUITION WAIVER</a:t>
            </a:r>
            <a:endParaRPr sz="1200">
              <a:solidFill>
                <a:srgbClr val="274E13"/>
              </a:solidFill>
            </a:endParaRPr>
          </a:p>
        </p:txBody>
      </p:sp>
      <p:sp>
        <p:nvSpPr>
          <p:cNvPr id="185" name="Google Shape;185;p28"/>
          <p:cNvSpPr/>
          <p:nvPr/>
        </p:nvSpPr>
        <p:spPr>
          <a:xfrm>
            <a:off x="370750" y="4315625"/>
            <a:ext cx="1610100" cy="57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068850" y="4315625"/>
            <a:ext cx="1610100" cy="57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3766963" y="4315625"/>
            <a:ext cx="1610100" cy="57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5465088" y="4315625"/>
            <a:ext cx="1610100" cy="57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7163225" y="4315625"/>
            <a:ext cx="1610100" cy="5727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type="title"/>
          </p:nvPr>
        </p:nvSpPr>
        <p:spPr>
          <a:xfrm>
            <a:off x="370750" y="43156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17,576</a:t>
            </a:r>
            <a:endParaRPr sz="2000">
              <a:solidFill>
                <a:srgbClr val="274E13"/>
              </a:solidFill>
            </a:endParaRPr>
          </a:p>
        </p:txBody>
      </p:sp>
      <p:sp>
        <p:nvSpPr>
          <p:cNvPr id="191" name="Google Shape;191;p28"/>
          <p:cNvSpPr txBox="1"/>
          <p:nvPr>
            <p:ph type="title"/>
          </p:nvPr>
        </p:nvSpPr>
        <p:spPr>
          <a:xfrm>
            <a:off x="2068875" y="43156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79,962</a:t>
            </a:r>
            <a:endParaRPr sz="2000">
              <a:solidFill>
                <a:srgbClr val="274E13"/>
              </a:solidFill>
            </a:endParaRPr>
          </a:p>
        </p:txBody>
      </p:sp>
      <p:sp>
        <p:nvSpPr>
          <p:cNvPr id="192" name="Google Shape;192;p28"/>
          <p:cNvSpPr txBox="1"/>
          <p:nvPr>
            <p:ph type="title"/>
          </p:nvPr>
        </p:nvSpPr>
        <p:spPr>
          <a:xfrm>
            <a:off x="3766988" y="43156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93,761</a:t>
            </a:r>
            <a:endParaRPr sz="2000">
              <a:solidFill>
                <a:srgbClr val="274E13"/>
              </a:solidFill>
            </a:endParaRPr>
          </a:p>
        </p:txBody>
      </p:sp>
      <p:sp>
        <p:nvSpPr>
          <p:cNvPr id="193" name="Google Shape;193;p28"/>
          <p:cNvSpPr txBox="1"/>
          <p:nvPr>
            <p:ph type="title"/>
          </p:nvPr>
        </p:nvSpPr>
        <p:spPr>
          <a:xfrm>
            <a:off x="5465113" y="43156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7,621</a:t>
            </a:r>
            <a:endParaRPr sz="2000">
              <a:solidFill>
                <a:srgbClr val="274E13"/>
              </a:solidFill>
            </a:endParaRPr>
          </a:p>
        </p:txBody>
      </p:sp>
      <p:sp>
        <p:nvSpPr>
          <p:cNvPr id="194" name="Google Shape;194;p28"/>
          <p:cNvSpPr txBox="1"/>
          <p:nvPr>
            <p:ph type="title"/>
          </p:nvPr>
        </p:nvSpPr>
        <p:spPr>
          <a:xfrm>
            <a:off x="7163250" y="4315625"/>
            <a:ext cx="1610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274E13"/>
                </a:solidFill>
              </a:rPr>
              <a:t>114</a:t>
            </a:r>
            <a:endParaRPr sz="2000">
              <a:solidFill>
                <a:srgbClr val="274E13"/>
              </a:solidFill>
            </a:endParaRPr>
          </a:p>
        </p:txBody>
      </p:sp>
      <p:sp>
        <p:nvSpPr>
          <p:cNvPr id="195" name="Google Shape;195;p28"/>
          <p:cNvSpPr txBox="1"/>
          <p:nvPr>
            <p:ph type="title"/>
          </p:nvPr>
        </p:nvSpPr>
        <p:spPr>
          <a:xfrm>
            <a:off x="2024900" y="1773725"/>
            <a:ext cx="16980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74E13"/>
                </a:solidFill>
              </a:rPr>
              <a:t>ESTIMATED </a:t>
            </a:r>
            <a:r>
              <a:rPr lang="en" sz="1200">
                <a:solidFill>
                  <a:srgbClr val="274E13"/>
                </a:solidFill>
              </a:rPr>
              <a:t>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GENERAL 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SCHOLARSHIP</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GRANT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PRIZE AWARD</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Clr>
                <a:schemeClr val="dk1"/>
              </a:buClr>
              <a:buSzPts val="1100"/>
              <a:buFont typeface="Arial"/>
              <a:buNone/>
            </a:pPr>
            <a:r>
              <a:rPr lang="en" sz="1200">
                <a:solidFill>
                  <a:srgbClr val="274E13"/>
                </a:solidFill>
              </a:rPr>
              <a:t>UIC GRANT/AWARD</a:t>
            </a:r>
            <a:endParaRPr sz="1200">
              <a:solidFill>
                <a:srgbClr val="274E13"/>
              </a:solidFill>
            </a:endParaRPr>
          </a:p>
        </p:txBody>
      </p:sp>
      <p:sp>
        <p:nvSpPr>
          <p:cNvPr id="196" name="Google Shape;196;p28"/>
          <p:cNvSpPr txBox="1"/>
          <p:nvPr>
            <p:ph type="title"/>
          </p:nvPr>
        </p:nvSpPr>
        <p:spPr>
          <a:xfrm>
            <a:off x="3767013"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LOAN</a:t>
            </a:r>
            <a:endParaRPr sz="1200">
              <a:solidFill>
                <a:srgbClr val="274E13"/>
              </a:solidFill>
            </a:endParaRPr>
          </a:p>
        </p:txBody>
      </p:sp>
      <p:sp>
        <p:nvSpPr>
          <p:cNvPr id="197" name="Google Shape;197;p28"/>
          <p:cNvSpPr txBox="1"/>
          <p:nvPr>
            <p:ph type="title"/>
          </p:nvPr>
        </p:nvSpPr>
        <p:spPr>
          <a:xfrm>
            <a:off x="5465088"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WORK </a:t>
            </a:r>
            <a:endParaRPr sz="1200">
              <a:solidFill>
                <a:srgbClr val="274E13"/>
              </a:solidFill>
            </a:endParaRPr>
          </a:p>
        </p:txBody>
      </p:sp>
      <p:sp>
        <p:nvSpPr>
          <p:cNvPr id="198" name="Google Shape;198;p28"/>
          <p:cNvSpPr txBox="1"/>
          <p:nvPr>
            <p:ph type="title"/>
          </p:nvPr>
        </p:nvSpPr>
        <p:spPr>
          <a:xfrm>
            <a:off x="7163225" y="1773725"/>
            <a:ext cx="1610100" cy="26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BENEFIT</a:t>
            </a:r>
            <a:endParaRPr sz="1200">
              <a:solidFill>
                <a:srgbClr val="274E13"/>
              </a:solidFill>
            </a:endParaRPr>
          </a:p>
          <a:p>
            <a:pPr indent="0" lvl="0" marL="0" rtl="0" algn="ctr">
              <a:spcBef>
                <a:spcPts val="0"/>
              </a:spcBef>
              <a:spcAft>
                <a:spcPts val="0"/>
              </a:spcAft>
              <a:buNone/>
            </a:pPr>
            <a:r>
              <a:t/>
            </a:r>
            <a:endParaRPr sz="1200">
              <a:solidFill>
                <a:srgbClr val="274E13"/>
              </a:solidFill>
            </a:endParaRPr>
          </a:p>
          <a:p>
            <a:pPr indent="0" lvl="0" marL="0" rtl="0" algn="ctr">
              <a:spcBef>
                <a:spcPts val="0"/>
              </a:spcBef>
              <a:spcAft>
                <a:spcPts val="0"/>
              </a:spcAft>
              <a:buNone/>
            </a:pPr>
            <a:r>
              <a:rPr lang="en" sz="1200">
                <a:solidFill>
                  <a:srgbClr val="274E13"/>
                </a:solidFill>
              </a:rPr>
              <a:t>EXEMPTION</a:t>
            </a:r>
            <a:endParaRPr sz="1200">
              <a:solidFill>
                <a:srgbClr val="274E1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Questions: Predictive Analysis</a:t>
            </a:r>
            <a:endParaRPr/>
          </a:p>
        </p:txBody>
      </p:sp>
      <p:sp>
        <p:nvSpPr>
          <p:cNvPr id="204" name="Google Shape;20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t>
            </a:r>
            <a:r>
              <a:rPr b="1" lang="en"/>
              <a:t>Are students from a specific college or degree program more or less likely to receive financial aid?</a:t>
            </a:r>
            <a:endParaRPr b="1"/>
          </a:p>
          <a:p>
            <a:pPr indent="0" lvl="0" marL="0" rtl="0" algn="l">
              <a:spcBef>
                <a:spcPts val="1600"/>
              </a:spcBef>
              <a:spcAft>
                <a:spcPts val="0"/>
              </a:spcAft>
              <a:buNone/>
            </a:pPr>
            <a:r>
              <a:rPr lang="en"/>
              <a:t>[financial aid: binary] ~ [college]</a:t>
            </a:r>
            <a:endParaRPr/>
          </a:p>
          <a:p>
            <a:pPr indent="0" lvl="0" marL="0" rtl="0" algn="l">
              <a:spcBef>
                <a:spcPts val="1600"/>
              </a:spcBef>
              <a:spcAft>
                <a:spcPts val="0"/>
              </a:spcAft>
              <a:buNone/>
            </a:pPr>
            <a:r>
              <a:rPr b="1" lang="en"/>
              <a:t>5) Does funding method (methods of payment/financial aid) impact enrollment in a subsequent term (matriculation)</a:t>
            </a:r>
            <a:endParaRPr b="1"/>
          </a:p>
          <a:p>
            <a:pPr indent="0" lvl="0" marL="0" rtl="0" algn="l">
              <a:spcBef>
                <a:spcPts val="1600"/>
              </a:spcBef>
              <a:spcAft>
                <a:spcPts val="1600"/>
              </a:spcAft>
              <a:buNone/>
            </a:pPr>
            <a:r>
              <a:rPr lang="en"/>
              <a:t>[matriculation: binary] ~ [financial aid: ratio] + [payment: ratio]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13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Payment</a:t>
            </a:r>
            <a:r>
              <a:rPr lang="en"/>
              <a:t> Method (from new data set)</a:t>
            </a:r>
            <a:endParaRPr/>
          </a:p>
        </p:txBody>
      </p:sp>
      <p:sp>
        <p:nvSpPr>
          <p:cNvPr id="210" name="Google Shape;210;p30"/>
          <p:cNvSpPr/>
          <p:nvPr/>
        </p:nvSpPr>
        <p:spPr>
          <a:xfrm>
            <a:off x="423575" y="646825"/>
            <a:ext cx="2047500" cy="31986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423575" y="588325"/>
            <a:ext cx="2047500" cy="3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rPr>
              <a:t>Credit Card + OnPlan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Credit Union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eChecks + OnPlan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Wire + Flywire</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Payment Plan</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OTC</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Chapter 33</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Lock Box</a:t>
            </a:r>
            <a:endParaRPr sz="1200">
              <a:solidFill>
                <a:schemeClr val="accent2"/>
              </a:solidFill>
            </a:endParaRPr>
          </a:p>
          <a:p>
            <a:pPr indent="0" lvl="0" marL="0" rtl="0" algn="l">
              <a:spcBef>
                <a:spcPts val="0"/>
              </a:spcBef>
              <a:spcAft>
                <a:spcPts val="0"/>
              </a:spcAft>
              <a:buNone/>
            </a:pPr>
            <a:r>
              <a:t/>
            </a:r>
            <a:endParaRPr sz="1200">
              <a:solidFill>
                <a:schemeClr val="accent2"/>
              </a:solidFill>
            </a:endParaRPr>
          </a:p>
          <a:p>
            <a:pPr indent="0" lvl="0" marL="0" rtl="0" algn="l">
              <a:spcBef>
                <a:spcPts val="0"/>
              </a:spcBef>
              <a:spcAft>
                <a:spcPts val="0"/>
              </a:spcAft>
              <a:buNone/>
            </a:pPr>
            <a:r>
              <a:rPr lang="en" sz="1200">
                <a:solidFill>
                  <a:schemeClr val="accent2"/>
                </a:solidFill>
              </a:rPr>
              <a:t>SAPR</a:t>
            </a:r>
            <a:endParaRPr sz="1200">
              <a:solidFill>
                <a:schemeClr val="accent2"/>
              </a:solidFill>
            </a:endParaRPr>
          </a:p>
        </p:txBody>
      </p:sp>
      <p:sp>
        <p:nvSpPr>
          <p:cNvPr id="212" name="Google Shape;212;p30"/>
          <p:cNvSpPr/>
          <p:nvPr/>
        </p:nvSpPr>
        <p:spPr>
          <a:xfrm>
            <a:off x="2869550" y="666325"/>
            <a:ext cx="1229700" cy="31986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txBox="1"/>
          <p:nvPr/>
        </p:nvSpPr>
        <p:spPr>
          <a:xfrm>
            <a:off x="2869550" y="578525"/>
            <a:ext cx="917400" cy="3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27522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833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56329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2030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73527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3609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1059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2078</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5747</a:t>
            </a:r>
            <a:endParaRPr sz="1200"/>
          </a:p>
        </p:txBody>
      </p:sp>
      <p:sp>
        <p:nvSpPr>
          <p:cNvPr id="214" name="Google Shape;214;p30"/>
          <p:cNvSpPr/>
          <p:nvPr/>
        </p:nvSpPr>
        <p:spPr>
          <a:xfrm>
            <a:off x="497750" y="3933275"/>
            <a:ext cx="7407900" cy="975900"/>
          </a:xfrm>
          <a:prstGeom prst="round1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txBox="1"/>
          <p:nvPr/>
        </p:nvSpPr>
        <p:spPr>
          <a:xfrm>
            <a:off x="556325" y="3972300"/>
            <a:ext cx="7036800" cy="9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Payroll Deduction, Refund Payment, Sponsor Billing, and wire-off: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was chosen by less than 250 students</a:t>
            </a:r>
            <a:endParaRPr/>
          </a:p>
        </p:txBody>
      </p:sp>
      <p:pic>
        <p:nvPicPr>
          <p:cNvPr id="216" name="Google Shape;216;p30"/>
          <p:cNvPicPr preferRelativeResize="0"/>
          <p:nvPr/>
        </p:nvPicPr>
        <p:blipFill>
          <a:blip r:embed="rId3">
            <a:alphaModFix/>
          </a:blip>
          <a:stretch>
            <a:fillRect/>
          </a:stretch>
        </p:blipFill>
        <p:spPr>
          <a:xfrm>
            <a:off x="4319825" y="651750"/>
            <a:ext cx="4506361" cy="319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a:t>
            </a:r>
            <a:endParaRPr/>
          </a:p>
        </p:txBody>
      </p:sp>
      <p:sp>
        <p:nvSpPr>
          <p:cNvPr id="222" name="Google Shape;22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-Clean variables for </a:t>
            </a:r>
            <a:r>
              <a:rPr lang="en" sz="2400"/>
              <a:t>Financial Hold, Financial Aid, and Payment Method</a:t>
            </a:r>
            <a:endParaRPr sz="2400"/>
          </a:p>
          <a:p>
            <a:pPr indent="0" lvl="0" marL="0" rtl="0" algn="l">
              <a:spcBef>
                <a:spcPts val="1600"/>
              </a:spcBef>
              <a:spcAft>
                <a:spcPts val="1600"/>
              </a:spcAft>
              <a:buNone/>
            </a:pPr>
            <a:r>
              <a:rPr lang="en" sz="2400"/>
              <a:t>-Prepare for modeling and predictive analysis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595200" y="1145950"/>
            <a:ext cx="8062800" cy="3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u="sng">
                <a:latin typeface="Times New Roman"/>
                <a:ea typeface="Times New Roman"/>
                <a:cs typeface="Times New Roman"/>
                <a:sym typeface="Times New Roman"/>
              </a:rPr>
              <a:t>A quick summary of </a:t>
            </a:r>
            <a:r>
              <a:rPr i="1" lang="en" sz="2500" u="sng">
                <a:latin typeface="Times New Roman"/>
                <a:ea typeface="Times New Roman"/>
                <a:cs typeface="Times New Roman"/>
                <a:sym typeface="Times New Roman"/>
              </a:rPr>
              <a:t>last week’s</a:t>
            </a:r>
            <a:r>
              <a:rPr b="1" i="1" lang="en" sz="2500" u="sng">
                <a:latin typeface="Times New Roman"/>
                <a:ea typeface="Times New Roman"/>
                <a:cs typeface="Times New Roman"/>
                <a:sym typeface="Times New Roman"/>
              </a:rPr>
              <a:t> </a:t>
            </a:r>
            <a:r>
              <a:rPr lang="en" sz="2500" u="sng">
                <a:latin typeface="Times New Roman"/>
                <a:ea typeface="Times New Roman"/>
                <a:cs typeface="Times New Roman"/>
                <a:sym typeface="Times New Roman"/>
              </a:rPr>
              <a:t>presentation</a:t>
            </a:r>
            <a:endParaRPr sz="2500" u="sng">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solidFill>
                  <a:schemeClr val="dk1"/>
                </a:solidFill>
                <a:latin typeface="Times New Roman"/>
                <a:ea typeface="Times New Roman"/>
                <a:cs typeface="Times New Roman"/>
                <a:sym typeface="Times New Roman"/>
              </a:rPr>
              <a:t>Different types of non-continuing students </a:t>
            </a:r>
            <a:endParaRPr sz="2500">
              <a:solidFill>
                <a:schemeClr val="dk1"/>
              </a:solidFill>
              <a:latin typeface="Times New Roman"/>
              <a:ea typeface="Times New Roman"/>
              <a:cs typeface="Times New Roman"/>
              <a:sym typeface="Times New Roman"/>
            </a:endParaRPr>
          </a:p>
          <a:p>
            <a:pPr indent="-387350" lvl="1" marL="9144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Different cases, and different students</a:t>
            </a:r>
            <a:endParaRPr sz="2500">
              <a:solidFill>
                <a:schemeClr val="dk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 sz="2500">
                <a:latin typeface="Times New Roman"/>
                <a:ea typeface="Times New Roman"/>
                <a:cs typeface="Times New Roman"/>
                <a:sym typeface="Times New Roman"/>
              </a:rPr>
              <a:t>Matriculation by college and residency</a:t>
            </a:r>
            <a:endParaRPr sz="2500">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Hold data and matriculation</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2500" u="sng">
                <a:solidFill>
                  <a:schemeClr val="dk1"/>
                </a:solidFill>
                <a:latin typeface="Times New Roman"/>
                <a:ea typeface="Times New Roman"/>
                <a:cs typeface="Times New Roman"/>
                <a:sym typeface="Times New Roman"/>
              </a:rPr>
              <a:t>This week</a:t>
            </a:r>
            <a:r>
              <a:rPr lang="en" sz="2500" u="sng">
                <a:solidFill>
                  <a:schemeClr val="dk1"/>
                </a:solidFill>
                <a:latin typeface="Times New Roman"/>
                <a:ea typeface="Times New Roman"/>
                <a:cs typeface="Times New Roman"/>
                <a:sym typeface="Times New Roman"/>
              </a:rPr>
              <a:t>: investigating variables for </a:t>
            </a:r>
            <a:r>
              <a:rPr lang="en" sz="2500" u="sng">
                <a:solidFill>
                  <a:schemeClr val="dk1"/>
                </a:solidFill>
                <a:latin typeface="Times New Roman"/>
                <a:ea typeface="Times New Roman"/>
                <a:cs typeface="Times New Roman"/>
                <a:sym typeface="Times New Roman"/>
              </a:rPr>
              <a:t>predictive</a:t>
            </a:r>
            <a:r>
              <a:rPr lang="en" sz="2500" u="sng">
                <a:solidFill>
                  <a:schemeClr val="dk1"/>
                </a:solidFill>
                <a:latin typeface="Times New Roman"/>
                <a:ea typeface="Times New Roman"/>
                <a:cs typeface="Times New Roman"/>
                <a:sym typeface="Times New Roman"/>
              </a:rPr>
              <a:t> analysis</a:t>
            </a:r>
            <a:endParaRPr sz="2200"/>
          </a:p>
          <a:p>
            <a:pPr indent="-387350" lvl="0" marL="457200" rtl="0" algn="l">
              <a:lnSpc>
                <a:spcPct val="11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Financial aid and payment methods</a:t>
            </a:r>
            <a:endParaRPr sz="2200"/>
          </a:p>
          <a:p>
            <a:pPr indent="0" lvl="0" marL="0" rtl="0" algn="l">
              <a:spcBef>
                <a:spcPts val="0"/>
              </a:spcBef>
              <a:spcAft>
                <a:spcPts val="0"/>
              </a:spcAft>
              <a:buNone/>
            </a:pPr>
            <a:r>
              <a:t/>
            </a:r>
            <a:endParaRPr sz="2200"/>
          </a:p>
        </p:txBody>
      </p:sp>
      <p:sp>
        <p:nvSpPr>
          <p:cNvPr id="62" name="Google Shape;62;p14"/>
          <p:cNvSpPr txBox="1"/>
          <p:nvPr/>
        </p:nvSpPr>
        <p:spPr>
          <a:xfrm>
            <a:off x="584500" y="438375"/>
            <a:ext cx="29517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
        <p:nvSpPr>
          <p:cNvPr id="228" name="Google Shape;22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1600"/>
              </a:spcBef>
              <a:spcAft>
                <a:spcPts val="1600"/>
              </a:spcAft>
              <a:buNone/>
            </a:pPr>
            <a:r>
              <a:rPr lang="en" sz="4000"/>
              <a:t>Questions?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748850" y="445025"/>
            <a:ext cx="508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solidFill>
                <a:srgbClr val="FF0000"/>
              </a:solidFill>
            </a:endParaRPr>
          </a:p>
        </p:txBody>
      </p:sp>
      <p:sp>
        <p:nvSpPr>
          <p:cNvPr id="68" name="Google Shape;68;p15"/>
          <p:cNvSpPr/>
          <p:nvPr/>
        </p:nvSpPr>
        <p:spPr>
          <a:xfrm>
            <a:off x="163400" y="241625"/>
            <a:ext cx="2743200" cy="2743200"/>
          </a:xfrm>
          <a:prstGeom prst="ellipse">
            <a:avLst/>
          </a:prstGeom>
          <a:solidFill>
            <a:srgbClr val="FFD966">
              <a:alpha val="45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6253750" y="1448525"/>
            <a:ext cx="2743200" cy="2743200"/>
          </a:xfrm>
          <a:prstGeom prst="ellipse">
            <a:avLst/>
          </a:prstGeom>
          <a:solidFill>
            <a:srgbClr val="6AA84F">
              <a:alpha val="29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86350" y="2168875"/>
            <a:ext cx="2743200" cy="2743200"/>
          </a:xfrm>
          <a:prstGeom prst="ellipse">
            <a:avLst/>
          </a:prstGeom>
          <a:solidFill>
            <a:srgbClr val="1155CC">
              <a:alpha val="294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186350" y="1107000"/>
            <a:ext cx="27432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UNDERGRADS</a:t>
            </a:r>
            <a:endParaRPr b="1" sz="2000"/>
          </a:p>
          <a:p>
            <a:pPr indent="0" lvl="0" marL="0" rtl="0" algn="ctr">
              <a:spcBef>
                <a:spcPts val="0"/>
              </a:spcBef>
              <a:spcAft>
                <a:spcPts val="0"/>
              </a:spcAft>
              <a:buNone/>
            </a:pPr>
            <a:r>
              <a:rPr lang="en"/>
              <a:t>accurate &amp; representative</a:t>
            </a:r>
            <a:endParaRPr/>
          </a:p>
        </p:txBody>
      </p:sp>
      <p:sp>
        <p:nvSpPr>
          <p:cNvPr id="72" name="Google Shape;72;p15"/>
          <p:cNvSpPr txBox="1"/>
          <p:nvPr/>
        </p:nvSpPr>
        <p:spPr>
          <a:xfrm>
            <a:off x="163402" y="3345417"/>
            <a:ext cx="27432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CREDIT HOURS</a:t>
            </a:r>
            <a:endParaRPr b="1" sz="2000"/>
          </a:p>
          <a:p>
            <a:pPr indent="0" lvl="0" marL="0" rtl="0" algn="ctr">
              <a:spcBef>
                <a:spcPts val="0"/>
              </a:spcBef>
              <a:spcAft>
                <a:spcPts val="0"/>
              </a:spcAft>
              <a:buNone/>
            </a:pPr>
            <a:r>
              <a:rPr lang="en"/>
              <a:t>no blanks/0s → blanks/0s</a:t>
            </a:r>
            <a:endParaRPr/>
          </a:p>
        </p:txBody>
      </p:sp>
      <p:sp>
        <p:nvSpPr>
          <p:cNvPr id="73" name="Google Shape;73;p15"/>
          <p:cNvSpPr txBox="1"/>
          <p:nvPr/>
        </p:nvSpPr>
        <p:spPr>
          <a:xfrm rot="-752">
            <a:off x="6253761" y="2396981"/>
            <a:ext cx="2743200" cy="84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REFUND</a:t>
            </a:r>
            <a:endParaRPr b="1" sz="2000"/>
          </a:p>
          <a:p>
            <a:pPr indent="0" lvl="0" marL="0" rtl="0" algn="ctr">
              <a:spcBef>
                <a:spcPts val="0"/>
              </a:spcBef>
              <a:spcAft>
                <a:spcPts val="0"/>
              </a:spcAft>
              <a:buNone/>
            </a:pPr>
            <a:r>
              <a:rPr lang="en"/>
              <a:t>for corresponding term</a:t>
            </a:r>
            <a:endParaRPr/>
          </a:p>
        </p:txBody>
      </p:sp>
      <p:sp>
        <p:nvSpPr>
          <p:cNvPr id="74" name="Google Shape;74;p15"/>
          <p:cNvSpPr txBox="1"/>
          <p:nvPr/>
        </p:nvSpPr>
        <p:spPr>
          <a:xfrm>
            <a:off x="3118738" y="3412363"/>
            <a:ext cx="31350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C78D8"/>
                </a:solidFill>
              </a:rPr>
              <a:t>blank</a:t>
            </a:r>
            <a:r>
              <a:rPr lang="en" sz="1500">
                <a:solidFill>
                  <a:srgbClr val="3C78D8"/>
                </a:solidFill>
              </a:rPr>
              <a:t> (did not register)</a:t>
            </a:r>
            <a:endParaRPr sz="1500">
              <a:solidFill>
                <a:srgbClr val="3C78D8"/>
              </a:solidFill>
            </a:endParaRPr>
          </a:p>
          <a:p>
            <a:pPr indent="0" lvl="0" marL="0" rtl="0" algn="l">
              <a:spcBef>
                <a:spcPts val="0"/>
              </a:spcBef>
              <a:spcAft>
                <a:spcPts val="0"/>
              </a:spcAft>
              <a:buNone/>
            </a:pPr>
            <a:r>
              <a:rPr b="1" lang="en" sz="1500">
                <a:solidFill>
                  <a:srgbClr val="3C78D8"/>
                </a:solidFill>
              </a:rPr>
              <a:t>0</a:t>
            </a:r>
            <a:r>
              <a:rPr lang="en" sz="1500">
                <a:solidFill>
                  <a:srgbClr val="3C78D8"/>
                </a:solidFill>
              </a:rPr>
              <a:t> (registered and dropped)</a:t>
            </a:r>
            <a:endParaRPr sz="1500">
              <a:solidFill>
                <a:srgbClr val="3C78D8"/>
              </a:solidFill>
            </a:endParaRPr>
          </a:p>
          <a:p>
            <a:pPr indent="0" lvl="0" marL="0" rtl="0" algn="l">
              <a:spcBef>
                <a:spcPts val="0"/>
              </a:spcBef>
              <a:spcAft>
                <a:spcPts val="0"/>
              </a:spcAft>
              <a:buNone/>
            </a:pPr>
            <a:r>
              <a:t/>
            </a:r>
            <a:endParaRPr sz="1500">
              <a:solidFill>
                <a:srgbClr val="3C78D8"/>
              </a:solidFill>
            </a:endParaRPr>
          </a:p>
        </p:txBody>
      </p:sp>
      <p:sp>
        <p:nvSpPr>
          <p:cNvPr id="75" name="Google Shape;75;p15"/>
          <p:cNvSpPr txBox="1"/>
          <p:nvPr/>
        </p:nvSpPr>
        <p:spPr>
          <a:xfrm>
            <a:off x="3107275" y="1170150"/>
            <a:ext cx="331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1C232"/>
                </a:solidFill>
              </a:rPr>
              <a:t>a</a:t>
            </a:r>
            <a:r>
              <a:rPr b="1" lang="en" sz="1500">
                <a:solidFill>
                  <a:srgbClr val="F1C232"/>
                </a:solidFill>
              </a:rPr>
              <a:t>ccuracy</a:t>
            </a:r>
            <a:endParaRPr b="1" sz="1500">
              <a:solidFill>
                <a:srgbClr val="F1C232"/>
              </a:solidFill>
            </a:endParaRPr>
          </a:p>
          <a:p>
            <a:pPr indent="0" lvl="0" marL="0" rtl="0" algn="l">
              <a:spcBef>
                <a:spcPts val="0"/>
              </a:spcBef>
              <a:spcAft>
                <a:spcPts val="0"/>
              </a:spcAft>
              <a:buNone/>
            </a:pPr>
            <a:r>
              <a:rPr lang="en" sz="1500">
                <a:solidFill>
                  <a:srgbClr val="F1C232"/>
                </a:solidFill>
              </a:rPr>
              <a:t>matched demographics within 0.5%</a:t>
            </a:r>
            <a:endParaRPr sz="1500">
              <a:solidFill>
                <a:srgbClr val="F1C232"/>
              </a:solidFill>
            </a:endParaRPr>
          </a:p>
        </p:txBody>
      </p:sp>
      <p:sp>
        <p:nvSpPr>
          <p:cNvPr id="76" name="Google Shape;76;p15"/>
          <p:cNvSpPr txBox="1"/>
          <p:nvPr/>
        </p:nvSpPr>
        <p:spPr>
          <a:xfrm>
            <a:off x="4236125" y="2148600"/>
            <a:ext cx="33156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AA84F"/>
                </a:solidFill>
              </a:rPr>
              <a:t>e</a:t>
            </a:r>
            <a:r>
              <a:rPr b="1" lang="en" sz="1500">
                <a:solidFill>
                  <a:srgbClr val="6AA84F"/>
                </a:solidFill>
              </a:rPr>
              <a:t>xample</a:t>
            </a:r>
            <a:endParaRPr b="1" sz="1500">
              <a:solidFill>
                <a:srgbClr val="6AA84F"/>
              </a:solidFill>
            </a:endParaRPr>
          </a:p>
          <a:p>
            <a:pPr indent="0" lvl="0" marL="0" rtl="0" algn="l">
              <a:spcBef>
                <a:spcPts val="0"/>
              </a:spcBef>
              <a:spcAft>
                <a:spcPts val="0"/>
              </a:spcAft>
              <a:buNone/>
            </a:pPr>
            <a:r>
              <a:rPr lang="en" sz="1500">
                <a:solidFill>
                  <a:srgbClr val="6AA84F"/>
                </a:solidFill>
              </a:rPr>
              <a:t>blanks in S18 → </a:t>
            </a:r>
            <a:endParaRPr sz="1500">
              <a:solidFill>
                <a:srgbClr val="6AA84F"/>
              </a:solidFill>
            </a:endParaRPr>
          </a:p>
          <a:p>
            <a:pPr indent="0" lvl="0" marL="0" rtl="0" algn="l">
              <a:spcBef>
                <a:spcPts val="0"/>
              </a:spcBef>
              <a:spcAft>
                <a:spcPts val="0"/>
              </a:spcAft>
              <a:buNone/>
            </a:pPr>
            <a:r>
              <a:rPr lang="en" sz="1500">
                <a:solidFill>
                  <a:srgbClr val="6AA84F"/>
                </a:solidFill>
              </a:rPr>
              <a:t>look for refund during </a:t>
            </a:r>
            <a:endParaRPr sz="1500">
              <a:solidFill>
                <a:srgbClr val="6AA84F"/>
              </a:solidFill>
            </a:endParaRPr>
          </a:p>
          <a:p>
            <a:pPr indent="0" lvl="0" marL="0" rtl="0" algn="l">
              <a:spcBef>
                <a:spcPts val="0"/>
              </a:spcBef>
              <a:spcAft>
                <a:spcPts val="0"/>
              </a:spcAft>
              <a:buNone/>
            </a:pPr>
            <a:r>
              <a:rPr lang="en" sz="1500">
                <a:solidFill>
                  <a:srgbClr val="6AA84F"/>
                </a:solidFill>
              </a:rPr>
              <a:t>active term (F17)</a:t>
            </a:r>
            <a:endParaRPr sz="150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 DISCONTINUE: AT LEAST ONE SEMESTER</a:t>
            </a:r>
            <a:endParaRPr>
              <a:solidFill>
                <a:srgbClr val="FF0000"/>
              </a:solidFill>
            </a:endParaRPr>
          </a:p>
        </p:txBody>
      </p:sp>
      <p:graphicFrame>
        <p:nvGraphicFramePr>
          <p:cNvPr id="82" name="Google Shape;82;p16"/>
          <p:cNvGraphicFramePr/>
          <p:nvPr/>
        </p:nvGraphicFramePr>
        <p:xfrm>
          <a:off x="704250" y="1519575"/>
          <a:ext cx="3000000" cy="3000000"/>
        </p:xfrm>
        <a:graphic>
          <a:graphicData uri="http://schemas.openxmlformats.org/drawingml/2006/table">
            <a:tbl>
              <a:tblPr>
                <a:noFill/>
                <a:tableStyleId>{0A5ECDE9-EBC9-4C48-9133-1AEC0651E71C}</a:tableStyleId>
              </a:tblPr>
              <a:tblGrid>
                <a:gridCol w="1290875"/>
                <a:gridCol w="1290875"/>
                <a:gridCol w="1290875"/>
                <a:gridCol w="1290875"/>
                <a:gridCol w="1290875"/>
                <a:gridCol w="1290875"/>
              </a:tblGrid>
              <a:tr h="805125">
                <a:tc>
                  <a:txBody>
                    <a:bodyPr/>
                    <a:lstStyle/>
                    <a:p>
                      <a:pPr indent="0" lvl="0" marL="0" rtl="0" algn="ctr">
                        <a:spcBef>
                          <a:spcPts val="0"/>
                        </a:spcBef>
                        <a:spcAft>
                          <a:spcPts val="0"/>
                        </a:spcAft>
                        <a:buNone/>
                      </a:pPr>
                      <a:r>
                        <a:rPr b="1" lang="en" sz="2500"/>
                        <a:t>F17</a:t>
                      </a:r>
                      <a:endParaRPr b="1" sz="2500"/>
                    </a:p>
                  </a:txBody>
                  <a:tcPr marT="63500" marB="63500" marR="63500" marL="63500" anchor="ctr"/>
                </a:tc>
                <a:tc>
                  <a:txBody>
                    <a:bodyPr/>
                    <a:lstStyle/>
                    <a:p>
                      <a:pPr indent="0" lvl="0" marL="0" rtl="0" algn="ctr">
                        <a:spcBef>
                          <a:spcPts val="0"/>
                        </a:spcBef>
                        <a:spcAft>
                          <a:spcPts val="0"/>
                        </a:spcAft>
                        <a:buNone/>
                      </a:pPr>
                      <a:r>
                        <a:rPr b="1" lang="en" sz="2500"/>
                        <a:t>S18</a:t>
                      </a:r>
                      <a:endParaRPr b="1" sz="2500"/>
                    </a:p>
                  </a:txBody>
                  <a:tcPr marT="63500" marB="63500" marR="63500" marL="63500" anchor="ctr"/>
                </a:tc>
                <a:tc>
                  <a:txBody>
                    <a:bodyPr/>
                    <a:lstStyle/>
                    <a:p>
                      <a:pPr indent="0" lvl="0" marL="0" rtl="0" algn="ctr">
                        <a:spcBef>
                          <a:spcPts val="0"/>
                        </a:spcBef>
                        <a:spcAft>
                          <a:spcPts val="0"/>
                        </a:spcAft>
                        <a:buNone/>
                      </a:pPr>
                      <a:r>
                        <a:rPr b="1" lang="en" sz="2500"/>
                        <a:t>F18</a:t>
                      </a:r>
                      <a:endParaRPr b="1" sz="2500"/>
                    </a:p>
                  </a:txBody>
                  <a:tcPr marT="63500" marB="63500" marR="63500" marL="63500" anchor="ctr"/>
                </a:tc>
                <a:tc>
                  <a:txBody>
                    <a:bodyPr/>
                    <a:lstStyle/>
                    <a:p>
                      <a:pPr indent="0" lvl="0" marL="0" rtl="0" algn="ctr">
                        <a:spcBef>
                          <a:spcPts val="0"/>
                        </a:spcBef>
                        <a:spcAft>
                          <a:spcPts val="0"/>
                        </a:spcAft>
                        <a:buNone/>
                      </a:pPr>
                      <a:r>
                        <a:rPr b="1" lang="en" sz="2500"/>
                        <a:t>S19</a:t>
                      </a:r>
                      <a:endParaRPr b="1" sz="2500"/>
                    </a:p>
                  </a:txBody>
                  <a:tcPr marT="63500" marB="63500" marR="63500" marL="63500" anchor="ctr"/>
                </a:tc>
                <a:tc>
                  <a:txBody>
                    <a:bodyPr/>
                    <a:lstStyle/>
                    <a:p>
                      <a:pPr indent="0" lvl="0" marL="0" rtl="0" algn="ctr">
                        <a:spcBef>
                          <a:spcPts val="0"/>
                        </a:spcBef>
                        <a:spcAft>
                          <a:spcPts val="0"/>
                        </a:spcAft>
                        <a:buNone/>
                      </a:pPr>
                      <a:r>
                        <a:rPr lang="en" sz="2000"/>
                        <a:t>COUNT</a:t>
                      </a:r>
                      <a:endParaRPr sz="2000"/>
                    </a:p>
                  </a:txBody>
                  <a:tcPr marT="63500" marB="63500" marR="63500" marL="63500" anchor="ctr"/>
                </a:tc>
                <a:tc>
                  <a:txBody>
                    <a:bodyPr/>
                    <a:lstStyle/>
                    <a:p>
                      <a:pPr indent="0" lvl="0" marL="0" rtl="0" algn="ctr">
                        <a:spcBef>
                          <a:spcPts val="0"/>
                        </a:spcBef>
                        <a:spcAft>
                          <a:spcPts val="0"/>
                        </a:spcAft>
                        <a:buNone/>
                      </a:pPr>
                      <a:r>
                        <a:rPr lang="en" sz="2000"/>
                        <a:t>REFUND TUITION</a:t>
                      </a:r>
                      <a:endParaRPr sz="2000"/>
                    </a:p>
                  </a:txBody>
                  <a:tcPr marT="63500" marB="63500" marR="63500" marL="63500" anchor="ctr"/>
                </a:tc>
              </a:tr>
              <a:tr h="805125">
                <a:tc>
                  <a:txBody>
                    <a:bodyPr/>
                    <a:lstStyle/>
                    <a:p>
                      <a:pPr indent="0" lvl="0" marL="0" rtl="0" algn="ctr">
                        <a:spcBef>
                          <a:spcPts val="0"/>
                        </a:spcBef>
                        <a:spcAft>
                          <a:spcPts val="0"/>
                        </a:spcAft>
                        <a:buNone/>
                      </a:pPr>
                      <a:r>
                        <a:t/>
                      </a:r>
                      <a:endParaRPr sz="20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rPr lang="en" sz="2500"/>
                        <a:t>2,491</a:t>
                      </a:r>
                      <a:endParaRPr sz="2500"/>
                    </a:p>
                  </a:txBody>
                  <a:tcPr marT="63500" marB="63500" marR="63500" marL="63500" anchor="ctr"/>
                </a:tc>
                <a:tc>
                  <a:txBody>
                    <a:bodyPr/>
                    <a:lstStyle/>
                    <a:p>
                      <a:pPr indent="0" lvl="0" marL="0" rtl="0" algn="ctr">
                        <a:spcBef>
                          <a:spcPts val="0"/>
                        </a:spcBef>
                        <a:spcAft>
                          <a:spcPts val="0"/>
                        </a:spcAft>
                        <a:buNone/>
                      </a:pPr>
                      <a:r>
                        <a:rPr lang="en" sz="2500"/>
                        <a:t>1,231</a:t>
                      </a:r>
                      <a:endParaRPr sz="2500"/>
                    </a:p>
                  </a:txBody>
                  <a:tcPr marT="63500" marB="63500" marR="63500" marL="63500" anchor="ctr"/>
                </a:tc>
              </a:tr>
              <a:tr h="805125">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t/>
                      </a:r>
                      <a:endParaRPr sz="20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rPr lang="en" sz="2500"/>
                        <a:t>3,904</a:t>
                      </a:r>
                      <a:endParaRPr sz="2500"/>
                    </a:p>
                  </a:txBody>
                  <a:tcPr marT="63500" marB="63500" marR="63500" marL="63500" anchor="ctr"/>
                </a:tc>
                <a:tc>
                  <a:txBody>
                    <a:bodyPr/>
                    <a:lstStyle/>
                    <a:p>
                      <a:pPr indent="0" lvl="0" marL="0" rtl="0" algn="ctr">
                        <a:spcBef>
                          <a:spcPts val="0"/>
                        </a:spcBef>
                        <a:spcAft>
                          <a:spcPts val="0"/>
                        </a:spcAft>
                        <a:buNone/>
                      </a:pPr>
                      <a:r>
                        <a:rPr lang="en" sz="2500"/>
                        <a:t>2,545</a:t>
                      </a:r>
                      <a:endParaRPr sz="2500"/>
                    </a:p>
                  </a:txBody>
                  <a:tcPr marT="63500" marB="63500" marR="63500" marL="63500" anchor="ctr"/>
                </a:tc>
              </a:tr>
              <a:tr h="805125">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t/>
                      </a:r>
                      <a:endParaRPr sz="2000"/>
                    </a:p>
                  </a:txBody>
                  <a:tcPr marT="63500" marB="63500" marR="63500" marL="63500" anchor="ctr"/>
                </a:tc>
                <a:tc>
                  <a:txBody>
                    <a:bodyPr/>
                    <a:lstStyle/>
                    <a:p>
                      <a:pPr indent="0" lvl="0" marL="0" rtl="0" algn="ctr">
                        <a:spcBef>
                          <a:spcPts val="0"/>
                        </a:spcBef>
                        <a:spcAft>
                          <a:spcPts val="0"/>
                        </a:spcAft>
                        <a:buNone/>
                      </a:pPr>
                      <a:r>
                        <a:t/>
                      </a:r>
                      <a:endParaRPr sz="20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000"/>
                        <a:t>did not continue</a:t>
                      </a:r>
                      <a:endParaRPr sz="2000"/>
                    </a:p>
                  </a:txBody>
                  <a:tcPr marT="63500" marB="63500" marR="63500" marL="63500" anchor="ctr">
                    <a:solidFill>
                      <a:srgbClr val="F4CCCC"/>
                    </a:solidFill>
                  </a:tcPr>
                </a:tc>
                <a:tc>
                  <a:txBody>
                    <a:bodyPr/>
                    <a:lstStyle/>
                    <a:p>
                      <a:pPr indent="0" lvl="0" marL="0" rtl="0" algn="ctr">
                        <a:spcBef>
                          <a:spcPts val="0"/>
                        </a:spcBef>
                        <a:spcAft>
                          <a:spcPts val="0"/>
                        </a:spcAft>
                        <a:buNone/>
                      </a:pPr>
                      <a:r>
                        <a:rPr lang="en" sz="2500"/>
                        <a:t>1,965</a:t>
                      </a:r>
                      <a:endParaRPr sz="2500"/>
                    </a:p>
                  </a:txBody>
                  <a:tcPr marT="63500" marB="63500" marR="63500" marL="63500" anchor="ctr"/>
                </a:tc>
                <a:tc>
                  <a:txBody>
                    <a:bodyPr/>
                    <a:lstStyle/>
                    <a:p>
                      <a:pPr indent="0" lvl="0" marL="0" rtl="0" algn="ctr">
                        <a:spcBef>
                          <a:spcPts val="0"/>
                        </a:spcBef>
                        <a:spcAft>
                          <a:spcPts val="0"/>
                        </a:spcAft>
                        <a:buNone/>
                      </a:pPr>
                      <a:r>
                        <a:rPr lang="en" sz="2500"/>
                        <a:t>976</a:t>
                      </a:r>
                      <a:endParaRPr sz="2500"/>
                    </a:p>
                  </a:txBody>
                  <a:tcPr marT="63500" marB="63500" marR="63500" marL="63500" anchor="ctr"/>
                </a:tc>
              </a:tr>
            </a:tbl>
          </a:graphicData>
        </a:graphic>
      </p:graphicFrame>
      <p:sp>
        <p:nvSpPr>
          <p:cNvPr id="83" name="Google Shape;83;p16"/>
          <p:cNvSpPr/>
          <p:nvPr/>
        </p:nvSpPr>
        <p:spPr>
          <a:xfrm>
            <a:off x="7700675" y="1089400"/>
            <a:ext cx="261600" cy="358500"/>
          </a:xfrm>
          <a:prstGeom prst="down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7962275" y="1089400"/>
            <a:ext cx="14724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3C78D8"/>
                </a:solidFill>
              </a:rPr>
              <a:t>LAST WEEK</a:t>
            </a:r>
            <a:endParaRPr b="1" sz="1300">
              <a:solidFill>
                <a:srgbClr val="3C78D8"/>
              </a:solidFill>
            </a:endParaRPr>
          </a:p>
          <a:p>
            <a:pPr indent="0" lvl="0" marL="0" rtl="0" algn="l">
              <a:spcBef>
                <a:spcPts val="0"/>
              </a:spcBef>
              <a:spcAft>
                <a:spcPts val="0"/>
              </a:spcAft>
              <a:buNone/>
            </a:pPr>
            <a:r>
              <a:t/>
            </a:r>
            <a:endParaRPr sz="1300">
              <a:solidFill>
                <a:srgbClr val="3C78D8"/>
              </a:solidFill>
            </a:endParaRPr>
          </a:p>
        </p:txBody>
      </p:sp>
      <p:sp>
        <p:nvSpPr>
          <p:cNvPr id="85" name="Google Shape;85;p16"/>
          <p:cNvSpPr txBox="1"/>
          <p:nvPr/>
        </p:nvSpPr>
        <p:spPr>
          <a:xfrm>
            <a:off x="704250" y="4740075"/>
            <a:ext cx="35553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*overlap of 108 students in rows 1 &amp; 3</a:t>
            </a:r>
            <a:endParaRPr sz="1500"/>
          </a:p>
        </p:txBody>
      </p:sp>
      <p:sp>
        <p:nvSpPr>
          <p:cNvPr id="86" name="Google Shape;86;p16"/>
          <p:cNvSpPr/>
          <p:nvPr/>
        </p:nvSpPr>
        <p:spPr>
          <a:xfrm rot="-5400000">
            <a:off x="261300" y="3408150"/>
            <a:ext cx="261600" cy="358500"/>
          </a:xfrm>
          <a:prstGeom prst="downArrow">
            <a:avLst>
              <a:gd fmla="val 50000" name="adj1"/>
              <a:gd fmla="val 50000" name="adj2"/>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 DISCONTINUE: “COMPLETE DROPOUT”</a:t>
            </a:r>
            <a:endParaRPr>
              <a:solidFill>
                <a:srgbClr val="FF0000"/>
              </a:solidFill>
            </a:endParaRPr>
          </a:p>
        </p:txBody>
      </p:sp>
      <p:graphicFrame>
        <p:nvGraphicFramePr>
          <p:cNvPr id="92" name="Google Shape;92;p17"/>
          <p:cNvGraphicFramePr/>
          <p:nvPr/>
        </p:nvGraphicFramePr>
        <p:xfrm>
          <a:off x="1033438" y="1285675"/>
          <a:ext cx="3000000" cy="3000000"/>
        </p:xfrm>
        <a:graphic>
          <a:graphicData uri="http://schemas.openxmlformats.org/drawingml/2006/table">
            <a:tbl>
              <a:tblPr>
                <a:noFill/>
                <a:tableStyleId>{0A5ECDE9-EBC9-4C48-9133-1AEC0651E71C}</a:tableStyleId>
              </a:tblPr>
              <a:tblGrid>
                <a:gridCol w="1356325"/>
                <a:gridCol w="1356325"/>
                <a:gridCol w="1356325"/>
                <a:gridCol w="1356325"/>
                <a:gridCol w="1356325"/>
              </a:tblGrid>
              <a:tr h="694625">
                <a:tc>
                  <a:txBody>
                    <a:bodyPr/>
                    <a:lstStyle/>
                    <a:p>
                      <a:pPr indent="0" lvl="0" marL="0" rtl="0" algn="ctr">
                        <a:spcBef>
                          <a:spcPts val="0"/>
                        </a:spcBef>
                        <a:spcAft>
                          <a:spcPts val="0"/>
                        </a:spcAft>
                        <a:buNone/>
                      </a:pPr>
                      <a:r>
                        <a:rPr b="1" lang="en" sz="2500"/>
                        <a:t>F17</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500"/>
                        <a:t>S18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500"/>
                        <a:t>F18</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2500"/>
                        <a:t>S19</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t>COUNT</a:t>
                      </a:r>
                      <a:endParaRPr sz="20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4625">
                <a:tc>
                  <a:txBody>
                    <a:bodyPr/>
                    <a:lstStyle/>
                    <a:p>
                      <a:pPr indent="0" lvl="0" marL="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solidFill>
                      <a:srgbClr val="D9EAD3"/>
                    </a:solidFill>
                  </a:tcPr>
                </a:tc>
                <a:tc gridSpan="3">
                  <a:txBody>
                    <a:bodyPr/>
                    <a:lstStyle/>
                    <a:p>
                      <a:pPr indent="0" lvl="0" marL="0" rtl="0" algn="ctr">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solidFill>
                      <a:srgbClr val="F4CCCC"/>
                    </a:solidFill>
                  </a:tcPr>
                </a:tc>
                <a:tc hMerge="1"/>
                <a:tc hMerge="1"/>
                <a:tc>
                  <a:txBody>
                    <a:bodyPr/>
                    <a:lstStyle/>
                    <a:p>
                      <a:pPr indent="0" lvl="0" marL="0" rtl="0" algn="ctr">
                        <a:spcBef>
                          <a:spcPts val="0"/>
                        </a:spcBef>
                        <a:spcAft>
                          <a:spcPts val="0"/>
                        </a:spcAft>
                        <a:buNone/>
                      </a:pPr>
                      <a:r>
                        <a:rPr lang="en" sz="2500"/>
                        <a:t>2,069</a:t>
                      </a:r>
                      <a:endParaRPr sz="2500"/>
                    </a:p>
                  </a:txBody>
                  <a:tcPr marT="63500" marB="63500" marR="63500" marL="63500" anchor="ctr">
                    <a:lnT cap="flat" cmpd="sng" w="12700">
                      <a:solidFill>
                        <a:srgbClr val="000000"/>
                      </a:solidFill>
                      <a:prstDash val="solid"/>
                      <a:round/>
                      <a:headEnd len="sm" w="sm" type="none"/>
                      <a:tailEnd len="sm" w="sm" type="none"/>
                    </a:lnT>
                  </a:tcPr>
                </a:tc>
              </a:tr>
              <a:tr h="694625">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gridSpan="2">
                  <a:txBody>
                    <a:bodyPr/>
                    <a:lstStyle/>
                    <a:p>
                      <a:pPr indent="0" lvl="0" marL="0" rtl="0" algn="ctr">
                        <a:spcBef>
                          <a:spcPts val="0"/>
                        </a:spcBef>
                        <a:spcAft>
                          <a:spcPts val="0"/>
                        </a:spcAft>
                        <a:buNone/>
                      </a:pPr>
                      <a:r>
                        <a:t/>
                      </a:r>
                      <a:endParaRPr sz="1100"/>
                    </a:p>
                  </a:txBody>
                  <a:tcPr marT="63500" marB="63500" marR="63500" marL="63500">
                    <a:solidFill>
                      <a:srgbClr val="F4CCCC"/>
                    </a:solidFill>
                  </a:tcPr>
                </a:tc>
                <a:tc hMerge="1"/>
                <a:tc>
                  <a:txBody>
                    <a:bodyPr/>
                    <a:lstStyle/>
                    <a:p>
                      <a:pPr indent="0" lvl="0" marL="0" rtl="0" algn="ctr">
                        <a:spcBef>
                          <a:spcPts val="0"/>
                        </a:spcBef>
                        <a:spcAft>
                          <a:spcPts val="0"/>
                        </a:spcAft>
                        <a:buNone/>
                      </a:pPr>
                      <a:r>
                        <a:rPr lang="en" sz="2500"/>
                        <a:t>3,643</a:t>
                      </a:r>
                      <a:endParaRPr sz="2500"/>
                    </a:p>
                  </a:txBody>
                  <a:tcPr marT="63500" marB="63500" marR="63500" marL="63500" anchor="ctr"/>
                </a:tc>
              </a:tr>
              <a:tr h="694625">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ctr">
                        <a:spcBef>
                          <a:spcPts val="0"/>
                        </a:spcBef>
                        <a:spcAft>
                          <a:spcPts val="0"/>
                        </a:spcAft>
                        <a:buNone/>
                      </a:pPr>
                      <a:r>
                        <a:t/>
                      </a:r>
                      <a:endParaRPr sz="1100"/>
                    </a:p>
                  </a:txBody>
                  <a:tcPr marT="63500" marB="63500" marR="63500" marL="63500">
                    <a:solidFill>
                      <a:srgbClr val="F4CCCC"/>
                    </a:solidFill>
                  </a:tcPr>
                </a:tc>
                <a:tc>
                  <a:txBody>
                    <a:bodyPr/>
                    <a:lstStyle/>
                    <a:p>
                      <a:pPr indent="0" lvl="0" marL="0" rtl="0" algn="ctr">
                        <a:spcBef>
                          <a:spcPts val="0"/>
                        </a:spcBef>
                        <a:spcAft>
                          <a:spcPts val="0"/>
                        </a:spcAft>
                        <a:buNone/>
                      </a:pPr>
                      <a:r>
                        <a:rPr lang="en" sz="2500"/>
                        <a:t>1,857</a:t>
                      </a:r>
                      <a:endParaRPr sz="2500"/>
                    </a:p>
                  </a:txBody>
                  <a:tcPr marT="63500" marB="63500" marR="63500" marL="63500" anchor="ctr"/>
                </a:tc>
              </a:tr>
              <a:tr h="694625">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l">
                        <a:spcBef>
                          <a:spcPts val="0"/>
                        </a:spcBef>
                        <a:spcAft>
                          <a:spcPts val="0"/>
                        </a:spcAft>
                        <a:buNone/>
                      </a:pPr>
                      <a:r>
                        <a:t/>
                      </a:r>
                      <a:endParaRPr sz="1100"/>
                    </a:p>
                  </a:txBody>
                  <a:tcPr marT="63500" marB="63500" marR="63500" marL="63500">
                    <a:solidFill>
                      <a:srgbClr val="D9EAD3"/>
                    </a:solidFill>
                  </a:tcPr>
                </a:tc>
                <a:tc>
                  <a:txBody>
                    <a:bodyPr/>
                    <a:lstStyle/>
                    <a:p>
                      <a:pPr indent="0" lvl="0" marL="0" rtl="0" algn="ctr">
                        <a:spcBef>
                          <a:spcPts val="0"/>
                        </a:spcBef>
                        <a:spcAft>
                          <a:spcPts val="0"/>
                        </a:spcAft>
                        <a:buNone/>
                      </a:pPr>
                      <a:r>
                        <a:rPr lang="en" sz="2500"/>
                        <a:t>10,724</a:t>
                      </a:r>
                      <a:endParaRPr sz="2500"/>
                    </a:p>
                  </a:txBody>
                  <a:tcPr marT="63500" marB="63500" marR="63500" marL="63500" anchor="ctr"/>
                </a:tc>
              </a:tr>
            </a:tbl>
          </a:graphicData>
        </a:graphic>
      </p:graphicFrame>
      <p:sp>
        <p:nvSpPr>
          <p:cNvPr id="93" name="Google Shape;93;p17"/>
          <p:cNvSpPr/>
          <p:nvPr/>
        </p:nvSpPr>
        <p:spPr>
          <a:xfrm rot="-5400000">
            <a:off x="563575" y="2842988"/>
            <a:ext cx="261600" cy="358500"/>
          </a:xfrm>
          <a:prstGeom prst="downArrow">
            <a:avLst>
              <a:gd fmla="val 50000" name="adj1"/>
              <a:gd fmla="val 50000" name="adj2"/>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 DISCONTINUE: SKIPPING SEMESTERS</a:t>
            </a:r>
            <a:endParaRPr>
              <a:solidFill>
                <a:srgbClr val="FF0000"/>
              </a:solidFill>
            </a:endParaRPr>
          </a:p>
        </p:txBody>
      </p:sp>
      <p:graphicFrame>
        <p:nvGraphicFramePr>
          <p:cNvPr id="99" name="Google Shape;99;p18"/>
          <p:cNvGraphicFramePr/>
          <p:nvPr/>
        </p:nvGraphicFramePr>
        <p:xfrm>
          <a:off x="1203400" y="1325075"/>
          <a:ext cx="3000000" cy="3000000"/>
        </p:xfrm>
        <a:graphic>
          <a:graphicData uri="http://schemas.openxmlformats.org/drawingml/2006/table">
            <a:tbl>
              <a:tblPr>
                <a:noFill/>
                <a:tableStyleId>{0A5ECDE9-EBC9-4C48-9133-1AEC0651E71C}</a:tableStyleId>
              </a:tblPr>
              <a:tblGrid>
                <a:gridCol w="1313675"/>
                <a:gridCol w="1313675"/>
                <a:gridCol w="1313675"/>
                <a:gridCol w="1313675"/>
                <a:gridCol w="1313675"/>
              </a:tblGrid>
              <a:tr h="770525">
                <a:tc>
                  <a:txBody>
                    <a:bodyPr/>
                    <a:lstStyle/>
                    <a:p>
                      <a:pPr indent="0" lvl="0" marL="0" rtl="0" algn="ctr">
                        <a:spcBef>
                          <a:spcPts val="0"/>
                        </a:spcBef>
                        <a:spcAft>
                          <a:spcPts val="0"/>
                        </a:spcAft>
                        <a:buNone/>
                      </a:pPr>
                      <a:r>
                        <a:rPr b="1" lang="en" sz="2500"/>
                        <a:t>F17</a:t>
                      </a:r>
                      <a:endParaRPr b="1" sz="2500"/>
                    </a:p>
                  </a:txBody>
                  <a:tcPr marT="63500" marB="63500" marR="63500" marL="63500" anchor="ctr"/>
                </a:tc>
                <a:tc>
                  <a:txBody>
                    <a:bodyPr/>
                    <a:lstStyle/>
                    <a:p>
                      <a:pPr indent="0" lvl="0" marL="0" rtl="0" algn="ctr">
                        <a:spcBef>
                          <a:spcPts val="0"/>
                        </a:spcBef>
                        <a:spcAft>
                          <a:spcPts val="0"/>
                        </a:spcAft>
                        <a:buNone/>
                      </a:pPr>
                      <a:r>
                        <a:rPr b="1" lang="en" sz="2500"/>
                        <a:t>S18</a:t>
                      </a:r>
                      <a:endParaRPr b="1" sz="2500"/>
                    </a:p>
                  </a:txBody>
                  <a:tcPr marT="63500" marB="63500" marR="63500" marL="63500" anchor="ctr"/>
                </a:tc>
                <a:tc>
                  <a:txBody>
                    <a:bodyPr/>
                    <a:lstStyle/>
                    <a:p>
                      <a:pPr indent="0" lvl="0" marL="0" rtl="0" algn="ctr">
                        <a:spcBef>
                          <a:spcPts val="0"/>
                        </a:spcBef>
                        <a:spcAft>
                          <a:spcPts val="0"/>
                        </a:spcAft>
                        <a:buNone/>
                      </a:pPr>
                      <a:r>
                        <a:rPr b="1" lang="en" sz="2500"/>
                        <a:t>F18</a:t>
                      </a:r>
                      <a:endParaRPr b="1" sz="2500"/>
                    </a:p>
                  </a:txBody>
                  <a:tcPr marT="63500" marB="63500" marR="63500" marL="63500" anchor="ctr"/>
                </a:tc>
                <a:tc>
                  <a:txBody>
                    <a:bodyPr/>
                    <a:lstStyle/>
                    <a:p>
                      <a:pPr indent="0" lvl="0" marL="0" rtl="0" algn="ctr">
                        <a:spcBef>
                          <a:spcPts val="0"/>
                        </a:spcBef>
                        <a:spcAft>
                          <a:spcPts val="0"/>
                        </a:spcAft>
                        <a:buNone/>
                      </a:pPr>
                      <a:r>
                        <a:rPr b="1" lang="en" sz="2500"/>
                        <a:t>S19</a:t>
                      </a:r>
                      <a:endParaRPr b="1" sz="2500"/>
                    </a:p>
                  </a:txBody>
                  <a:tcPr marT="63500" marB="63500" marR="63500" marL="63500" anchor="ctr"/>
                </a:tc>
                <a:tc>
                  <a:txBody>
                    <a:bodyPr/>
                    <a:lstStyle/>
                    <a:p>
                      <a:pPr indent="0" lvl="0" marL="0" rtl="0" algn="ctr">
                        <a:spcBef>
                          <a:spcPts val="0"/>
                        </a:spcBef>
                        <a:spcAft>
                          <a:spcPts val="0"/>
                        </a:spcAft>
                        <a:buNone/>
                      </a:pPr>
                      <a:r>
                        <a:rPr lang="en" sz="2000"/>
                        <a:t>COUNT</a:t>
                      </a:r>
                      <a:endParaRPr sz="2000"/>
                    </a:p>
                  </a:txBody>
                  <a:tcPr marT="63500" marB="63500" marR="63500" marL="63500" anchor="ct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a:txBody>
                    <a:bodyPr/>
                    <a:lstStyle/>
                    <a:p>
                      <a:pPr indent="0" lvl="0" marL="0" rtl="0" algn="ctr">
                        <a:spcBef>
                          <a:spcPts val="0"/>
                        </a:spcBef>
                        <a:spcAft>
                          <a:spcPts val="0"/>
                        </a:spcAft>
                        <a:buNone/>
                      </a:pPr>
                      <a:r>
                        <a:t/>
                      </a:r>
                      <a:endParaRPr sz="2500"/>
                    </a:p>
                  </a:txBody>
                  <a:tcPr marT="63500" marB="63500" marR="63500" marL="63500" anchor="ctr"/>
                </a:tc>
                <a:tc>
                  <a:txBody>
                    <a:bodyPr/>
                    <a:lstStyle/>
                    <a:p>
                      <a:pPr indent="0" lvl="0" marL="0" rtl="0" algn="ctr">
                        <a:spcBef>
                          <a:spcPts val="0"/>
                        </a:spcBef>
                        <a:spcAft>
                          <a:spcPts val="0"/>
                        </a:spcAft>
                        <a:buNone/>
                      </a:pPr>
                      <a:r>
                        <a:rPr lang="en" sz="2500"/>
                        <a:t>375</a:t>
                      </a:r>
                      <a:endParaRPr sz="2500"/>
                    </a:p>
                  </a:txBody>
                  <a:tcPr marT="63500" marB="63500" marR="63500" marL="63500" anchor="ctr"/>
                </a:tc>
              </a:tr>
              <a:tr h="770525">
                <a:tc>
                  <a:txBody>
                    <a:bodyPr/>
                    <a:lstStyle/>
                    <a:p>
                      <a:pPr indent="0" lvl="0" marL="0" rtl="0" algn="ctr">
                        <a:spcBef>
                          <a:spcPts val="0"/>
                        </a:spcBef>
                        <a:spcAft>
                          <a:spcPts val="0"/>
                        </a:spcAft>
                        <a:buNone/>
                      </a:pPr>
                      <a:r>
                        <a:t/>
                      </a:r>
                      <a:endParaRPr sz="2500"/>
                    </a:p>
                  </a:txBody>
                  <a:tcPr marT="63500" marB="63500" marR="63500" marL="63500" anchor="ctr"/>
                </a:tc>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500"/>
                        <a:t>skip 1</a:t>
                      </a:r>
                      <a:endParaRPr sz="2500"/>
                    </a:p>
                  </a:txBody>
                  <a:tcPr marT="63500" marB="63500" marR="63500" marL="63500" anchor="ctr">
                    <a:solidFill>
                      <a:srgbClr val="F4CCCC"/>
                    </a:solidFill>
                  </a:tcPr>
                </a:tc>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500"/>
                        <a:t>261</a:t>
                      </a:r>
                      <a:endParaRPr sz="2500"/>
                    </a:p>
                  </a:txBody>
                  <a:tcPr marT="63500" marB="63500" marR="63500" marL="63500" anchor="ctr"/>
                </a:tc>
              </a:tr>
              <a:tr h="770525">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gridSpan="2">
                  <a:txBody>
                    <a:bodyPr/>
                    <a:lstStyle/>
                    <a:p>
                      <a:pPr indent="0" lvl="0" marL="0" rtl="0" algn="ctr">
                        <a:spcBef>
                          <a:spcPts val="0"/>
                        </a:spcBef>
                        <a:spcAft>
                          <a:spcPts val="0"/>
                        </a:spcAft>
                        <a:buNone/>
                      </a:pPr>
                      <a:r>
                        <a:rPr lang="en" sz="2500"/>
                        <a:t>skip 2</a:t>
                      </a:r>
                      <a:endParaRPr sz="2500"/>
                    </a:p>
                  </a:txBody>
                  <a:tcPr marT="63500" marB="63500" marR="63500" marL="63500" anchor="ctr">
                    <a:solidFill>
                      <a:srgbClr val="F4CCCC"/>
                    </a:solidFill>
                  </a:tcPr>
                </a:tc>
                <a:tc hMerge="1"/>
                <a:tc>
                  <a:txBody>
                    <a:bodyPr/>
                    <a:lstStyle/>
                    <a:p>
                      <a:pPr indent="0" lvl="0" marL="0" rtl="0" algn="ctr">
                        <a:spcBef>
                          <a:spcPts val="0"/>
                        </a:spcBef>
                        <a:spcAft>
                          <a:spcPts val="0"/>
                        </a:spcAft>
                        <a:buNone/>
                      </a:pPr>
                      <a:r>
                        <a:t/>
                      </a:r>
                      <a:endParaRPr sz="2500"/>
                    </a:p>
                  </a:txBody>
                  <a:tcPr marT="63500" marB="63500" marR="63500" marL="63500" anchor="ctr">
                    <a:solidFill>
                      <a:srgbClr val="D9EAD3"/>
                    </a:solidFill>
                  </a:tcPr>
                </a:tc>
                <a:tc>
                  <a:txBody>
                    <a:bodyPr/>
                    <a:lstStyle/>
                    <a:p>
                      <a:pPr indent="0" lvl="0" marL="0" rtl="0" algn="ctr">
                        <a:spcBef>
                          <a:spcPts val="0"/>
                        </a:spcBef>
                        <a:spcAft>
                          <a:spcPts val="0"/>
                        </a:spcAft>
                        <a:buNone/>
                      </a:pPr>
                      <a:r>
                        <a:rPr lang="en" sz="2500"/>
                        <a:t>47</a:t>
                      </a:r>
                      <a:endParaRPr sz="2500"/>
                    </a:p>
                  </a:txBody>
                  <a:tcPr marT="63500" marB="63500" marR="63500" marL="63500" anchor="ctr"/>
                </a:tc>
              </a:tr>
            </a:tbl>
          </a:graphicData>
        </a:graphic>
      </p:graphicFrame>
      <p:sp>
        <p:nvSpPr>
          <p:cNvPr id="100" name="Google Shape;100;p18"/>
          <p:cNvSpPr/>
          <p:nvPr/>
        </p:nvSpPr>
        <p:spPr>
          <a:xfrm rot="-5400000">
            <a:off x="714725" y="2313988"/>
            <a:ext cx="261600" cy="358500"/>
          </a:xfrm>
          <a:prstGeom prst="downArrow">
            <a:avLst>
              <a:gd fmla="val 50000" name="adj1"/>
              <a:gd fmla="val 50000" name="adj2"/>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 DISCONTINUE: RECODING FOR MODELING</a:t>
            </a:r>
            <a:endParaRPr>
              <a:solidFill>
                <a:srgbClr val="FF0000"/>
              </a:solidFill>
            </a:endParaRPr>
          </a:p>
        </p:txBody>
      </p:sp>
      <p:graphicFrame>
        <p:nvGraphicFramePr>
          <p:cNvPr id="106" name="Google Shape;106;p19"/>
          <p:cNvGraphicFramePr/>
          <p:nvPr/>
        </p:nvGraphicFramePr>
        <p:xfrm>
          <a:off x="1203400" y="1325075"/>
          <a:ext cx="3000000" cy="3000000"/>
        </p:xfrm>
        <a:graphic>
          <a:graphicData uri="http://schemas.openxmlformats.org/drawingml/2006/table">
            <a:tbl>
              <a:tblPr>
                <a:noFill/>
                <a:tableStyleId>{0A5ECDE9-EBC9-4C48-9133-1AEC0651E71C}</a:tableStyleId>
              </a:tblPr>
              <a:tblGrid>
                <a:gridCol w="1313675"/>
                <a:gridCol w="1313675"/>
                <a:gridCol w="1313675"/>
                <a:gridCol w="1313675"/>
                <a:gridCol w="1313675"/>
              </a:tblGrid>
              <a:tr h="770525">
                <a:tc gridSpan="2">
                  <a:txBody>
                    <a:bodyPr/>
                    <a:lstStyle/>
                    <a:p>
                      <a:pPr indent="0" lvl="0" marL="0" rtl="0" algn="ctr">
                        <a:spcBef>
                          <a:spcPts val="0"/>
                        </a:spcBef>
                        <a:spcAft>
                          <a:spcPts val="0"/>
                        </a:spcAft>
                        <a:buNone/>
                      </a:pPr>
                      <a:r>
                        <a:rPr b="1" lang="en" sz="2500"/>
                        <a:t>F17</a:t>
                      </a:r>
                      <a:endParaRPr b="1"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sz="2500"/>
                        <a:t>F18</a:t>
                      </a:r>
                      <a:endParaRPr b="1" sz="2500"/>
                    </a:p>
                  </a:txBody>
                  <a:tcPr marT="63500" marB="63500" marR="63500" marL="63500" anchor="ctr">
                    <a:lnL cap="flat" cmpd="sng" w="12700">
                      <a:solidFill>
                        <a:srgbClr val="000000"/>
                      </a:solidFill>
                      <a:prstDash val="solid"/>
                      <a:round/>
                      <a:headEnd len="sm" w="sm" type="none"/>
                      <a:tailEnd len="sm" w="sm" type="none"/>
                    </a:lnL>
                  </a:tcPr>
                </a:tc>
                <a:tc hMerge="1"/>
                <a:tc>
                  <a:txBody>
                    <a:bodyPr/>
                    <a:lstStyle/>
                    <a:p>
                      <a:pPr indent="0" lvl="0" marL="0" rtl="0" algn="ctr">
                        <a:spcBef>
                          <a:spcPts val="0"/>
                        </a:spcBef>
                        <a:spcAft>
                          <a:spcPts val="0"/>
                        </a:spcAft>
                        <a:buNone/>
                      </a:pPr>
                      <a:r>
                        <a:rPr lang="en" sz="2000"/>
                        <a:t>CODE</a:t>
                      </a:r>
                      <a:endParaRPr sz="2000"/>
                    </a:p>
                  </a:txBody>
                  <a:tcPr marT="63500" marB="63500" marR="63500" marL="63500" anchor="ctr"/>
                </a:tc>
              </a:tr>
              <a:tr h="770525">
                <a:tc gridSpan="2">
                  <a:txBody>
                    <a:bodyPr/>
                    <a:lstStyle/>
                    <a:p>
                      <a:pPr indent="0" lvl="0" marL="0" rtl="0" algn="ctr">
                        <a:spcBef>
                          <a:spcPts val="0"/>
                        </a:spcBef>
                        <a:spcAft>
                          <a:spcPts val="0"/>
                        </a:spcAft>
                        <a:buNone/>
                      </a:pPr>
                      <a:r>
                        <a:rPr lang="en" sz="2500"/>
                        <a:t>enrolled</a:t>
                      </a:r>
                      <a:endParaRPr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gridSpan="2">
                  <a:txBody>
                    <a:bodyPr/>
                    <a:lstStyle/>
                    <a:p>
                      <a:pPr indent="0" lvl="0" marL="0" rtl="0" algn="ctr">
                        <a:spcBef>
                          <a:spcPts val="0"/>
                        </a:spcBef>
                        <a:spcAft>
                          <a:spcPts val="0"/>
                        </a:spcAft>
                        <a:buNone/>
                      </a:pPr>
                      <a:r>
                        <a:rPr lang="en" sz="2500"/>
                        <a:t>continues</a:t>
                      </a:r>
                      <a:endParaRPr sz="2500"/>
                    </a:p>
                  </a:txBody>
                  <a:tcPr marT="63500" marB="63500" marR="63500" marL="63500" anchor="ctr">
                    <a:lnL cap="flat" cmpd="sng" w="12700">
                      <a:solidFill>
                        <a:srgbClr val="000000"/>
                      </a:solidFill>
                      <a:prstDash val="solid"/>
                      <a:round/>
                      <a:headEnd len="sm" w="sm" type="none"/>
                      <a:tailEnd len="sm" w="sm" type="none"/>
                    </a:lnL>
                    <a:solidFill>
                      <a:srgbClr val="D9EAD3"/>
                    </a:solidFill>
                  </a:tcPr>
                </a:tc>
                <a:tc hMerge="1"/>
                <a:tc>
                  <a:txBody>
                    <a:bodyPr/>
                    <a:lstStyle/>
                    <a:p>
                      <a:pPr indent="0" lvl="0" marL="0" rtl="0" algn="ctr">
                        <a:spcBef>
                          <a:spcPts val="0"/>
                        </a:spcBef>
                        <a:spcAft>
                          <a:spcPts val="0"/>
                        </a:spcAft>
                        <a:buNone/>
                      </a:pPr>
                      <a:r>
                        <a:rPr lang="en" sz="2500"/>
                        <a:t>1</a:t>
                      </a:r>
                      <a:endParaRPr sz="2500"/>
                    </a:p>
                  </a:txBody>
                  <a:tcPr marT="63500" marB="63500" marR="63500" marL="63500" anchor="ctr"/>
                </a:tc>
              </a:tr>
              <a:tr h="770525">
                <a:tc gridSpan="2">
                  <a:txBody>
                    <a:bodyPr/>
                    <a:lstStyle/>
                    <a:p>
                      <a:pPr indent="0" lvl="0" marL="0" rtl="0" algn="ctr">
                        <a:spcBef>
                          <a:spcPts val="0"/>
                        </a:spcBef>
                        <a:spcAft>
                          <a:spcPts val="0"/>
                        </a:spcAft>
                        <a:buNone/>
                      </a:pPr>
                      <a:r>
                        <a:rPr lang="en" sz="2500"/>
                        <a:t>enrolled</a:t>
                      </a:r>
                      <a:endParaRPr sz="25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gridSpan="2">
                  <a:txBody>
                    <a:bodyPr/>
                    <a:lstStyle/>
                    <a:p>
                      <a:pPr indent="0" lvl="0" marL="0" rtl="0" algn="ctr">
                        <a:spcBef>
                          <a:spcPts val="0"/>
                        </a:spcBef>
                        <a:spcAft>
                          <a:spcPts val="0"/>
                        </a:spcAft>
                        <a:buNone/>
                      </a:pPr>
                      <a:r>
                        <a:rPr lang="en" sz="2500"/>
                        <a:t>discontinues</a:t>
                      </a:r>
                      <a:endParaRPr sz="2500"/>
                    </a:p>
                  </a:txBody>
                  <a:tcPr marT="63500" marB="63500" marR="63500" marL="63500" anchor="ctr">
                    <a:lnL cap="flat" cmpd="sng" w="12700">
                      <a:solidFill>
                        <a:srgbClr val="000000"/>
                      </a:solidFill>
                      <a:prstDash val="solid"/>
                      <a:round/>
                      <a:headEnd len="sm" w="sm" type="none"/>
                      <a:tailEnd len="sm" w="sm" type="none"/>
                    </a:lnL>
                    <a:solidFill>
                      <a:srgbClr val="F4CCCC"/>
                    </a:solidFill>
                  </a:tcPr>
                </a:tc>
                <a:tc hMerge="1"/>
                <a:tc>
                  <a:txBody>
                    <a:bodyPr/>
                    <a:lstStyle/>
                    <a:p>
                      <a:pPr indent="0" lvl="0" marL="0" rtl="0" algn="ctr">
                        <a:spcBef>
                          <a:spcPts val="0"/>
                        </a:spcBef>
                        <a:spcAft>
                          <a:spcPts val="0"/>
                        </a:spcAft>
                        <a:buNone/>
                      </a:pPr>
                      <a:r>
                        <a:rPr lang="en" sz="2500"/>
                        <a:t>0</a:t>
                      </a:r>
                      <a:endParaRPr sz="2500"/>
                    </a:p>
                  </a:txBody>
                  <a:tcPr marT="63500" marB="63500" marR="63500" marL="63500" anchor="ctr"/>
                </a:tc>
              </a:tr>
            </a:tbl>
          </a:graphicData>
        </a:graphic>
      </p:graphicFrame>
      <p:sp>
        <p:nvSpPr>
          <p:cNvPr id="107" name="Google Shape;107;p19"/>
          <p:cNvSpPr txBox="1"/>
          <p:nvPr>
            <p:ph type="title"/>
          </p:nvPr>
        </p:nvSpPr>
        <p:spPr>
          <a:xfrm>
            <a:off x="7771775" y="1904825"/>
            <a:ext cx="127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Including those who graduated in that time</a:t>
            </a:r>
            <a:endParaRPr sz="16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0" y="2390775"/>
            <a:ext cx="4581525" cy="2752725"/>
          </a:xfrm>
          <a:prstGeom prst="rect">
            <a:avLst/>
          </a:prstGeom>
          <a:noFill/>
          <a:ln>
            <a:noFill/>
          </a:ln>
        </p:spPr>
      </p:pic>
      <p:pic>
        <p:nvPicPr>
          <p:cNvPr id="113" name="Google Shape;113;p20"/>
          <p:cNvPicPr preferRelativeResize="0"/>
          <p:nvPr/>
        </p:nvPicPr>
        <p:blipFill>
          <a:blip r:embed="rId4">
            <a:alphaModFix/>
          </a:blip>
          <a:stretch>
            <a:fillRect/>
          </a:stretch>
        </p:blipFill>
        <p:spPr>
          <a:xfrm>
            <a:off x="4572000" y="768025"/>
            <a:ext cx="4581518" cy="2752725"/>
          </a:xfrm>
          <a:prstGeom prst="rect">
            <a:avLst/>
          </a:prstGeom>
          <a:noFill/>
          <a:ln>
            <a:noFill/>
          </a:ln>
        </p:spPr>
      </p:pic>
      <p:sp>
        <p:nvSpPr>
          <p:cNvPr id="114" name="Google Shape;114;p20"/>
          <p:cNvSpPr txBox="1"/>
          <p:nvPr/>
        </p:nvSpPr>
        <p:spPr>
          <a:xfrm>
            <a:off x="302550" y="302550"/>
            <a:ext cx="3770400" cy="15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Undergraduate’s Drop out</a:t>
            </a:r>
            <a:endParaRPr sz="2500">
              <a:latin typeface="Times New Roman"/>
              <a:ea typeface="Times New Roman"/>
              <a:cs typeface="Times New Roman"/>
              <a:sym typeface="Times New Roman"/>
            </a:endParaRPr>
          </a:p>
        </p:txBody>
      </p:sp>
      <p:sp>
        <p:nvSpPr>
          <p:cNvPr id="115" name="Google Shape;115;p20"/>
          <p:cNvSpPr txBox="1"/>
          <p:nvPr/>
        </p:nvSpPr>
        <p:spPr>
          <a:xfrm>
            <a:off x="616750" y="1093875"/>
            <a:ext cx="3339900" cy="10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Fall 2017: 18,957</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Spring 2018: 17,763</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graphicFrame>
        <p:nvGraphicFramePr>
          <p:cNvPr id="120" name="Google Shape;120;p21"/>
          <p:cNvGraphicFramePr/>
          <p:nvPr/>
        </p:nvGraphicFramePr>
        <p:xfrm>
          <a:off x="1654050" y="1213738"/>
          <a:ext cx="3000000" cy="3000000"/>
        </p:xfrm>
        <a:graphic>
          <a:graphicData uri="http://schemas.openxmlformats.org/drawingml/2006/table">
            <a:tbl>
              <a:tblPr>
                <a:noFill/>
                <a:tableStyleId>{E7AF6F6B-4592-4D35-B3BA-ED94FF2BBDCA}</a:tableStyleId>
              </a:tblPr>
              <a:tblGrid>
                <a:gridCol w="1346075"/>
                <a:gridCol w="1470850"/>
                <a:gridCol w="1495750"/>
                <a:gridCol w="1523225"/>
              </a:tblGrid>
              <a:tr h="352425">
                <a:tc>
                  <a:txBody>
                    <a:bodyPr/>
                    <a:lstStyle/>
                    <a:p>
                      <a:pPr indent="0" lvl="0" marL="0" rtl="0" algn="l">
                        <a:spcBef>
                          <a:spcPts val="0"/>
                        </a:spcBef>
                        <a:spcAft>
                          <a:spcPts val="0"/>
                        </a:spcAft>
                        <a:buNone/>
                      </a:pPr>
                      <a:r>
                        <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Fall 17 to SP 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SP 18 to Fall 17</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a:t>Fall 17 to Fall 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r h="180975">
                <a:tc>
                  <a:txBody>
                    <a:bodyPr/>
                    <a:lstStyle/>
                    <a:p>
                      <a:pPr indent="0" lvl="0" marL="0" rtl="0" algn="l">
                        <a:spcBef>
                          <a:spcPts val="0"/>
                        </a:spcBef>
                        <a:spcAft>
                          <a:spcPts val="0"/>
                        </a:spcAft>
                        <a:buNone/>
                      </a:pPr>
                      <a:r>
                        <a:rPr lang="en"/>
                        <a:t>Drop Out Rate</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10.47%</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15.35%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tcPr>
                </a:tc>
              </a:tr>
            </a:tbl>
          </a:graphicData>
        </a:graphic>
      </p:graphicFrame>
      <p:pic>
        <p:nvPicPr>
          <p:cNvPr id="121" name="Google Shape;121;p21"/>
          <p:cNvPicPr preferRelativeResize="0"/>
          <p:nvPr/>
        </p:nvPicPr>
        <p:blipFill>
          <a:blip r:embed="rId3">
            <a:alphaModFix/>
          </a:blip>
          <a:stretch>
            <a:fillRect/>
          </a:stretch>
        </p:blipFill>
        <p:spPr>
          <a:xfrm>
            <a:off x="2164027" y="2249925"/>
            <a:ext cx="4815937" cy="2893575"/>
          </a:xfrm>
          <a:prstGeom prst="rect">
            <a:avLst/>
          </a:prstGeom>
          <a:noFill/>
          <a:ln>
            <a:noFill/>
          </a:ln>
        </p:spPr>
      </p:pic>
      <p:sp>
        <p:nvSpPr>
          <p:cNvPr id="122" name="Google Shape;122;p21"/>
          <p:cNvSpPr txBox="1"/>
          <p:nvPr/>
        </p:nvSpPr>
        <p:spPr>
          <a:xfrm>
            <a:off x="302550" y="302550"/>
            <a:ext cx="3770400" cy="15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Undergraduate’s Drop out</a:t>
            </a: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