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605C90-32A4-4EB4-8855-40EC18F21839}">
  <a:tblStyle styleId="{41605C90-32A4-4EB4-8855-40EC18F21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38b29d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38b29d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4615727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4615727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38b29d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38b29d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938b29d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38b29d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938b29d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38b29d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38b29d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38b29d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938b29d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38b29d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94615727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4615727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938b29db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38b29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94615727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4615727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9461572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461572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938b29d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38b29d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461572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461572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938b29db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38b29d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Status Report:</a:t>
            </a:r>
            <a:br>
              <a:rPr lang="en"/>
            </a:br>
            <a:r>
              <a:rPr b="0" lang="en"/>
              <a:t>Hybrid Montgomery Algorithm</a:t>
            </a:r>
            <a:endParaRPr b="0"/>
          </a:p>
        </p:txBody>
      </p:sp>
      <p:sp>
        <p:nvSpPr>
          <p:cNvPr id="73" name="Google Shape;73;p13"/>
          <p:cNvSpPr txBox="1"/>
          <p:nvPr>
            <p:ph idx="1" type="subTitle"/>
          </p:nvPr>
        </p:nvSpPr>
        <p:spPr>
          <a:xfrm>
            <a:off x="2491375" y="3238450"/>
            <a:ext cx="65319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Kartik Agarwal</a:t>
            </a:r>
            <a:r>
              <a:rPr lang="en"/>
              <a:t>      </a:t>
            </a:r>
            <a:r>
              <a:rPr b="1" lang="en"/>
              <a:t>2018102017</a:t>
            </a:r>
            <a:endParaRPr b="1"/>
          </a:p>
          <a:p>
            <a:pPr indent="0" lvl="0" marL="0" rtl="0" algn="l">
              <a:spcBef>
                <a:spcPts val="0"/>
              </a:spcBef>
              <a:spcAft>
                <a:spcPts val="0"/>
              </a:spcAft>
              <a:buNone/>
            </a:pPr>
            <a:r>
              <a:rPr b="1" lang="en"/>
              <a:t>Aniketh Reddimi </a:t>
            </a:r>
            <a:r>
              <a:rPr lang="en"/>
              <a:t> </a:t>
            </a:r>
            <a:r>
              <a:rPr b="1" lang="en"/>
              <a:t>2018102014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32250" y="1873725"/>
            <a:ext cx="27711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Algorithm for 8 bits and carry</a:t>
            </a:r>
            <a:endParaRPr/>
          </a:p>
        </p:txBody>
      </p:sp>
      <p:pic>
        <p:nvPicPr>
          <p:cNvPr id="131" name="Google Shape;131;p22"/>
          <p:cNvPicPr preferRelativeResize="0"/>
          <p:nvPr/>
        </p:nvPicPr>
        <p:blipFill>
          <a:blip r:embed="rId3">
            <a:alphaModFix/>
          </a:blip>
          <a:stretch>
            <a:fillRect/>
          </a:stretch>
        </p:blipFill>
        <p:spPr>
          <a:xfrm>
            <a:off x="6273975" y="572575"/>
            <a:ext cx="2464600" cy="3844150"/>
          </a:xfrm>
          <a:prstGeom prst="rect">
            <a:avLst/>
          </a:prstGeom>
          <a:noFill/>
          <a:ln>
            <a:noFill/>
          </a:ln>
        </p:spPr>
      </p:pic>
      <p:pic>
        <p:nvPicPr>
          <p:cNvPr id="132" name="Google Shape;132;p22"/>
          <p:cNvPicPr preferRelativeResize="0"/>
          <p:nvPr/>
        </p:nvPicPr>
        <p:blipFill>
          <a:blip r:embed="rId4">
            <a:alphaModFix/>
          </a:blip>
          <a:stretch>
            <a:fillRect/>
          </a:stretch>
        </p:blipFill>
        <p:spPr>
          <a:xfrm>
            <a:off x="3200250" y="446250"/>
            <a:ext cx="2552450" cy="397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123375" y="1602675"/>
            <a:ext cx="3308100" cy="10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Algorithms verilog code</a:t>
            </a:r>
            <a:endParaRPr/>
          </a:p>
        </p:txBody>
      </p:sp>
      <p:pic>
        <p:nvPicPr>
          <p:cNvPr id="138" name="Google Shape;138;p23"/>
          <p:cNvPicPr preferRelativeResize="0"/>
          <p:nvPr/>
        </p:nvPicPr>
        <p:blipFill>
          <a:blip r:embed="rId3">
            <a:alphaModFix/>
          </a:blip>
          <a:stretch>
            <a:fillRect/>
          </a:stretch>
        </p:blipFill>
        <p:spPr>
          <a:xfrm>
            <a:off x="3212900" y="454063"/>
            <a:ext cx="1726475" cy="4235376"/>
          </a:xfrm>
          <a:prstGeom prst="rect">
            <a:avLst/>
          </a:prstGeom>
          <a:noFill/>
          <a:ln>
            <a:noFill/>
          </a:ln>
        </p:spPr>
      </p:pic>
      <p:pic>
        <p:nvPicPr>
          <p:cNvPr id="139" name="Google Shape;139;p23"/>
          <p:cNvPicPr preferRelativeResize="0"/>
          <p:nvPr/>
        </p:nvPicPr>
        <p:blipFill>
          <a:blip r:embed="rId4">
            <a:alphaModFix/>
          </a:blip>
          <a:stretch>
            <a:fillRect/>
          </a:stretch>
        </p:blipFill>
        <p:spPr>
          <a:xfrm>
            <a:off x="5575425" y="454075"/>
            <a:ext cx="1663025" cy="423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2625" y="1478150"/>
            <a:ext cx="3063300" cy="28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RTL </a:t>
            </a:r>
            <a:r>
              <a:rPr lang="en" sz="3500"/>
              <a:t>Schematic of 1024 bit Adder</a:t>
            </a:r>
            <a:endParaRPr sz="3500"/>
          </a:p>
        </p:txBody>
      </p:sp>
      <p:pic>
        <p:nvPicPr>
          <p:cNvPr id="145" name="Google Shape;145;p24"/>
          <p:cNvPicPr preferRelativeResize="0"/>
          <p:nvPr/>
        </p:nvPicPr>
        <p:blipFill>
          <a:blip r:embed="rId3">
            <a:alphaModFix/>
          </a:blip>
          <a:stretch>
            <a:fillRect/>
          </a:stretch>
        </p:blipFill>
        <p:spPr>
          <a:xfrm>
            <a:off x="3869825" y="728625"/>
            <a:ext cx="3573325" cy="36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0" y="1357225"/>
            <a:ext cx="2937000" cy="32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RTL </a:t>
            </a:r>
            <a:r>
              <a:rPr lang="en" sz="3500"/>
              <a:t>Schematic of 1024 bit Montgomery</a:t>
            </a:r>
            <a:endParaRPr sz="3500"/>
          </a:p>
        </p:txBody>
      </p:sp>
      <p:pic>
        <p:nvPicPr>
          <p:cNvPr id="151" name="Google Shape;151;p25"/>
          <p:cNvPicPr preferRelativeResize="0"/>
          <p:nvPr/>
        </p:nvPicPr>
        <p:blipFill>
          <a:blip r:embed="rId3">
            <a:alphaModFix/>
          </a:blip>
          <a:stretch>
            <a:fillRect/>
          </a:stretch>
        </p:blipFill>
        <p:spPr>
          <a:xfrm>
            <a:off x="3506525" y="637275"/>
            <a:ext cx="4352600" cy="3685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52175" y="22540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Innovus </a:t>
            </a:r>
            <a:endParaRPr/>
          </a:p>
        </p:txBody>
      </p:sp>
      <p:pic>
        <p:nvPicPr>
          <p:cNvPr id="157" name="Google Shape;157;p26"/>
          <p:cNvPicPr preferRelativeResize="0"/>
          <p:nvPr/>
        </p:nvPicPr>
        <p:blipFill>
          <a:blip r:embed="rId3">
            <a:alphaModFix/>
          </a:blip>
          <a:stretch>
            <a:fillRect/>
          </a:stretch>
        </p:blipFill>
        <p:spPr>
          <a:xfrm>
            <a:off x="2171575" y="560725"/>
            <a:ext cx="6830126" cy="3841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78650" y="1436500"/>
            <a:ext cx="20979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Timing Diagram</a:t>
            </a:r>
            <a:endParaRPr/>
          </a:p>
          <a:p>
            <a:pPr indent="0" lvl="0" marL="0" rtl="0" algn="ctr">
              <a:spcBef>
                <a:spcPts val="0"/>
              </a:spcBef>
              <a:spcAft>
                <a:spcPts val="0"/>
              </a:spcAft>
              <a:buNone/>
            </a:pPr>
            <a:r>
              <a:rPr lang="en"/>
              <a:t>Of</a:t>
            </a:r>
            <a:endParaRPr/>
          </a:p>
          <a:p>
            <a:pPr indent="0" lvl="0" marL="0" rtl="0" algn="ctr">
              <a:spcBef>
                <a:spcPts val="0"/>
              </a:spcBef>
              <a:spcAft>
                <a:spcPts val="0"/>
              </a:spcAft>
              <a:buNone/>
            </a:pPr>
            <a:r>
              <a:rPr lang="en"/>
              <a:t>1024 bits</a:t>
            </a:r>
            <a:endParaRPr/>
          </a:p>
          <a:p>
            <a:pPr indent="0" lvl="0" marL="0" rtl="0" algn="ctr">
              <a:spcBef>
                <a:spcPts val="0"/>
              </a:spcBef>
              <a:spcAft>
                <a:spcPts val="0"/>
              </a:spcAft>
              <a:buNone/>
            </a:pPr>
            <a:r>
              <a:rPr lang="en"/>
              <a:t>Algorithm</a:t>
            </a:r>
            <a:endParaRPr/>
          </a:p>
        </p:txBody>
      </p:sp>
      <p:pic>
        <p:nvPicPr>
          <p:cNvPr id="163" name="Google Shape;163;p27"/>
          <p:cNvPicPr preferRelativeResize="0"/>
          <p:nvPr/>
        </p:nvPicPr>
        <p:blipFill>
          <a:blip r:embed="rId3">
            <a:alphaModFix/>
          </a:blip>
          <a:stretch>
            <a:fillRect/>
          </a:stretch>
        </p:blipFill>
        <p:spPr>
          <a:xfrm>
            <a:off x="2305700" y="728725"/>
            <a:ext cx="6552974" cy="3686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graphicFrame>
        <p:nvGraphicFramePr>
          <p:cNvPr id="168" name="Google Shape;168;p28"/>
          <p:cNvGraphicFramePr/>
          <p:nvPr/>
        </p:nvGraphicFramePr>
        <p:xfrm>
          <a:off x="2483725" y="552550"/>
          <a:ext cx="3000000" cy="3000000"/>
        </p:xfrm>
        <a:graphic>
          <a:graphicData uri="http://schemas.openxmlformats.org/drawingml/2006/table">
            <a:tbl>
              <a:tblPr>
                <a:noFill/>
                <a:tableStyleId>{41605C90-32A4-4EB4-8855-40EC18F21839}</a:tableStyleId>
              </a:tblPr>
              <a:tblGrid>
                <a:gridCol w="1821425"/>
                <a:gridCol w="3296900"/>
                <a:gridCol w="1132350"/>
              </a:tblGrid>
              <a:tr h="538200">
                <a:tc>
                  <a:txBody>
                    <a:bodyPr/>
                    <a:lstStyle/>
                    <a:p>
                      <a:pPr indent="0" lvl="0" marL="0" rtl="0" algn="ctr">
                        <a:spcBef>
                          <a:spcPts val="0"/>
                        </a:spcBef>
                        <a:spcAft>
                          <a:spcPts val="0"/>
                        </a:spcAft>
                        <a:buNone/>
                      </a:pPr>
                      <a:r>
                        <a:rPr b="1" lang="en" u="sng"/>
                        <a:t>MULTIPLIER</a:t>
                      </a:r>
                      <a:endParaRPr b="1" u="sng"/>
                    </a:p>
                  </a:txBody>
                  <a:tcPr marT="91425" marB="91425" marR="91425" marL="91425"/>
                </a:tc>
                <a:tc>
                  <a:txBody>
                    <a:bodyPr/>
                    <a:lstStyle/>
                    <a:p>
                      <a:pPr indent="0" lvl="0" marL="0" rtl="0" algn="ctr">
                        <a:spcBef>
                          <a:spcPts val="0"/>
                        </a:spcBef>
                        <a:spcAft>
                          <a:spcPts val="0"/>
                        </a:spcAft>
                        <a:buNone/>
                      </a:pPr>
                      <a:r>
                        <a:rPr b="1" lang="en" u="sng">
                          <a:solidFill>
                            <a:schemeClr val="dk2"/>
                          </a:solidFill>
                          <a:highlight>
                            <a:srgbClr val="FFFFFF"/>
                          </a:highlight>
                        </a:rPr>
                        <a:t>Area</a:t>
                      </a:r>
                      <a:endParaRPr b="1" u="sng"/>
                    </a:p>
                  </a:txBody>
                  <a:tcPr marT="91425" marB="91425" marR="91425" marL="91425"/>
                </a:tc>
                <a:tc>
                  <a:txBody>
                    <a:bodyPr/>
                    <a:lstStyle/>
                    <a:p>
                      <a:pPr indent="0" lvl="0" marL="0" rtl="0" algn="ctr">
                        <a:spcBef>
                          <a:spcPts val="0"/>
                        </a:spcBef>
                        <a:spcAft>
                          <a:spcPts val="0"/>
                        </a:spcAft>
                        <a:buNone/>
                      </a:pPr>
                      <a:r>
                        <a:rPr b="1" lang="en" u="sng"/>
                        <a:t>DELAY</a:t>
                      </a:r>
                      <a:endParaRPr b="1" u="sng"/>
                    </a:p>
                  </a:txBody>
                  <a:tcPr marT="91425" marB="91425" marR="91425" marL="91425"/>
                </a:tc>
              </a:tr>
              <a:tr h="1771450">
                <a:tc>
                  <a:txBody>
                    <a:bodyPr/>
                    <a:lstStyle/>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
                          <a:solidFill>
                            <a:schemeClr val="dk2"/>
                          </a:solidFill>
                        </a:rPr>
                        <a:t>Normal Montgomery Multiplier</a:t>
                      </a:r>
                      <a:endParaRPr b="1"/>
                    </a:p>
                  </a:txBody>
                  <a:tcPr marT="91425" marB="91425" marR="91425" marL="91425"/>
                </a:tc>
                <a:tc>
                  <a:txBody>
                    <a:bodyPr/>
                    <a:lstStyle/>
                    <a:p>
                      <a:pPr indent="0" lvl="0" marL="0" rtl="0" algn="l">
                        <a:spcBef>
                          <a:spcPts val="0"/>
                        </a:spcBef>
                        <a:spcAft>
                          <a:spcPts val="0"/>
                        </a:spcAft>
                        <a:buNone/>
                      </a:pPr>
                      <a:r>
                        <a:t/>
                      </a:r>
                      <a:endParaRPr>
                        <a:solidFill>
                          <a:schemeClr val="dk2"/>
                        </a:solidFill>
                        <a:highlight>
                          <a:srgbClr val="FFFFFF"/>
                        </a:highlight>
                      </a:endParaRPr>
                    </a:p>
                    <a:p>
                      <a:pPr indent="0" lvl="0" marL="0" rtl="0" algn="ctr">
                        <a:spcBef>
                          <a:spcPts val="0"/>
                        </a:spcBef>
                        <a:spcAft>
                          <a:spcPts val="0"/>
                        </a:spcAft>
                        <a:buNone/>
                      </a:pPr>
                      <a:r>
                        <a:rPr lang="en">
                          <a:solidFill>
                            <a:schemeClr val="dk2"/>
                          </a:solidFill>
                          <a:highlight>
                            <a:srgbClr val="FFFFFF"/>
                          </a:highlight>
                        </a:rPr>
                        <a:t>No. of Slice Registers Used : 69</a:t>
                      </a:r>
                      <a:endParaRPr>
                        <a:solidFill>
                          <a:schemeClr val="dk2"/>
                        </a:solidFill>
                        <a:highlight>
                          <a:srgbClr val="FFFFFF"/>
                        </a:highlight>
                      </a:endParaRPr>
                    </a:p>
                    <a:p>
                      <a:pPr indent="0" lvl="0" marL="0" rtl="0" algn="ctr">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None/>
                      </a:pPr>
                      <a:r>
                        <a:rPr lang="en">
                          <a:solidFill>
                            <a:schemeClr val="dk2"/>
                          </a:solidFill>
                          <a:highlight>
                            <a:srgbClr val="FFFFFF"/>
                          </a:highlight>
                        </a:rPr>
                        <a:t>      No. of Slice </a:t>
                      </a:r>
                      <a:r>
                        <a:rPr lang="en">
                          <a:solidFill>
                            <a:schemeClr val="dk2"/>
                          </a:solidFill>
                          <a:highlight>
                            <a:srgbClr val="FFFFFF"/>
                          </a:highlight>
                        </a:rPr>
                        <a:t>LUTs</a:t>
                      </a:r>
                      <a:r>
                        <a:rPr lang="en">
                          <a:solidFill>
                            <a:schemeClr val="dk2"/>
                          </a:solidFill>
                          <a:highlight>
                            <a:srgbClr val="FFFFFF"/>
                          </a:highlight>
                        </a:rPr>
                        <a:t> Used : 270</a:t>
                      </a:r>
                      <a:endParaRPr>
                        <a:solidFill>
                          <a:schemeClr val="dk2"/>
                        </a:solidFill>
                        <a:highlight>
                          <a:srgbClr val="FFFFFF"/>
                        </a:highlight>
                      </a:endParaRPr>
                    </a:p>
                    <a:p>
                      <a:pPr indent="0" lvl="0" marL="0" rtl="0" algn="ctr">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None/>
                      </a:pPr>
                      <a:r>
                        <a:rPr lang="en">
                          <a:solidFill>
                            <a:schemeClr val="dk2"/>
                          </a:solidFill>
                          <a:highlight>
                            <a:srgbClr val="FFFFFF"/>
                          </a:highlight>
                        </a:rPr>
                        <a:t>      No. of bonded </a:t>
                      </a:r>
                      <a:r>
                        <a:rPr lang="en">
                          <a:solidFill>
                            <a:schemeClr val="dk2"/>
                          </a:solidFill>
                          <a:highlight>
                            <a:srgbClr val="FFFFFF"/>
                          </a:highlight>
                        </a:rPr>
                        <a:t>IOBs</a:t>
                      </a:r>
                      <a:r>
                        <a:rPr lang="en">
                          <a:solidFill>
                            <a:schemeClr val="dk2"/>
                          </a:solidFill>
                          <a:highlight>
                            <a:srgbClr val="FFFFFF"/>
                          </a:highlight>
                        </a:rPr>
                        <a:t> : 195</a:t>
                      </a:r>
                      <a:endParaRPr>
                        <a:solidFill>
                          <a:schemeClr val="dk2"/>
                        </a:solidFill>
                        <a:highlight>
                          <a:srgbClr val="FFFFFF"/>
                        </a:highlight>
                      </a:endParaRPr>
                    </a:p>
                  </a:txBody>
                  <a:tcPr marT="91425" marB="91425" marR="91425" marL="91425"/>
                </a:tc>
                <a:tc>
                  <a:txBody>
                    <a:bodyPr/>
                    <a:lstStyle/>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41.702ns</a:t>
                      </a:r>
                      <a:endParaRPr/>
                    </a:p>
                  </a:txBody>
                  <a:tcPr marT="91425" marB="91425" marR="91425" marL="91425"/>
                </a:tc>
              </a:tr>
              <a:tr h="178447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Hybrid</a:t>
                      </a:r>
                      <a:r>
                        <a:rPr b="1" lang="en"/>
                        <a:t> Montgomery Multiplier</a:t>
                      </a:r>
                      <a:endParaRPr b="1"/>
                    </a:p>
                  </a:txBody>
                  <a:tcPr marT="91425" marB="91425" marR="91425" marL="91425"/>
                </a:tc>
                <a:tc>
                  <a:txBody>
                    <a:bodyPr/>
                    <a:lstStyle/>
                    <a:p>
                      <a:pPr indent="0" lvl="0" marL="0" rtl="0" algn="ctr">
                        <a:spcBef>
                          <a:spcPts val="0"/>
                        </a:spcBef>
                        <a:spcAft>
                          <a:spcPts val="0"/>
                        </a:spcAft>
                        <a:buNone/>
                      </a:pPr>
                      <a:r>
                        <a:t/>
                      </a:r>
                      <a:endParaRPr>
                        <a:solidFill>
                          <a:schemeClr val="dk2"/>
                        </a:solidFill>
                        <a:highlight>
                          <a:srgbClr val="FFFFFF"/>
                        </a:highlight>
                      </a:endParaRPr>
                    </a:p>
                    <a:p>
                      <a:pPr indent="0" lvl="0" marL="0" rtl="0" algn="ctr">
                        <a:spcBef>
                          <a:spcPts val="0"/>
                        </a:spcBef>
                        <a:spcAft>
                          <a:spcPts val="0"/>
                        </a:spcAft>
                        <a:buNone/>
                      </a:pPr>
                      <a:r>
                        <a:rPr lang="en">
                          <a:solidFill>
                            <a:schemeClr val="dk2"/>
                          </a:solidFill>
                          <a:highlight>
                            <a:srgbClr val="FFFFFF"/>
                          </a:highlight>
                        </a:rPr>
                        <a:t>No. of Slice Registers Used : 81</a:t>
                      </a:r>
                      <a:endParaRPr>
                        <a:solidFill>
                          <a:schemeClr val="dk2"/>
                        </a:solidFill>
                        <a:highlight>
                          <a:srgbClr val="FFFFFF"/>
                        </a:highlight>
                      </a:endParaRPr>
                    </a:p>
                    <a:p>
                      <a:pPr indent="0" lvl="0" marL="0" rtl="0" algn="ctr">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rPr lang="en">
                          <a:solidFill>
                            <a:schemeClr val="dk2"/>
                          </a:solidFill>
                          <a:highlight>
                            <a:srgbClr val="FFFFFF"/>
                          </a:highlight>
                        </a:rPr>
                        <a:t>      No. of Slice LUTs Used : 227</a:t>
                      </a:r>
                      <a:endParaRPr>
                        <a:solidFill>
                          <a:schemeClr val="dk2"/>
                        </a:solidFill>
                        <a:highlight>
                          <a:srgbClr val="FFFFFF"/>
                        </a:highlight>
                      </a:endParaRPr>
                    </a:p>
                    <a:p>
                      <a:pPr indent="0" lvl="0" marL="0" rtl="0" algn="l">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rPr lang="en">
                          <a:solidFill>
                            <a:schemeClr val="dk2"/>
                          </a:solidFill>
                          <a:highlight>
                            <a:srgbClr val="FFFFFF"/>
                          </a:highlight>
                        </a:rPr>
                        <a:t>      No. of bonded IOBs : 131</a:t>
                      </a:r>
                      <a:endParaRPr>
                        <a:solidFill>
                          <a:schemeClr val="dk2"/>
                        </a:solidFill>
                        <a:highlight>
                          <a:srgbClr val="FFFFFF"/>
                        </a:highlight>
                      </a:endParaRPr>
                    </a:p>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32.55ns  </a:t>
                      </a:r>
                      <a:endParaRPr/>
                    </a:p>
                  </a:txBody>
                  <a:tcPr marT="91425" marB="91425" marR="91425" marL="91425"/>
                </a:tc>
              </a:tr>
            </a:tbl>
          </a:graphicData>
        </a:graphic>
      </p:graphicFrame>
      <p:sp>
        <p:nvSpPr>
          <p:cNvPr id="169" name="Google Shape;169;p28"/>
          <p:cNvSpPr txBox="1"/>
          <p:nvPr/>
        </p:nvSpPr>
        <p:spPr>
          <a:xfrm>
            <a:off x="0" y="1990575"/>
            <a:ext cx="2345400" cy="29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Lato"/>
                <a:ea typeface="Lato"/>
                <a:cs typeface="Lato"/>
                <a:sym typeface="Lato"/>
              </a:rPr>
              <a:t>Comparison Table</a:t>
            </a:r>
            <a:endParaRPr b="1" sz="3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5" name="Google Shape;175;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Y. Zhang and J. Großsch ̈adl. Efficient prime-field arithmetic for elliptic curve cryptography on wireless sensor nodes. In Proceedings of the 1st International Conference on Computer Science and Network Technology (ICCSNT 2011), volume 1, pages 459–466. IEEE, 2011.</a:t>
            </a:r>
            <a:endParaRPr sz="1000"/>
          </a:p>
          <a:p>
            <a:pPr indent="-292100" lvl="0" marL="457200" rtl="0" algn="l">
              <a:spcBef>
                <a:spcPts val="0"/>
              </a:spcBef>
              <a:spcAft>
                <a:spcPts val="0"/>
              </a:spcAft>
              <a:buSzPts val="1000"/>
              <a:buChar char="●"/>
            </a:pPr>
            <a:r>
              <a:rPr lang="en" sz="1000"/>
              <a:t>C ̧ . K. Ko ̧c, T. Acar, and B. S. Kaliski. Analyzing and comparing Montgomery multiplication algorithms.IEEE Micro, 16(3):26–33, June 1996.</a:t>
            </a:r>
            <a:endParaRPr sz="1000"/>
          </a:p>
          <a:p>
            <a:pPr indent="-292100" lvl="0" marL="457200" rtl="0" algn="l">
              <a:spcBef>
                <a:spcPts val="0"/>
              </a:spcBef>
              <a:spcAft>
                <a:spcPts val="0"/>
              </a:spcAft>
              <a:buSzPts val="1000"/>
              <a:buChar char="●"/>
            </a:pPr>
            <a:r>
              <a:rPr lang="en" sz="1000"/>
              <a:t>P. S. Barreto, H. Y. Kim, B. Lynn, and M. Scott. Efficient algorithms for pairing-based cryptosystems. In M. Yung, editor,Advances in Cryptology — </a:t>
            </a:r>
            <a:r>
              <a:rPr lang="en" sz="1000"/>
              <a:t>Crypto 2002</a:t>
            </a:r>
            <a:r>
              <a:rPr lang="en" sz="1000"/>
              <a:t>, volume 2442 of Lecture Notes in Computer Science, pages 354–368. Springer Verlag, 2002.</a:t>
            </a:r>
            <a:endParaRPr sz="1000"/>
          </a:p>
          <a:p>
            <a:pPr indent="-292100" lvl="0" marL="457200" rtl="0" algn="l">
              <a:spcBef>
                <a:spcPts val="0"/>
              </a:spcBef>
              <a:spcAft>
                <a:spcPts val="0"/>
              </a:spcAft>
              <a:buSzPts val="1000"/>
              <a:buChar char="●"/>
            </a:pPr>
            <a:r>
              <a:rPr lang="en" sz="1000"/>
              <a:t>M. Hutter and E. Wenger. Fast multi-precision multiplication for public-key cryptography on embedded microprocessors. In B. Preneel and T. Takagi, editors,Cryptographic Hardware and Embedded Systems — CHES 2011, volume 6917 of Lecture Notes in Computer Science, pages 459–474. Springer Verlag, 2011.</a:t>
            </a:r>
            <a:endParaRPr sz="1000"/>
          </a:p>
          <a:p>
            <a:pPr indent="0" lvl="0" marL="457200" rtl="0" algn="l">
              <a:spcBef>
                <a:spcPts val="1600"/>
              </a:spcBef>
              <a:spcAft>
                <a:spcPts val="0"/>
              </a:spcAft>
              <a:buNone/>
            </a:pPr>
            <a:r>
              <a:t/>
            </a:r>
            <a:endParaRPr sz="1000"/>
          </a:p>
          <a:p>
            <a:pPr indent="0" lvl="0" marL="457200" rtl="0" algn="l">
              <a:spcBef>
                <a:spcPts val="1600"/>
              </a:spcBef>
              <a:spcAft>
                <a:spcPts val="160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Recent progress</a:t>
            </a:r>
            <a:endParaRPr b="1"/>
          </a:p>
          <a:p>
            <a:pPr indent="-323850" lvl="0" marL="457200" rtl="0" algn="l">
              <a:spcBef>
                <a:spcPts val="0"/>
              </a:spcBef>
              <a:spcAft>
                <a:spcPts val="0"/>
              </a:spcAft>
              <a:buSzPts val="1500"/>
              <a:buChar char="●"/>
            </a:pPr>
            <a:r>
              <a:rPr lang="en" sz="1500"/>
              <a:t>Implementation of 1024-bit hybrid algorithm for better encryption of cryptosystems.</a:t>
            </a:r>
            <a:r>
              <a:rPr lang="en" sz="1500"/>
              <a:t> </a:t>
            </a:r>
            <a:endParaRPr sz="1500"/>
          </a:p>
          <a:p>
            <a:pPr indent="-323850" lvl="0" marL="457200" rtl="0" algn="l">
              <a:spcBef>
                <a:spcPts val="0"/>
              </a:spcBef>
              <a:spcAft>
                <a:spcPts val="0"/>
              </a:spcAft>
              <a:buSzPts val="1500"/>
              <a:buChar char="●"/>
            </a:pPr>
            <a:r>
              <a:rPr lang="en" sz="1500"/>
              <a:t>Reduced the time taken by x% in </a:t>
            </a:r>
            <a:r>
              <a:rPr lang="en" sz="1500"/>
              <a:t>comparison</a:t>
            </a:r>
            <a:r>
              <a:rPr lang="en" sz="1500"/>
              <a:t> with Montgomery algorithm</a:t>
            </a:r>
            <a:endParaRPr sz="1500"/>
          </a:p>
          <a:p>
            <a:pPr indent="0" lvl="0" marL="0" rtl="0" algn="l">
              <a:spcBef>
                <a:spcPts val="1600"/>
              </a:spcBef>
              <a:spcAft>
                <a:spcPts val="0"/>
              </a:spcAft>
              <a:buNone/>
            </a:pPr>
            <a:r>
              <a:rPr b="1" lang="en"/>
              <a:t>Biggest risk</a:t>
            </a:r>
            <a:endParaRPr b="1"/>
          </a:p>
          <a:p>
            <a:pPr indent="0" lvl="0" marL="0" rtl="0" algn="l">
              <a:spcBef>
                <a:spcPts val="0"/>
              </a:spcBef>
              <a:spcAft>
                <a:spcPts val="1600"/>
              </a:spcAft>
              <a:buNone/>
            </a:pPr>
            <a:r>
              <a:rPr lang="en" sz="1500"/>
              <a:t>Developing our own hybrid version par with research oriented Montgomery algorithm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Montgomery Algorithm and why should we care.</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Quantum computation is on rise and cryptographic protocols are in danger. Using the best supercomputer out there, it takes more than a billion years to break the RSA-2048 protocol. </a:t>
            </a:r>
            <a:endParaRPr/>
          </a:p>
          <a:p>
            <a:pPr indent="-342900" lvl="0" marL="457200" rtl="0" algn="l">
              <a:spcBef>
                <a:spcPts val="0"/>
              </a:spcBef>
              <a:spcAft>
                <a:spcPts val="0"/>
              </a:spcAft>
              <a:buSzPts val="1800"/>
              <a:buChar char="●"/>
            </a:pPr>
            <a:r>
              <a:rPr lang="en"/>
              <a:t>Casually, RSA encryption is given by                        ciphertext = (plaintext)</a:t>
            </a:r>
            <a:r>
              <a:rPr baseline="30000" lang="en"/>
              <a:t>d</a:t>
            </a:r>
            <a:r>
              <a:rPr lang="en"/>
              <a:t> </a:t>
            </a:r>
            <a:r>
              <a:rPr i="1" lang="en"/>
              <a:t>mod</a:t>
            </a:r>
            <a:r>
              <a:rPr lang="en"/>
              <a:t> n where ciphertext, plaintext and n are 2048 bit numbers.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the hardware analysis, it is relatively tougher to implement modular exponentiation for large scale bits. Hence, we chose an algorithm which makes the exponentiation easier for hardware (time based, not power)</a:t>
            </a:r>
            <a:endParaRPr/>
          </a:p>
          <a:p>
            <a:pPr indent="-342900" lvl="0" marL="457200" rtl="0" algn="l">
              <a:spcBef>
                <a:spcPts val="0"/>
              </a:spcBef>
              <a:spcAft>
                <a:spcPts val="0"/>
              </a:spcAft>
              <a:buSzPts val="1800"/>
              <a:buChar char="●"/>
            </a:pPr>
            <a:r>
              <a:rPr lang="en"/>
              <a:t>Using the ordinary Montgomery algorithm and the Hybrid algorithm, the CPU cycles are improved by 36% and 40% respectively.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Adder</a:t>
            </a:r>
            <a:endParaRPr/>
          </a:p>
        </p:txBody>
      </p:sp>
      <p:sp>
        <p:nvSpPr>
          <p:cNvPr id="97" name="Google Shape;97;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1</a:t>
            </a:r>
            <a:endParaRPr b="1" sz="2100">
              <a:solidFill>
                <a:schemeClr val="dk1"/>
              </a:solidFill>
            </a:endParaRPr>
          </a:p>
          <a:p>
            <a:pPr indent="-330200" lvl="0" marL="457200" rtl="0" algn="l">
              <a:spcBef>
                <a:spcPts val="1600"/>
              </a:spcBef>
              <a:spcAft>
                <a:spcPts val="0"/>
              </a:spcAft>
              <a:buSzPts val="1600"/>
              <a:buChar char="●"/>
            </a:pPr>
            <a:r>
              <a:rPr lang="en" sz="1600"/>
              <a:t>Built a 1024-bit adder with unconventional xor and </a:t>
            </a:r>
            <a:r>
              <a:rPr lang="en" sz="1600"/>
              <a:t>bit shifting</a:t>
            </a:r>
            <a:r>
              <a:rPr lang="en" sz="1600"/>
              <a:t> properties.</a:t>
            </a:r>
            <a:endParaRPr sz="1600"/>
          </a:p>
          <a:p>
            <a:pPr indent="-330200" lvl="0" marL="457200" rtl="0" algn="l">
              <a:spcBef>
                <a:spcPts val="1200"/>
              </a:spcBef>
              <a:spcAft>
                <a:spcPts val="1200"/>
              </a:spcAft>
              <a:buSzPts val="1600"/>
              <a:buChar char="●"/>
            </a:pPr>
            <a:r>
              <a:rPr lang="en" sz="1600"/>
              <a:t>Implemented the parallel prefix Kogge-stone adder which has the minimum fan-out </a:t>
            </a:r>
            <a:endParaRPr sz="1600"/>
          </a:p>
        </p:txBody>
      </p:sp>
      <p:sp>
        <p:nvSpPr>
          <p:cNvPr id="98" name="Google Shape;98;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Accomplishment 2</a:t>
            </a:r>
            <a:endParaRPr b="1" sz="2100">
              <a:solidFill>
                <a:schemeClr val="dk1"/>
              </a:solidFill>
            </a:endParaRPr>
          </a:p>
          <a:p>
            <a:pPr indent="-330200" lvl="0" marL="457200" rtl="0" algn="l">
              <a:spcBef>
                <a:spcPts val="1600"/>
              </a:spcBef>
              <a:spcAft>
                <a:spcPts val="1200"/>
              </a:spcAft>
              <a:buSzPts val="1600"/>
              <a:buChar char="●"/>
            </a:pPr>
            <a:r>
              <a:rPr lang="en" sz="1600"/>
              <a:t>Improved the computational time by 45.33% with respect to CSA (carry save adder) and 32.01% with respect to RCA (ripple carry adder).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Hybrid Algorithm</a:t>
            </a:r>
            <a:endParaRPr/>
          </a:p>
        </p:txBody>
      </p:sp>
      <p:sp>
        <p:nvSpPr>
          <p:cNvPr id="104" name="Google Shape;104;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1</a:t>
            </a:r>
            <a:endParaRPr b="1" sz="2100">
              <a:solidFill>
                <a:schemeClr val="dk1"/>
              </a:solidFill>
            </a:endParaRPr>
          </a:p>
          <a:p>
            <a:pPr indent="-330200" lvl="0" marL="457200" rtl="0" algn="l">
              <a:spcBef>
                <a:spcPts val="1600"/>
              </a:spcBef>
              <a:spcAft>
                <a:spcPts val="0"/>
              </a:spcAft>
              <a:buSzPts val="1600"/>
              <a:buChar char="●"/>
            </a:pPr>
            <a:r>
              <a:rPr lang="en" sz="1600"/>
              <a:t>On par with multiple implementations of Montgomery  algorithm w.r.t research papers.</a:t>
            </a:r>
            <a:endParaRPr sz="1600"/>
          </a:p>
          <a:p>
            <a:pPr indent="-330200" lvl="0" marL="457200" rtl="0" algn="l">
              <a:spcBef>
                <a:spcPts val="1200"/>
              </a:spcBef>
              <a:spcAft>
                <a:spcPts val="1200"/>
              </a:spcAft>
              <a:buSzPts val="1600"/>
              <a:buChar char="●"/>
            </a:pPr>
            <a:r>
              <a:rPr lang="en" sz="1600"/>
              <a:t>Using a larger radix 2</a:t>
            </a:r>
            <a:r>
              <a:rPr baseline="30000" lang="en" sz="1600"/>
              <a:t>n+2 </a:t>
            </a:r>
            <a:r>
              <a:rPr lang="en" sz="1600"/>
              <a:t>instead of the conventional 2</a:t>
            </a:r>
            <a:r>
              <a:rPr baseline="30000" lang="en" sz="1600"/>
              <a:t>n</a:t>
            </a:r>
            <a:r>
              <a:rPr lang="en" sz="1600"/>
              <a:t> to attain “zeroing out” solution</a:t>
            </a:r>
            <a:endParaRPr baseline="30000" sz="1600"/>
          </a:p>
        </p:txBody>
      </p:sp>
      <p:sp>
        <p:nvSpPr>
          <p:cNvPr id="105" name="Google Shape;105;p1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2</a:t>
            </a:r>
            <a:endParaRPr b="1" sz="2100">
              <a:solidFill>
                <a:schemeClr val="dk1"/>
              </a:solidFill>
            </a:endParaRPr>
          </a:p>
          <a:p>
            <a:pPr indent="-330200" lvl="0" marL="457200" rtl="0" algn="l">
              <a:spcBef>
                <a:spcPts val="1600"/>
              </a:spcBef>
              <a:spcAft>
                <a:spcPts val="0"/>
              </a:spcAft>
              <a:buSzPts val="1600"/>
              <a:buChar char="●"/>
            </a:pPr>
            <a:r>
              <a:rPr lang="en" sz="1600"/>
              <a:t>We studied the paper, derived our ideas and expanded them in such a way to improve time complexity minding the space complexity.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0" y="2254050"/>
            <a:ext cx="2819700" cy="63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Kogge Stone Adder</a:t>
            </a:r>
            <a:endParaRPr/>
          </a:p>
        </p:txBody>
      </p:sp>
      <p:pic>
        <p:nvPicPr>
          <p:cNvPr id="111" name="Google Shape;111;p19"/>
          <p:cNvPicPr preferRelativeResize="0"/>
          <p:nvPr/>
        </p:nvPicPr>
        <p:blipFill>
          <a:blip r:embed="rId3">
            <a:alphaModFix/>
          </a:blip>
          <a:stretch>
            <a:fillRect/>
          </a:stretch>
        </p:blipFill>
        <p:spPr>
          <a:xfrm>
            <a:off x="4371375" y="649064"/>
            <a:ext cx="2819700" cy="38453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31100" y="1602675"/>
            <a:ext cx="20511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16-bit Kogge Stone Adder</a:t>
            </a:r>
            <a:endParaRPr/>
          </a:p>
        </p:txBody>
      </p:sp>
      <p:pic>
        <p:nvPicPr>
          <p:cNvPr id="117" name="Google Shape;117;p20"/>
          <p:cNvPicPr preferRelativeResize="0"/>
          <p:nvPr/>
        </p:nvPicPr>
        <p:blipFill>
          <a:blip r:embed="rId3">
            <a:alphaModFix/>
          </a:blip>
          <a:stretch>
            <a:fillRect/>
          </a:stretch>
        </p:blipFill>
        <p:spPr>
          <a:xfrm>
            <a:off x="2373150" y="655625"/>
            <a:ext cx="6502675" cy="365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0" y="1794325"/>
            <a:ext cx="29799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 Montgomery Algorithm</a:t>
            </a:r>
            <a:endParaRPr/>
          </a:p>
        </p:txBody>
      </p:sp>
      <p:pic>
        <p:nvPicPr>
          <p:cNvPr id="123" name="Google Shape;123;p21"/>
          <p:cNvPicPr preferRelativeResize="0"/>
          <p:nvPr/>
        </p:nvPicPr>
        <p:blipFill>
          <a:blip r:embed="rId3">
            <a:alphaModFix/>
          </a:blip>
          <a:stretch>
            <a:fillRect/>
          </a:stretch>
        </p:blipFill>
        <p:spPr>
          <a:xfrm>
            <a:off x="3086350" y="1440300"/>
            <a:ext cx="3456125" cy="2188725"/>
          </a:xfrm>
          <a:prstGeom prst="rect">
            <a:avLst/>
          </a:prstGeom>
          <a:noFill/>
          <a:ln>
            <a:noFill/>
          </a:ln>
        </p:spPr>
      </p:pic>
      <p:pic>
        <p:nvPicPr>
          <p:cNvPr id="124" name="Google Shape;124;p21"/>
          <p:cNvPicPr preferRelativeResize="0"/>
          <p:nvPr/>
        </p:nvPicPr>
        <p:blipFill>
          <a:blip r:embed="rId4">
            <a:alphaModFix/>
          </a:blip>
          <a:stretch>
            <a:fillRect/>
          </a:stretch>
        </p:blipFill>
        <p:spPr>
          <a:xfrm>
            <a:off x="6409525" y="522000"/>
            <a:ext cx="1752075" cy="3542675"/>
          </a:xfrm>
          <a:prstGeom prst="rect">
            <a:avLst/>
          </a:prstGeom>
          <a:noFill/>
          <a:ln>
            <a:noFill/>
          </a:ln>
        </p:spPr>
      </p:pic>
      <p:pic>
        <p:nvPicPr>
          <p:cNvPr id="125" name="Google Shape;125;p21"/>
          <p:cNvPicPr preferRelativeResize="0"/>
          <p:nvPr/>
        </p:nvPicPr>
        <p:blipFill>
          <a:blip r:embed="rId5">
            <a:alphaModFix/>
          </a:blip>
          <a:stretch>
            <a:fillRect/>
          </a:stretch>
        </p:blipFill>
        <p:spPr>
          <a:xfrm>
            <a:off x="5045725" y="4064675"/>
            <a:ext cx="2575200" cy="48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