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6.xml" ContentType="application/vnd.openxmlformats-officedocument.presentationml.notesSlide+xml"/>
  <Override PartName="/ppt/notesSlides/_rels/notesSlide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28.png" ContentType="image/png"/>
  <Override PartName="/ppt/media/image1.jpeg" ContentType="image/jpeg"/>
  <Override PartName="/ppt/media/image9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21.png" ContentType="image/png"/>
  <Override PartName="/ppt/media/image7.jpeg" ContentType="image/jpeg"/>
  <Override PartName="/ppt/media/image31.png" ContentType="image/png"/>
  <Override PartName="/ppt/media/image8.jpeg" ContentType="image/jpeg"/>
  <Override PartName="/ppt/media/image10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jpeg" ContentType="image/jpe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나눔고딕"/>
              </a:rPr>
              <a:t>메모 서식을 편집하려면 클릭하십시오</a:t>
            </a:r>
            <a:r>
              <a:rPr b="0" lang="en-US" sz="2000" spc="-1" strike="noStrike">
                <a:latin typeface="나눔고딕"/>
              </a:rPr>
              <a:t>.</a:t>
            </a:r>
            <a:endParaRPr b="0" lang="en-US" sz="2000" spc="-1" strike="noStrike">
              <a:latin typeface="나눔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&lt;머리글&gt;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9354AF2-3602-4DE5-B435-C091074E1916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나눔고딕"/>
              </a:rPr>
              <a:t>홍콩반점 서면 베스킨라빈스</a:t>
            </a:r>
            <a:endParaRPr b="0" lang="en-US" sz="2000" spc="-1" strike="noStrike">
              <a:latin typeface="나눔고딕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0570F1-F8DF-478F-BECD-E7988EA893BA}" type="slidenum">
              <a:rPr b="0" lang="en-US" sz="1200" spc="-1" strike="noStrike">
                <a:latin typeface="바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B50862D-E7C3-4E59-ABE0-B35F5096B676}" type="datetime">
              <a:rPr b="0" lang="en-US" sz="1800" spc="-1" strike="noStrike">
                <a:solidFill>
                  <a:srgbClr val="000000"/>
                </a:solidFill>
                <a:latin typeface="맑은 고딕"/>
              </a:rPr>
              <a:t>11/4/19</a:t>
            </a:fld>
            <a:endParaRPr b="0" lang="en-US" sz="1800" spc="-1" strike="noStrike"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3A03341-860C-44F7-8A3B-8FEC54796E69}" type="slidenum">
              <a:rPr b="0" lang="en-US" sz="1800" spc="-1" strike="noStrike">
                <a:solidFill>
                  <a:srgbClr val="000000"/>
                </a:solidFill>
                <a:latin typeface="맑은 고딕"/>
              </a:rPr>
              <a:t>&lt;숫자&gt;</a:t>
            </a:fld>
            <a:endParaRPr b="0" lang="en-US" sz="18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3076920" y="1149840"/>
            <a:ext cx="5731200" cy="3691800"/>
          </a:xfrm>
          <a:prstGeom prst="rect">
            <a:avLst/>
          </a:prstGeom>
          <a:noFill/>
          <a:ln w="15228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0234440" y="5384160"/>
            <a:ext cx="16120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진예지</a:t>
            </a:r>
            <a:endParaRPr b="0" lang="en-US" sz="40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최재훈</a:t>
            </a:r>
            <a:endParaRPr b="0" lang="en-US" sz="4000" spc="-1" strike="noStrike">
              <a:latin typeface="나눔고딕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005720" y="1799640"/>
            <a:ext cx="387396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Digital</a:t>
            </a:r>
            <a:endParaRPr b="0" lang="en-US" sz="66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Signage</a:t>
            </a:r>
            <a:endParaRPr b="0" lang="en-US" sz="6600" spc="-1" strike="noStrike">
              <a:latin typeface="나눔고딕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mph" presetID="36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animScale>
                                      <p:cBhvr>
                                        <p:cTn id="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calcmode="lin" valueType="num" by="(#ppt_w*0.10)">
                                      <p:cBhvr additive="repl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by="(-#ppt_w*0.10)">
                                      <p:cBhvr additive="repl"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766880" y="842400"/>
            <a:ext cx="1006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스토리보드 및 시스템 구성</a:t>
            </a:r>
            <a:endParaRPr b="0" lang="en-US" sz="6000" spc="-1" strike="noStrike">
              <a:latin typeface="나눔고딕"/>
            </a:endParaRPr>
          </a:p>
        </p:txBody>
      </p:sp>
      <p:grpSp>
        <p:nvGrpSpPr>
          <p:cNvPr id="186" name="Group 4"/>
          <p:cNvGrpSpPr/>
          <p:nvPr/>
        </p:nvGrpSpPr>
        <p:grpSpPr>
          <a:xfrm>
            <a:off x="274320" y="2928960"/>
            <a:ext cx="11562480" cy="3399840"/>
            <a:chOff x="274320" y="2928960"/>
            <a:chExt cx="11562480" cy="3399840"/>
          </a:xfrm>
        </p:grpSpPr>
        <p:grpSp>
          <p:nvGrpSpPr>
            <p:cNvPr id="187" name="Group 5"/>
            <p:cNvGrpSpPr/>
            <p:nvPr/>
          </p:nvGrpSpPr>
          <p:grpSpPr>
            <a:xfrm>
              <a:off x="274320" y="3423240"/>
              <a:ext cx="1430280" cy="1895040"/>
              <a:chOff x="274320" y="3423240"/>
              <a:chExt cx="1430280" cy="1895040"/>
            </a:xfrm>
          </p:grpSpPr>
          <p:pic>
            <p:nvPicPr>
              <p:cNvPr id="188" name="그림 31" descr=""/>
              <p:cNvPicPr/>
              <p:nvPr/>
            </p:nvPicPr>
            <p:blipFill>
              <a:blip r:embed="rId1"/>
              <a:srcRect l="3734" t="0" r="9581" b="0"/>
              <a:stretch/>
            </p:blipFill>
            <p:spPr>
              <a:xfrm>
                <a:off x="274320" y="3423240"/>
                <a:ext cx="1430280" cy="15307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89" name="CustomShape 6"/>
              <p:cNvSpPr/>
              <p:nvPr/>
            </p:nvSpPr>
            <p:spPr>
              <a:xfrm>
                <a:off x="577440" y="4954320"/>
                <a:ext cx="824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맑은 고딕"/>
                  </a:rPr>
                  <a:t>사용자</a:t>
                </a:r>
                <a:endParaRPr b="0" lang="en-US" sz="1800" spc="-1" strike="noStrike">
                  <a:latin typeface="나눔고딕"/>
                </a:endParaRPr>
              </a:p>
            </p:txBody>
          </p:sp>
        </p:grpSp>
        <p:grpSp>
          <p:nvGrpSpPr>
            <p:cNvPr id="190" name="Group 7"/>
            <p:cNvGrpSpPr/>
            <p:nvPr/>
          </p:nvGrpSpPr>
          <p:grpSpPr>
            <a:xfrm>
              <a:off x="5338800" y="2928960"/>
              <a:ext cx="1830960" cy="3399840"/>
              <a:chOff x="5338800" y="2928960"/>
              <a:chExt cx="1830960" cy="3399840"/>
            </a:xfrm>
          </p:grpSpPr>
          <p:pic>
            <p:nvPicPr>
              <p:cNvPr id="191" name="Picture 10" descr="ê´ë ¨ ì´ë¯¸ì§"/>
              <p:cNvPicPr/>
              <p:nvPr/>
            </p:nvPicPr>
            <p:blipFill>
              <a:blip r:embed="rId2"/>
              <a:stretch/>
            </p:blipFill>
            <p:spPr>
              <a:xfrm>
                <a:off x="5338800" y="2928960"/>
                <a:ext cx="1830960" cy="2433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2" name="CustomShape 8"/>
              <p:cNvSpPr/>
              <p:nvPr/>
            </p:nvSpPr>
            <p:spPr>
              <a:xfrm>
                <a:off x="5765760" y="5415480"/>
                <a:ext cx="978120" cy="913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맑은 고딕"/>
                  </a:rPr>
                  <a:t>Server</a:t>
                </a:r>
                <a:endParaRPr b="0" lang="en-US" sz="1800" spc="-1" strike="noStrike">
                  <a:latin typeface="나눔고딕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맑은 고딕"/>
                  </a:rPr>
                  <a:t>&amp;</a:t>
                </a:r>
                <a:endParaRPr b="0" lang="en-US" sz="1800" spc="-1" strike="noStrike">
                  <a:latin typeface="나눔고딕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맑은 고딕"/>
                  </a:rPr>
                  <a:t>Storage</a:t>
                </a:r>
                <a:endParaRPr b="0" lang="en-US" sz="1800" spc="-1" strike="noStrike">
                  <a:latin typeface="나눔고딕"/>
                </a:endParaRPr>
              </a:p>
            </p:txBody>
          </p:sp>
        </p:grpSp>
        <p:sp>
          <p:nvSpPr>
            <p:cNvPr id="193" name="CustomShape 9"/>
            <p:cNvSpPr/>
            <p:nvPr/>
          </p:nvSpPr>
          <p:spPr>
            <a:xfrm>
              <a:off x="1931760" y="3714120"/>
              <a:ext cx="609120" cy="9489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4" name="Group 10"/>
            <p:cNvGrpSpPr/>
            <p:nvPr/>
          </p:nvGrpSpPr>
          <p:grpSpPr>
            <a:xfrm>
              <a:off x="2762640" y="3399840"/>
              <a:ext cx="1686960" cy="1849680"/>
              <a:chOff x="2762640" y="3399840"/>
              <a:chExt cx="1686960" cy="1849680"/>
            </a:xfrm>
          </p:grpSpPr>
          <p:pic>
            <p:nvPicPr>
              <p:cNvPr id="195" name="Picture 8" descr="ë¸ë¼ì°ì  ìì´ì½ì ëí ì´ë¯¸ì§ ê²ìê²°ê³¼"/>
              <p:cNvPicPr/>
              <p:nvPr/>
            </p:nvPicPr>
            <p:blipFill>
              <a:blip r:embed="rId3"/>
              <a:srcRect l="5282" t="4909" r="70129" b="74746"/>
              <a:stretch/>
            </p:blipFill>
            <p:spPr>
              <a:xfrm>
                <a:off x="2762640" y="3399840"/>
                <a:ext cx="1686960" cy="14846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6" name="CustomShape 11"/>
              <p:cNvSpPr/>
              <p:nvPr/>
            </p:nvSpPr>
            <p:spPr>
              <a:xfrm>
                <a:off x="3279960" y="4884840"/>
                <a:ext cx="651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맑은 고딕"/>
                  </a:rPr>
                  <a:t>WEB</a:t>
                </a:r>
                <a:endParaRPr b="0" lang="en-US" sz="1800" spc="-1" strike="noStrike">
                  <a:latin typeface="나눔고딕"/>
                </a:endParaRPr>
              </a:p>
            </p:txBody>
          </p:sp>
        </p:grpSp>
        <p:sp>
          <p:nvSpPr>
            <p:cNvPr id="197" name="CustomShape 12"/>
            <p:cNvSpPr/>
            <p:nvPr/>
          </p:nvSpPr>
          <p:spPr>
            <a:xfrm>
              <a:off x="4671360" y="3714120"/>
              <a:ext cx="609120" cy="9489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13"/>
            <p:cNvSpPr/>
            <p:nvPr/>
          </p:nvSpPr>
          <p:spPr>
            <a:xfrm>
              <a:off x="7299360" y="3553560"/>
              <a:ext cx="609120" cy="5918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9" name="Group 14"/>
            <p:cNvGrpSpPr/>
            <p:nvPr/>
          </p:nvGrpSpPr>
          <p:grpSpPr>
            <a:xfrm>
              <a:off x="8053560" y="3423240"/>
              <a:ext cx="1453680" cy="2107800"/>
              <a:chOff x="8053560" y="3423240"/>
              <a:chExt cx="1453680" cy="2107800"/>
            </a:xfrm>
          </p:grpSpPr>
          <p:pic>
            <p:nvPicPr>
              <p:cNvPr id="200" name="그림 25" descr=""/>
              <p:cNvPicPr/>
              <p:nvPr/>
            </p:nvPicPr>
            <p:blipFill>
              <a:blip r:embed="rId4"/>
              <a:srcRect l="11557" t="5758" r="20611" b="12050"/>
              <a:stretch/>
            </p:blipFill>
            <p:spPr>
              <a:xfrm>
                <a:off x="8053560" y="3423240"/>
                <a:ext cx="1453680" cy="15897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1" name="CustomShape 15"/>
              <p:cNvSpPr/>
              <p:nvPr/>
            </p:nvSpPr>
            <p:spPr>
              <a:xfrm>
                <a:off x="8148600" y="5166360"/>
                <a:ext cx="12556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맑은 고딕"/>
                  </a:rPr>
                  <a:t>소형컴퓨터</a:t>
                </a:r>
                <a:endParaRPr b="0" lang="en-US" sz="1800" spc="-1" strike="noStrike">
                  <a:latin typeface="나눔고딕"/>
                </a:endParaRPr>
              </a:p>
            </p:txBody>
          </p:sp>
        </p:grpSp>
        <p:grpSp>
          <p:nvGrpSpPr>
            <p:cNvPr id="202" name="Group 16"/>
            <p:cNvGrpSpPr/>
            <p:nvPr/>
          </p:nvGrpSpPr>
          <p:grpSpPr>
            <a:xfrm>
              <a:off x="10383120" y="3231000"/>
              <a:ext cx="1453680" cy="2300040"/>
              <a:chOff x="10383120" y="3231000"/>
              <a:chExt cx="1453680" cy="2300040"/>
            </a:xfrm>
          </p:grpSpPr>
          <p:pic>
            <p:nvPicPr>
              <p:cNvPr id="203" name="Picture 12" descr="ëª¨ëí°ìì´ì½ì ëí ì´ë¯¸ì§ ê²ìê²°ê³¼"/>
              <p:cNvPicPr/>
              <p:nvPr/>
            </p:nvPicPr>
            <p:blipFill>
              <a:blip r:embed="rId5"/>
              <a:stretch/>
            </p:blipFill>
            <p:spPr>
              <a:xfrm>
                <a:off x="10383120" y="3231000"/>
                <a:ext cx="1453680" cy="1914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4" name="CustomShape 17"/>
              <p:cNvSpPr/>
              <p:nvPr/>
            </p:nvSpPr>
            <p:spPr>
              <a:xfrm>
                <a:off x="10697040" y="5166360"/>
                <a:ext cx="8258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맑은 고딕"/>
                  </a:rPr>
                  <a:t>스크린</a:t>
                </a:r>
                <a:endParaRPr b="0" lang="en-US" sz="1800" spc="-1" strike="noStrike">
                  <a:latin typeface="나눔고딕"/>
                </a:endParaRPr>
              </a:p>
            </p:txBody>
          </p:sp>
        </p:grpSp>
        <p:sp>
          <p:nvSpPr>
            <p:cNvPr id="205" name="CustomShape 18"/>
            <p:cNvSpPr/>
            <p:nvPr/>
          </p:nvSpPr>
          <p:spPr>
            <a:xfrm flipH="1">
              <a:off x="7214760" y="4188240"/>
              <a:ext cx="609120" cy="5918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19"/>
            <p:cNvSpPr/>
            <p:nvPr/>
          </p:nvSpPr>
          <p:spPr>
            <a:xfrm>
              <a:off x="9644400" y="3741480"/>
              <a:ext cx="609120" cy="9489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7" name="CustomShape 20"/>
          <p:cNvSpPr/>
          <p:nvPr/>
        </p:nvSpPr>
        <p:spPr>
          <a:xfrm>
            <a:off x="216000" y="2179800"/>
            <a:ext cx="11846520" cy="44524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1"/>
          <p:cNvSpPr/>
          <p:nvPr/>
        </p:nvSpPr>
        <p:spPr>
          <a:xfrm>
            <a:off x="5865120" y="2371320"/>
            <a:ext cx="781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맑은 고딕"/>
              </a:rPr>
              <a:t>NAS</a:t>
            </a:r>
            <a:endParaRPr b="0" lang="en-US" sz="2400" spc="-1" strike="noStrike">
              <a:latin typeface="나눔고딕"/>
            </a:endParaRPr>
          </a:p>
        </p:txBody>
      </p:sp>
      <p:sp>
        <p:nvSpPr>
          <p:cNvPr id="209" name="CustomShape 22"/>
          <p:cNvSpPr/>
          <p:nvPr/>
        </p:nvSpPr>
        <p:spPr>
          <a:xfrm>
            <a:off x="7925760" y="2938320"/>
            <a:ext cx="1909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맑은 고딕"/>
              </a:rPr>
              <a:t>Raspberry Pi</a:t>
            </a:r>
            <a:endParaRPr b="0" lang="en-US" sz="2400" spc="-1" strike="noStrike">
              <a:latin typeface="나눔고딕"/>
            </a:endParaRPr>
          </a:p>
        </p:txBody>
      </p:sp>
    </p:spTree>
  </p:cSld>
  <p:transition spd="slow">
    <p:push dir="r"/>
  </p:transition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213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5"/>
          <p:cNvSpPr/>
          <p:nvPr/>
        </p:nvSpPr>
        <p:spPr>
          <a:xfrm>
            <a:off x="197280" y="2283120"/>
            <a:ext cx="995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Web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174384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1173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8" name="Group 9"/>
          <p:cNvGrpSpPr/>
          <p:nvPr/>
        </p:nvGrpSpPr>
        <p:grpSpPr>
          <a:xfrm>
            <a:off x="694800" y="3182760"/>
            <a:ext cx="10338840" cy="3042000"/>
            <a:chOff x="694800" y="3182760"/>
            <a:chExt cx="10338840" cy="3042000"/>
          </a:xfrm>
        </p:grpSpPr>
        <p:pic>
          <p:nvPicPr>
            <p:cNvPr id="219" name="Picture 10" descr="ê´ë ¨ ì´ë¯¸ì§"/>
            <p:cNvPicPr/>
            <p:nvPr/>
          </p:nvPicPr>
          <p:blipFill>
            <a:blip r:embed="rId1"/>
            <a:stretch/>
          </p:blipFill>
          <p:spPr>
            <a:xfrm>
              <a:off x="8742600" y="3182760"/>
              <a:ext cx="2291040" cy="2477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0" name="Picture 8" descr="ë¸ë¼ì°ì  ìì´ì½ì ëí ì´ë¯¸ì§ ê²ìê²°ê³¼"/>
            <p:cNvPicPr/>
            <p:nvPr/>
          </p:nvPicPr>
          <p:blipFill>
            <a:blip r:embed="rId2"/>
            <a:srcRect l="5282" t="4909" r="70129" b="74746"/>
            <a:stretch/>
          </p:blipFill>
          <p:spPr>
            <a:xfrm>
              <a:off x="694800" y="3443760"/>
              <a:ext cx="2518200" cy="2216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1" name="CustomShape 10"/>
            <p:cNvSpPr/>
            <p:nvPr/>
          </p:nvSpPr>
          <p:spPr>
            <a:xfrm>
              <a:off x="1456560" y="5707800"/>
              <a:ext cx="995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Web</a:t>
              </a:r>
              <a:endParaRPr b="0" lang="en-US" sz="2800" spc="-1" strike="noStrike">
                <a:latin typeface="나눔고딕"/>
              </a:endParaRPr>
            </a:p>
          </p:txBody>
        </p:sp>
        <p:sp>
          <p:nvSpPr>
            <p:cNvPr id="222" name="CustomShape 11"/>
            <p:cNvSpPr/>
            <p:nvPr/>
          </p:nvSpPr>
          <p:spPr>
            <a:xfrm>
              <a:off x="9163080" y="5707800"/>
              <a:ext cx="14508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Server</a:t>
              </a:r>
              <a:endParaRPr b="0" lang="en-US" sz="2800" spc="-1" strike="noStrike">
                <a:latin typeface="나눔고딕"/>
              </a:endParaRPr>
            </a:p>
          </p:txBody>
        </p:sp>
      </p:grpSp>
      <p:sp>
        <p:nvSpPr>
          <p:cNvPr id="223" name="CustomShape 12"/>
          <p:cNvSpPr/>
          <p:nvPr/>
        </p:nvSpPr>
        <p:spPr>
          <a:xfrm>
            <a:off x="3465720" y="3734280"/>
            <a:ext cx="5024160" cy="685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24" name="CustomShape 13"/>
          <p:cNvSpPr/>
          <p:nvPr/>
        </p:nvSpPr>
        <p:spPr>
          <a:xfrm>
            <a:off x="4266360" y="4355280"/>
            <a:ext cx="34228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사용자 입력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ID, PW</a:t>
            </a:r>
            <a:endParaRPr b="0" lang="en-US" sz="1800" spc="-1" strike="noStrike">
              <a:latin typeface="나눔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Video, Image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파일</a:t>
            </a:r>
            <a:endParaRPr b="0" lang="en-US" sz="1800" spc="-1" strike="noStrike">
              <a:latin typeface="나눔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Raspberry Pi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제어 정보</a:t>
            </a:r>
            <a:endParaRPr b="0" lang="en-US" sz="1800" spc="-1" strike="noStrike">
              <a:latin typeface="나눔고딕"/>
            </a:endParaRPr>
          </a:p>
        </p:txBody>
      </p:sp>
    </p:spTree>
  </p:cSld>
  <p:transition spd="slow">
    <p:push dir="r"/>
  </p:transition>
  <p:timing>
    <p:tnLst>
      <p:par>
        <p:cTn id="166" dur="indefinite" restart="never" nodeType="tmRoot">
          <p:childTnLst>
            <p:seq>
              <p:cTn id="167" dur="indefinite" nodeType="mainSeq"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228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197280" y="2283120"/>
            <a:ext cx="995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Web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174384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1173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9"/>
          <p:cNvGrpSpPr/>
          <p:nvPr/>
        </p:nvGrpSpPr>
        <p:grpSpPr>
          <a:xfrm>
            <a:off x="694800" y="3182760"/>
            <a:ext cx="10338840" cy="3042000"/>
            <a:chOff x="694800" y="3182760"/>
            <a:chExt cx="10338840" cy="3042000"/>
          </a:xfrm>
        </p:grpSpPr>
        <p:pic>
          <p:nvPicPr>
            <p:cNvPr id="234" name="Picture 10" descr="ê´ë ¨ ì´ë¯¸ì§"/>
            <p:cNvPicPr/>
            <p:nvPr/>
          </p:nvPicPr>
          <p:blipFill>
            <a:blip r:embed="rId1"/>
            <a:stretch/>
          </p:blipFill>
          <p:spPr>
            <a:xfrm>
              <a:off x="8742600" y="3182760"/>
              <a:ext cx="2291040" cy="2477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5" name="Picture 8" descr="ë¸ë¼ì°ì  ìì´ì½ì ëí ì´ë¯¸ì§ ê²ìê²°ê³¼"/>
            <p:cNvPicPr/>
            <p:nvPr/>
          </p:nvPicPr>
          <p:blipFill>
            <a:blip r:embed="rId2"/>
            <a:srcRect l="5282" t="4909" r="70129" b="74746"/>
            <a:stretch/>
          </p:blipFill>
          <p:spPr>
            <a:xfrm>
              <a:off x="694800" y="3443760"/>
              <a:ext cx="2518200" cy="2216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6" name="CustomShape 10"/>
            <p:cNvSpPr/>
            <p:nvPr/>
          </p:nvSpPr>
          <p:spPr>
            <a:xfrm>
              <a:off x="1456560" y="5707800"/>
              <a:ext cx="995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Web</a:t>
              </a:r>
              <a:endParaRPr b="0" lang="en-US" sz="2800" spc="-1" strike="noStrike">
                <a:latin typeface="나눔고딕"/>
              </a:endParaRPr>
            </a:p>
          </p:txBody>
        </p:sp>
        <p:sp>
          <p:nvSpPr>
            <p:cNvPr id="237" name="CustomShape 11"/>
            <p:cNvSpPr/>
            <p:nvPr/>
          </p:nvSpPr>
          <p:spPr>
            <a:xfrm>
              <a:off x="9163080" y="5707800"/>
              <a:ext cx="14508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Server</a:t>
              </a:r>
              <a:endParaRPr b="0" lang="en-US" sz="2800" spc="-1" strike="noStrike">
                <a:latin typeface="나눔고딕"/>
              </a:endParaRPr>
            </a:p>
          </p:txBody>
        </p:sp>
      </p:grpSp>
      <p:sp>
        <p:nvSpPr>
          <p:cNvPr id="238" name="CustomShape 12"/>
          <p:cNvSpPr/>
          <p:nvPr/>
        </p:nvSpPr>
        <p:spPr>
          <a:xfrm flipH="1">
            <a:off x="3465720" y="3734280"/>
            <a:ext cx="5024160" cy="685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9" name="CustomShape 13"/>
          <p:cNvSpPr/>
          <p:nvPr/>
        </p:nvSpPr>
        <p:spPr>
          <a:xfrm>
            <a:off x="4377240" y="4290840"/>
            <a:ext cx="36954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사용자 신원 확인</a:t>
            </a:r>
            <a:endParaRPr b="0" lang="en-US" sz="1800" spc="-1" strike="noStrike">
              <a:latin typeface="나눔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Raspberry Pi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정보</a:t>
            </a:r>
            <a:endParaRPr b="0" lang="en-US" sz="1800" spc="-1" strike="noStrike">
              <a:latin typeface="나눔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PlayList(Video, Image)</a:t>
            </a:r>
            <a:endParaRPr b="0" lang="en-US" sz="1800" spc="-1" strike="noStrike">
              <a:latin typeface="나눔고딕"/>
            </a:endParaRPr>
          </a:p>
        </p:txBody>
      </p:sp>
    </p:spTree>
  </p:cSld>
  <p:transition spd="slow">
    <p:push dir="r"/>
  </p:transition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8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243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5"/>
          <p:cNvSpPr/>
          <p:nvPr/>
        </p:nvSpPr>
        <p:spPr>
          <a:xfrm>
            <a:off x="197280" y="2283120"/>
            <a:ext cx="995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Web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174384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1173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9"/>
          <p:cNvSpPr/>
          <p:nvPr/>
        </p:nvSpPr>
        <p:spPr>
          <a:xfrm>
            <a:off x="3233880" y="2293560"/>
            <a:ext cx="261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: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주요 소스 코드</a:t>
            </a:r>
            <a:endParaRPr b="0" lang="en-US" sz="2800" spc="-1" strike="noStrike">
              <a:latin typeface="나눔고딕"/>
            </a:endParaRPr>
          </a:p>
        </p:txBody>
      </p:sp>
      <p:pic>
        <p:nvPicPr>
          <p:cNvPr id="249" name="그림 14" descr=""/>
          <p:cNvPicPr/>
          <p:nvPr/>
        </p:nvPicPr>
        <p:blipFill>
          <a:blip r:embed="rId1"/>
          <a:stretch/>
        </p:blipFill>
        <p:spPr>
          <a:xfrm>
            <a:off x="594720" y="3269520"/>
            <a:ext cx="5500800" cy="29516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250" name="CustomShape 10"/>
          <p:cNvSpPr/>
          <p:nvPr/>
        </p:nvSpPr>
        <p:spPr>
          <a:xfrm>
            <a:off x="6570360" y="3171960"/>
            <a:ext cx="446472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serverTh</a:t>
            </a:r>
            <a:endParaRPr b="0" lang="en-US" sz="1800" spc="-1" strike="noStrike">
              <a:latin typeface="나눔고딕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Raspberry Pi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접속 관리</a:t>
            </a:r>
            <a:endParaRPr b="0" lang="en-US" sz="1800" spc="-1" strike="noStrike">
              <a:latin typeface="나눔고딕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동작에 따른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DB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갱신과 소켓통신</a:t>
            </a:r>
            <a:endParaRPr b="0" lang="en-US" sz="1800" spc="-1" strike="noStrike">
              <a:latin typeface="나눔고딕"/>
            </a:endParaRPr>
          </a:p>
        </p:txBody>
      </p:sp>
      <p:sp>
        <p:nvSpPr>
          <p:cNvPr id="251" name="CustomShape 11"/>
          <p:cNvSpPr/>
          <p:nvPr/>
        </p:nvSpPr>
        <p:spPr>
          <a:xfrm>
            <a:off x="6570360" y="4489200"/>
            <a:ext cx="475164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pingTh</a:t>
            </a:r>
            <a:endParaRPr b="0" lang="en-US" sz="1800" spc="-1" strike="noStrike">
              <a:latin typeface="나눔고딕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10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초마다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DB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의 접속 관리 테이블에 등록되어 있는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IP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목록에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ping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을 보내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ON/OFF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확인</a:t>
            </a:r>
            <a:endParaRPr b="0" lang="en-US" sz="1800" spc="-1" strike="noStrike">
              <a:latin typeface="나눔고딕"/>
            </a:endParaRPr>
          </a:p>
        </p:txBody>
      </p:sp>
    </p:spTree>
  </p:cSld>
  <p:transition spd="slow">
    <p:push dir="r"/>
  </p:transition>
  <p:timing>
    <p:tnLst>
      <p:par>
        <p:cTn id="192" dur="indefinite" restart="never" nodeType="tmRoot">
          <p:childTnLst>
            <p:seq>
              <p:cTn id="193" dur="indefinite" nodeType="mainSeq"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255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5"/>
          <p:cNvSpPr/>
          <p:nvPr/>
        </p:nvSpPr>
        <p:spPr>
          <a:xfrm>
            <a:off x="197280" y="2283120"/>
            <a:ext cx="995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Web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174384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1173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9"/>
          <p:cNvSpPr/>
          <p:nvPr/>
        </p:nvSpPr>
        <p:spPr>
          <a:xfrm>
            <a:off x="3233880" y="2293560"/>
            <a:ext cx="261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: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주요 소스 코드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61" name="CustomShape 10"/>
          <p:cNvSpPr/>
          <p:nvPr/>
        </p:nvSpPr>
        <p:spPr>
          <a:xfrm>
            <a:off x="7606080" y="3056040"/>
            <a:ext cx="421164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Raspberry Pi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ON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상태로 전환시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Server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에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Ping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을 보내고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Server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는 그것을 기록</a:t>
            </a:r>
            <a:endParaRPr b="0" lang="en-US" sz="1800" spc="-1" strike="noStrike">
              <a:latin typeface="나눔고딕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맑은 고딕"/>
              <a:buChar char="▶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Server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기록 코드 중 일부</a:t>
            </a:r>
            <a:endParaRPr b="0" lang="en-US" sz="1800" spc="-1" strike="noStrike">
              <a:latin typeface="나눔고딕"/>
            </a:endParaRPr>
          </a:p>
        </p:txBody>
      </p:sp>
      <p:pic>
        <p:nvPicPr>
          <p:cNvPr id="262" name="그림 6" descr=""/>
          <p:cNvPicPr/>
          <p:nvPr/>
        </p:nvPicPr>
        <p:blipFill>
          <a:blip r:embed="rId1"/>
          <a:stretch/>
        </p:blipFill>
        <p:spPr>
          <a:xfrm>
            <a:off x="604800" y="3281040"/>
            <a:ext cx="6880320" cy="30222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p:transition spd="slow">
    <p:push dir="r"/>
  </p:transition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266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5"/>
          <p:cNvSpPr/>
          <p:nvPr/>
        </p:nvSpPr>
        <p:spPr>
          <a:xfrm>
            <a:off x="197280" y="2283120"/>
            <a:ext cx="995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Web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174384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69" name="CustomShape 7"/>
          <p:cNvSpPr/>
          <p:nvPr/>
        </p:nvSpPr>
        <p:spPr>
          <a:xfrm>
            <a:off x="1173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9"/>
          <p:cNvSpPr/>
          <p:nvPr/>
        </p:nvSpPr>
        <p:spPr>
          <a:xfrm>
            <a:off x="3233880" y="2293560"/>
            <a:ext cx="261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: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주요 소스 코드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72" name="CustomShape 10"/>
          <p:cNvSpPr/>
          <p:nvPr/>
        </p:nvSpPr>
        <p:spPr>
          <a:xfrm>
            <a:off x="7243560" y="3234600"/>
            <a:ext cx="43322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10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초 마다 접속 리스트 테이블에서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IP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를 가져와 확인하고 관리하는 코드</a:t>
            </a:r>
            <a:endParaRPr b="0" lang="en-US" sz="1800" spc="-1" strike="noStrike">
              <a:latin typeface="나눔고딕"/>
            </a:endParaRPr>
          </a:p>
        </p:txBody>
      </p:sp>
      <p:pic>
        <p:nvPicPr>
          <p:cNvPr id="273" name="그림 9" descr=""/>
          <p:cNvPicPr/>
          <p:nvPr/>
        </p:nvPicPr>
        <p:blipFill>
          <a:blip r:embed="rId1"/>
          <a:stretch/>
        </p:blipFill>
        <p:spPr>
          <a:xfrm>
            <a:off x="694800" y="3170160"/>
            <a:ext cx="6396120" cy="31960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p:transition spd="slow">
    <p:push dir="r"/>
  </p:transition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277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5"/>
          <p:cNvSpPr/>
          <p:nvPr/>
        </p:nvSpPr>
        <p:spPr>
          <a:xfrm>
            <a:off x="15840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2162520" y="2283120"/>
            <a:ext cx="1144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Rasp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1551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2" name="Group 9"/>
          <p:cNvGrpSpPr/>
          <p:nvPr/>
        </p:nvGrpSpPr>
        <p:grpSpPr>
          <a:xfrm>
            <a:off x="1031400" y="3525480"/>
            <a:ext cx="1830960" cy="3007080"/>
            <a:chOff x="1031400" y="3525480"/>
            <a:chExt cx="1830960" cy="3007080"/>
          </a:xfrm>
        </p:grpSpPr>
        <p:pic>
          <p:nvPicPr>
            <p:cNvPr id="283" name="Picture 10" descr="ê´ë ¨ ì´ë¯¸ì§"/>
            <p:cNvPicPr/>
            <p:nvPr/>
          </p:nvPicPr>
          <p:blipFill>
            <a:blip r:embed="rId1"/>
            <a:stretch/>
          </p:blipFill>
          <p:spPr>
            <a:xfrm>
              <a:off x="1031400" y="3525480"/>
              <a:ext cx="1830960" cy="2433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4" name="CustomShape 10"/>
            <p:cNvSpPr/>
            <p:nvPr/>
          </p:nvSpPr>
          <p:spPr>
            <a:xfrm>
              <a:off x="1221480" y="6015600"/>
              <a:ext cx="14508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Server</a:t>
              </a:r>
              <a:endParaRPr b="0" lang="en-US" sz="2800" spc="-1" strike="noStrike">
                <a:latin typeface="나눔고딕"/>
              </a:endParaRPr>
            </a:p>
          </p:txBody>
        </p:sp>
      </p:grpSp>
      <p:grpSp>
        <p:nvGrpSpPr>
          <p:cNvPr id="285" name="Group 11"/>
          <p:cNvGrpSpPr/>
          <p:nvPr/>
        </p:nvGrpSpPr>
        <p:grpSpPr>
          <a:xfrm>
            <a:off x="8854920" y="3683160"/>
            <a:ext cx="2677320" cy="2120760"/>
            <a:chOff x="8854920" y="3683160"/>
            <a:chExt cx="2677320" cy="2120760"/>
          </a:xfrm>
        </p:grpSpPr>
        <p:pic>
          <p:nvPicPr>
            <p:cNvPr id="286" name="그림 10" descr=""/>
            <p:cNvPicPr/>
            <p:nvPr/>
          </p:nvPicPr>
          <p:blipFill>
            <a:blip r:embed="rId2"/>
            <a:srcRect l="11557" t="5758" r="20611" b="12050"/>
            <a:stretch/>
          </p:blipFill>
          <p:spPr>
            <a:xfrm>
              <a:off x="9466560" y="3683160"/>
              <a:ext cx="1453680" cy="1589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7" name="CustomShape 12"/>
            <p:cNvSpPr/>
            <p:nvPr/>
          </p:nvSpPr>
          <p:spPr>
            <a:xfrm>
              <a:off x="8854920" y="5286960"/>
              <a:ext cx="267732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Raspberry Pi</a:t>
              </a:r>
              <a:endParaRPr b="0" lang="en-US" sz="2800" spc="-1" strike="noStrike">
                <a:latin typeface="나눔고딕"/>
              </a:endParaRPr>
            </a:p>
          </p:txBody>
        </p:sp>
      </p:grpSp>
      <p:sp>
        <p:nvSpPr>
          <p:cNvPr id="288" name="CustomShape 13"/>
          <p:cNvSpPr/>
          <p:nvPr/>
        </p:nvSpPr>
        <p:spPr>
          <a:xfrm>
            <a:off x="3465720" y="3734280"/>
            <a:ext cx="5024160" cy="685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89" name="CustomShape 14"/>
          <p:cNvSpPr/>
          <p:nvPr/>
        </p:nvSpPr>
        <p:spPr>
          <a:xfrm>
            <a:off x="4266360" y="4244040"/>
            <a:ext cx="34228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동영상 및 이미지</a:t>
            </a:r>
            <a:endParaRPr b="0" lang="en-US" sz="1800" spc="-1" strike="noStrike">
              <a:latin typeface="나눔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제어 정보</a:t>
            </a:r>
            <a:endParaRPr b="0" lang="en-US" sz="1800" spc="-1" strike="noStrike">
              <a:latin typeface="나눔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Ping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으로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ON/OFF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확인</a:t>
            </a:r>
            <a:endParaRPr b="0" lang="en-US" sz="1800" spc="-1" strike="noStrike">
              <a:latin typeface="나눔고딕"/>
            </a:endParaRPr>
          </a:p>
        </p:txBody>
      </p:sp>
    </p:spTree>
  </p:cSld>
  <p:transition spd="slow">
    <p:push dir="r"/>
  </p:transition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293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15840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2162520" y="2283120"/>
            <a:ext cx="1144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Rasp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1551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8" name="Picture 10" descr="ê´ë ¨ ì´ë¯¸ì§"/>
          <p:cNvPicPr/>
          <p:nvPr/>
        </p:nvPicPr>
        <p:blipFill>
          <a:blip r:embed="rId1"/>
          <a:stretch/>
        </p:blipFill>
        <p:spPr>
          <a:xfrm>
            <a:off x="1031400" y="3525480"/>
            <a:ext cx="1830960" cy="2433600"/>
          </a:xfrm>
          <a:prstGeom prst="rect">
            <a:avLst/>
          </a:prstGeom>
          <a:ln>
            <a:noFill/>
          </a:ln>
        </p:spPr>
      </p:pic>
      <p:pic>
        <p:nvPicPr>
          <p:cNvPr id="299" name="그림 10" descr=""/>
          <p:cNvPicPr/>
          <p:nvPr/>
        </p:nvPicPr>
        <p:blipFill>
          <a:blip r:embed="rId2"/>
          <a:srcRect l="11557" t="5758" r="20611" b="12050"/>
          <a:stretch/>
        </p:blipFill>
        <p:spPr>
          <a:xfrm>
            <a:off x="9466560" y="3683160"/>
            <a:ext cx="1453680" cy="1589760"/>
          </a:xfrm>
          <a:prstGeom prst="rect">
            <a:avLst/>
          </a:prstGeom>
          <a:ln>
            <a:noFill/>
          </a:ln>
        </p:spPr>
      </p:pic>
      <p:sp>
        <p:nvSpPr>
          <p:cNvPr id="300" name="CustomShape 9"/>
          <p:cNvSpPr/>
          <p:nvPr/>
        </p:nvSpPr>
        <p:spPr>
          <a:xfrm flipH="1">
            <a:off x="3465720" y="3734280"/>
            <a:ext cx="5024160" cy="685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1" name="CustomShape 10"/>
          <p:cNvSpPr/>
          <p:nvPr/>
        </p:nvSpPr>
        <p:spPr>
          <a:xfrm>
            <a:off x="4453200" y="4331880"/>
            <a:ext cx="34228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IP,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이름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실행중인 파일</a:t>
            </a:r>
            <a:endParaRPr b="0" lang="en-US" sz="1800" spc="-1" strike="noStrike">
              <a:latin typeface="나눔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위치 정보</a:t>
            </a:r>
            <a:endParaRPr b="0" lang="en-US" sz="1800" spc="-1" strike="noStrike">
              <a:latin typeface="나눔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ON/OFF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상태</a:t>
            </a:r>
            <a:endParaRPr b="0" lang="en-US" sz="1800" spc="-1" strike="noStrike">
              <a:latin typeface="나눔고딕"/>
            </a:endParaRPr>
          </a:p>
        </p:txBody>
      </p:sp>
      <p:sp>
        <p:nvSpPr>
          <p:cNvPr id="302" name="CustomShape 11"/>
          <p:cNvSpPr/>
          <p:nvPr/>
        </p:nvSpPr>
        <p:spPr>
          <a:xfrm>
            <a:off x="1221480" y="601560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03" name="CustomShape 12"/>
          <p:cNvSpPr/>
          <p:nvPr/>
        </p:nvSpPr>
        <p:spPr>
          <a:xfrm>
            <a:off x="8854920" y="5286960"/>
            <a:ext cx="2677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Raspberry Pi</a:t>
            </a:r>
            <a:endParaRPr b="0" lang="en-US" sz="2800" spc="-1" strike="noStrike">
              <a:latin typeface="나눔고딕"/>
            </a:endParaRPr>
          </a:p>
        </p:txBody>
      </p:sp>
    </p:spTree>
  </p:cSld>
  <p:transition spd="slow">
    <p:push dir="r"/>
  </p:transition>
  <p:timing>
    <p:tnLst>
      <p:par>
        <p:cTn id="236" dur="indefinite" restart="never" nodeType="tmRoot">
          <p:childTnLst>
            <p:seq>
              <p:cTn id="237" dur="indefinite" nodeType="mainSeq"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4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307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5"/>
          <p:cNvSpPr/>
          <p:nvPr/>
        </p:nvSpPr>
        <p:spPr>
          <a:xfrm>
            <a:off x="15840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2162520" y="2283120"/>
            <a:ext cx="1144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Rasp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1551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9"/>
          <p:cNvSpPr/>
          <p:nvPr/>
        </p:nvSpPr>
        <p:spPr>
          <a:xfrm>
            <a:off x="3233880" y="2293560"/>
            <a:ext cx="261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: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주요 소스 코드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13" name="CustomShape 10"/>
          <p:cNvSpPr/>
          <p:nvPr/>
        </p:nvSpPr>
        <p:spPr>
          <a:xfrm>
            <a:off x="6687720" y="3252600"/>
            <a:ext cx="45090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WEB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PlayList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에서 동영상 교체 및 파일 보내기를 위한 코드</a:t>
            </a:r>
            <a:endParaRPr b="0" lang="en-US" sz="1800" spc="-1" strike="noStrike">
              <a:latin typeface="나눔고딕"/>
            </a:endParaRPr>
          </a:p>
        </p:txBody>
      </p:sp>
      <p:pic>
        <p:nvPicPr>
          <p:cNvPr id="314" name="그림 9" descr=""/>
          <p:cNvPicPr/>
          <p:nvPr/>
        </p:nvPicPr>
        <p:blipFill>
          <a:blip r:embed="rId1"/>
          <a:stretch/>
        </p:blipFill>
        <p:spPr>
          <a:xfrm>
            <a:off x="421920" y="3156840"/>
            <a:ext cx="6175800" cy="3198600"/>
          </a:xfrm>
          <a:prstGeom prst="rect">
            <a:avLst/>
          </a:prstGeom>
          <a:ln>
            <a:noFill/>
          </a:ln>
        </p:spPr>
      </p:pic>
      <p:pic>
        <p:nvPicPr>
          <p:cNvPr id="315" name="그림 10" descr=""/>
          <p:cNvPicPr/>
          <p:nvPr/>
        </p:nvPicPr>
        <p:blipFill>
          <a:blip r:embed="rId2"/>
          <a:stretch/>
        </p:blipFill>
        <p:spPr>
          <a:xfrm>
            <a:off x="6804000" y="4394520"/>
            <a:ext cx="4875840" cy="361440"/>
          </a:xfrm>
          <a:prstGeom prst="rect">
            <a:avLst/>
          </a:prstGeom>
          <a:ln>
            <a:noFill/>
          </a:ln>
        </p:spPr>
      </p:pic>
      <p:sp>
        <p:nvSpPr>
          <p:cNvPr id="316" name="CustomShape 11"/>
          <p:cNvSpPr/>
          <p:nvPr/>
        </p:nvSpPr>
        <p:spPr>
          <a:xfrm>
            <a:off x="6678720" y="4747320"/>
            <a:ext cx="509112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맑은 고딕"/>
              <a:buChar char="▶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WEB(PHP)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jar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파일을 실행 후 수행한다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나눔고딕"/>
            </a:endParaRPr>
          </a:p>
        </p:txBody>
      </p:sp>
    </p:spTree>
  </p:cSld>
  <p:transition spd="slow">
    <p:push dir="r"/>
  </p:transition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320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5"/>
          <p:cNvSpPr/>
          <p:nvPr/>
        </p:nvSpPr>
        <p:spPr>
          <a:xfrm>
            <a:off x="15840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2162520" y="2283120"/>
            <a:ext cx="1144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Rasp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23" name="CustomShape 7"/>
          <p:cNvSpPr/>
          <p:nvPr/>
        </p:nvSpPr>
        <p:spPr>
          <a:xfrm>
            <a:off x="1551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9"/>
          <p:cNvSpPr/>
          <p:nvPr/>
        </p:nvSpPr>
        <p:spPr>
          <a:xfrm>
            <a:off x="3233880" y="2293560"/>
            <a:ext cx="261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: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주요 소스 코드</a:t>
            </a:r>
            <a:endParaRPr b="0" lang="en-US" sz="2800" spc="-1" strike="noStrike">
              <a:latin typeface="나눔고딕"/>
            </a:endParaRPr>
          </a:p>
        </p:txBody>
      </p:sp>
      <p:pic>
        <p:nvPicPr>
          <p:cNvPr id="326" name="그림 6" descr=""/>
          <p:cNvPicPr/>
          <p:nvPr/>
        </p:nvPicPr>
        <p:blipFill>
          <a:blip r:embed="rId1"/>
          <a:stretch/>
        </p:blipFill>
        <p:spPr>
          <a:xfrm>
            <a:off x="776160" y="3182400"/>
            <a:ext cx="5642280" cy="31510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327" name="CustomShape 10"/>
          <p:cNvSpPr/>
          <p:nvPr/>
        </p:nvSpPr>
        <p:spPr>
          <a:xfrm>
            <a:off x="6687720" y="3252600"/>
            <a:ext cx="45090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Raspberry Pi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내의 미디어 리스트를 읽어오는 코드</a:t>
            </a:r>
            <a:endParaRPr b="0" lang="en-US" sz="1800" spc="-1" strike="noStrike">
              <a:latin typeface="나눔고딕"/>
            </a:endParaRPr>
          </a:p>
        </p:txBody>
      </p:sp>
    </p:spTree>
  </p:cSld>
  <p:transition spd="slow">
    <p:push dir="r"/>
  </p:transition>
  <p:timing>
    <p:tnLst>
      <p:par>
        <p:cTn id="262" dur="indefinite" restart="never" nodeType="tmRoot">
          <p:childTnLst>
            <p:seq>
              <p:cTn id="263" dur="indefinite" nodeType="mainSeq"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1b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1041480" y="295920"/>
            <a:ext cx="11150280" cy="888840"/>
            <a:chOff x="1041480" y="295920"/>
            <a:chExt cx="11150280" cy="888840"/>
          </a:xfrm>
        </p:grpSpPr>
        <p:sp>
          <p:nvSpPr>
            <p:cNvPr id="52" name="CustomShape 2"/>
            <p:cNvSpPr/>
            <p:nvPr/>
          </p:nvSpPr>
          <p:spPr>
            <a:xfrm>
              <a:off x="1041480" y="295920"/>
              <a:ext cx="6847560" cy="76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4400" spc="599" strike="noStrike">
                  <a:solidFill>
                    <a:srgbClr val="ffffff"/>
                  </a:solidFill>
                  <a:latin typeface="NanumSquareRound ExtraBold"/>
                  <a:ea typeface="NanumSquareRound ExtraBold"/>
                </a:rPr>
                <a:t>Table of Contents</a:t>
              </a:r>
              <a:endParaRPr b="0" lang="en-US" sz="4400" spc="-1" strike="noStrike">
                <a:latin typeface="나눔고딕"/>
              </a:endParaRPr>
            </a:p>
          </p:txBody>
        </p:sp>
        <p:sp>
          <p:nvSpPr>
            <p:cNvPr id="53" name="Line 3"/>
            <p:cNvSpPr/>
            <p:nvPr/>
          </p:nvSpPr>
          <p:spPr>
            <a:xfrm>
              <a:off x="1320480" y="1184760"/>
              <a:ext cx="108712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4" name="Group 4"/>
          <p:cNvGrpSpPr/>
          <p:nvPr/>
        </p:nvGrpSpPr>
        <p:grpSpPr>
          <a:xfrm>
            <a:off x="1218240" y="1632960"/>
            <a:ext cx="4665240" cy="4285800"/>
            <a:chOff x="1218240" y="1632960"/>
            <a:chExt cx="4665240" cy="4285800"/>
          </a:xfrm>
        </p:grpSpPr>
        <p:grpSp>
          <p:nvGrpSpPr>
            <p:cNvPr id="55" name="Group 5"/>
            <p:cNvGrpSpPr/>
            <p:nvPr/>
          </p:nvGrpSpPr>
          <p:grpSpPr>
            <a:xfrm>
              <a:off x="1218240" y="1632960"/>
              <a:ext cx="4665240" cy="576720"/>
              <a:chOff x="1218240" y="1632960"/>
              <a:chExt cx="4665240" cy="576720"/>
            </a:xfrm>
          </p:grpSpPr>
          <p:sp>
            <p:nvSpPr>
              <p:cNvPr id="56" name="CustomShape 6"/>
              <p:cNvSpPr/>
              <p:nvPr/>
            </p:nvSpPr>
            <p:spPr>
              <a:xfrm>
                <a:off x="1218240" y="1632960"/>
                <a:ext cx="1008720" cy="575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599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#1,</a:t>
                </a:r>
                <a:endParaRPr b="0" lang="en-US" sz="3200" spc="-1" strike="noStrike">
                  <a:latin typeface="나눔고딕"/>
                </a:endParaRPr>
              </a:p>
            </p:txBody>
          </p:sp>
          <p:sp>
            <p:nvSpPr>
              <p:cNvPr id="57" name="CustomShape 7"/>
              <p:cNvSpPr/>
              <p:nvPr/>
            </p:nvSpPr>
            <p:spPr>
              <a:xfrm>
                <a:off x="2797560" y="1632960"/>
                <a:ext cx="3085920" cy="57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프로젝트 팀 구성</a:t>
                </a:r>
                <a:endParaRPr b="0" lang="en-US" sz="3200" spc="-1" strike="noStrike">
                  <a:latin typeface="나눔고딕"/>
                </a:endParaRPr>
              </a:p>
            </p:txBody>
          </p:sp>
        </p:grpSp>
        <p:grpSp>
          <p:nvGrpSpPr>
            <p:cNvPr id="58" name="Group 8"/>
            <p:cNvGrpSpPr/>
            <p:nvPr/>
          </p:nvGrpSpPr>
          <p:grpSpPr>
            <a:xfrm>
              <a:off x="1218240" y="2547360"/>
              <a:ext cx="4276440" cy="577080"/>
              <a:chOff x="1218240" y="2547360"/>
              <a:chExt cx="4276440" cy="577080"/>
            </a:xfrm>
          </p:grpSpPr>
          <p:sp>
            <p:nvSpPr>
              <p:cNvPr id="59" name="CustomShape 9"/>
              <p:cNvSpPr/>
              <p:nvPr/>
            </p:nvSpPr>
            <p:spPr>
              <a:xfrm>
                <a:off x="1218240" y="2547360"/>
                <a:ext cx="1008720" cy="5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599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#2,</a:t>
                </a:r>
                <a:endParaRPr b="0" lang="en-US" sz="3200" spc="-1" strike="noStrike">
                  <a:latin typeface="나눔고딕"/>
                </a:endParaRPr>
              </a:p>
            </p:txBody>
          </p:sp>
          <p:sp>
            <p:nvSpPr>
              <p:cNvPr id="60" name="CustomShape 10"/>
              <p:cNvSpPr/>
              <p:nvPr/>
            </p:nvSpPr>
            <p:spPr>
              <a:xfrm>
                <a:off x="2693880" y="2547360"/>
                <a:ext cx="2800800" cy="5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Gantt Chart</a:t>
                </a:r>
                <a:endParaRPr b="0" lang="en-US" sz="3200" spc="-1" strike="noStrike">
                  <a:latin typeface="나눔고딕"/>
                </a:endParaRPr>
              </a:p>
            </p:txBody>
          </p:sp>
        </p:grpSp>
        <p:grpSp>
          <p:nvGrpSpPr>
            <p:cNvPr id="61" name="Group 11"/>
            <p:cNvGrpSpPr/>
            <p:nvPr/>
          </p:nvGrpSpPr>
          <p:grpSpPr>
            <a:xfrm>
              <a:off x="1218240" y="3480480"/>
              <a:ext cx="3422880" cy="577080"/>
              <a:chOff x="1218240" y="3480480"/>
              <a:chExt cx="3422880" cy="577080"/>
            </a:xfrm>
          </p:grpSpPr>
          <p:sp>
            <p:nvSpPr>
              <p:cNvPr id="62" name="CustomShape 12"/>
              <p:cNvSpPr/>
              <p:nvPr/>
            </p:nvSpPr>
            <p:spPr>
              <a:xfrm>
                <a:off x="1218240" y="3480480"/>
                <a:ext cx="1008720" cy="5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599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#3,</a:t>
                </a:r>
                <a:endParaRPr b="0" lang="en-US" sz="3200" spc="-1" strike="noStrike">
                  <a:latin typeface="나눔고딕"/>
                </a:endParaRPr>
              </a:p>
            </p:txBody>
          </p:sp>
          <p:sp>
            <p:nvSpPr>
              <p:cNvPr id="63" name="CustomShape 13"/>
              <p:cNvSpPr/>
              <p:nvPr/>
            </p:nvSpPr>
            <p:spPr>
              <a:xfrm>
                <a:off x="2817000" y="3480480"/>
                <a:ext cx="1824120" cy="5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개발 동기</a:t>
                </a:r>
                <a:endParaRPr b="0" lang="en-US" sz="3200" spc="-1" strike="noStrike">
                  <a:latin typeface="나눔고딕"/>
                </a:endParaRPr>
              </a:p>
            </p:txBody>
          </p:sp>
        </p:grpSp>
        <p:grpSp>
          <p:nvGrpSpPr>
            <p:cNvPr id="64" name="Group 14"/>
            <p:cNvGrpSpPr/>
            <p:nvPr/>
          </p:nvGrpSpPr>
          <p:grpSpPr>
            <a:xfrm>
              <a:off x="1218240" y="4373280"/>
              <a:ext cx="3434040" cy="577800"/>
              <a:chOff x="1218240" y="4373280"/>
              <a:chExt cx="3434040" cy="577800"/>
            </a:xfrm>
          </p:grpSpPr>
          <p:sp>
            <p:nvSpPr>
              <p:cNvPr id="65" name="CustomShape 15"/>
              <p:cNvSpPr/>
              <p:nvPr/>
            </p:nvSpPr>
            <p:spPr>
              <a:xfrm>
                <a:off x="1218240" y="4373280"/>
                <a:ext cx="1008720" cy="57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599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#4,</a:t>
                </a:r>
                <a:endParaRPr b="0" lang="en-US" sz="3200" spc="-1" strike="noStrike">
                  <a:latin typeface="나눔고딕"/>
                </a:endParaRPr>
              </a:p>
            </p:txBody>
          </p:sp>
          <p:sp>
            <p:nvSpPr>
              <p:cNvPr id="66" name="CustomShape 16"/>
              <p:cNvSpPr/>
              <p:nvPr/>
            </p:nvSpPr>
            <p:spPr>
              <a:xfrm>
                <a:off x="2828160" y="4373280"/>
                <a:ext cx="182412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개발 목표</a:t>
                </a:r>
                <a:endParaRPr b="0" lang="en-US" sz="3200" spc="-1" strike="noStrike">
                  <a:latin typeface="나눔고딕"/>
                </a:endParaRPr>
              </a:p>
            </p:txBody>
          </p:sp>
        </p:grpSp>
        <p:grpSp>
          <p:nvGrpSpPr>
            <p:cNvPr id="67" name="Group 17"/>
            <p:cNvGrpSpPr/>
            <p:nvPr/>
          </p:nvGrpSpPr>
          <p:grpSpPr>
            <a:xfrm>
              <a:off x="1234800" y="5340960"/>
              <a:ext cx="3422880" cy="577800"/>
              <a:chOff x="1234800" y="5340960"/>
              <a:chExt cx="3422880" cy="577800"/>
            </a:xfrm>
          </p:grpSpPr>
          <p:sp>
            <p:nvSpPr>
              <p:cNvPr id="68" name="CustomShape 18"/>
              <p:cNvSpPr/>
              <p:nvPr/>
            </p:nvSpPr>
            <p:spPr>
              <a:xfrm>
                <a:off x="1234800" y="5340960"/>
                <a:ext cx="1008720" cy="57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599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#5,</a:t>
                </a:r>
                <a:endParaRPr b="0" lang="en-US" sz="3200" spc="-1" strike="noStrike">
                  <a:latin typeface="나눔고딕"/>
                </a:endParaRPr>
              </a:p>
            </p:txBody>
          </p:sp>
          <p:sp>
            <p:nvSpPr>
              <p:cNvPr id="69" name="CustomShape 19"/>
              <p:cNvSpPr/>
              <p:nvPr/>
            </p:nvSpPr>
            <p:spPr>
              <a:xfrm>
                <a:off x="2833560" y="5340960"/>
                <a:ext cx="182412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개발 환경</a:t>
                </a:r>
                <a:endParaRPr b="0" lang="en-US" sz="3200" spc="-1" strike="noStrike">
                  <a:latin typeface="나눔고딕"/>
                </a:endParaRPr>
              </a:p>
            </p:txBody>
          </p:sp>
        </p:grpSp>
      </p:grpSp>
      <p:grpSp>
        <p:nvGrpSpPr>
          <p:cNvPr id="70" name="Group 20"/>
          <p:cNvGrpSpPr/>
          <p:nvPr/>
        </p:nvGrpSpPr>
        <p:grpSpPr>
          <a:xfrm>
            <a:off x="7146360" y="1620720"/>
            <a:ext cx="4287240" cy="4298040"/>
            <a:chOff x="7146360" y="1620720"/>
            <a:chExt cx="4287240" cy="4298040"/>
          </a:xfrm>
        </p:grpSpPr>
        <p:grpSp>
          <p:nvGrpSpPr>
            <p:cNvPr id="71" name="Group 21"/>
            <p:cNvGrpSpPr/>
            <p:nvPr/>
          </p:nvGrpSpPr>
          <p:grpSpPr>
            <a:xfrm>
              <a:off x="7146360" y="1620720"/>
              <a:ext cx="4287240" cy="577800"/>
              <a:chOff x="7146360" y="1620720"/>
              <a:chExt cx="4287240" cy="577800"/>
            </a:xfrm>
          </p:grpSpPr>
          <p:sp>
            <p:nvSpPr>
              <p:cNvPr id="72" name="CustomShape 22"/>
              <p:cNvSpPr/>
              <p:nvPr/>
            </p:nvSpPr>
            <p:spPr>
              <a:xfrm>
                <a:off x="7146360" y="1620720"/>
                <a:ext cx="100872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599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#6,</a:t>
                </a:r>
                <a:endParaRPr b="0" lang="en-US" sz="3200" spc="-1" strike="noStrike">
                  <a:latin typeface="나눔고딕"/>
                </a:endParaRPr>
              </a:p>
            </p:txBody>
          </p:sp>
          <p:sp>
            <p:nvSpPr>
              <p:cNvPr id="73" name="CustomShape 23"/>
              <p:cNvSpPr/>
              <p:nvPr/>
            </p:nvSpPr>
            <p:spPr>
              <a:xfrm>
                <a:off x="8730360" y="1620720"/>
                <a:ext cx="270324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요구 사항 분석</a:t>
                </a:r>
                <a:endParaRPr b="0" lang="en-US" sz="3200" spc="-1" strike="noStrike">
                  <a:latin typeface="나눔고딕"/>
                </a:endParaRPr>
              </a:p>
            </p:txBody>
          </p:sp>
        </p:grpSp>
        <p:grpSp>
          <p:nvGrpSpPr>
            <p:cNvPr id="74" name="Group 24"/>
            <p:cNvGrpSpPr/>
            <p:nvPr/>
          </p:nvGrpSpPr>
          <p:grpSpPr>
            <a:xfrm>
              <a:off x="7146360" y="2549160"/>
              <a:ext cx="3800880" cy="577800"/>
              <a:chOff x="7146360" y="2549160"/>
              <a:chExt cx="3800880" cy="577800"/>
            </a:xfrm>
          </p:grpSpPr>
          <p:sp>
            <p:nvSpPr>
              <p:cNvPr id="75" name="CustomShape 25"/>
              <p:cNvSpPr/>
              <p:nvPr/>
            </p:nvSpPr>
            <p:spPr>
              <a:xfrm>
                <a:off x="7146360" y="2549160"/>
                <a:ext cx="100872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599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#7,</a:t>
                </a:r>
                <a:endParaRPr b="0" lang="en-US" sz="3200" spc="-1" strike="noStrike">
                  <a:latin typeface="나눔고딕"/>
                </a:endParaRPr>
              </a:p>
            </p:txBody>
          </p:sp>
          <p:sp>
            <p:nvSpPr>
              <p:cNvPr id="76" name="CustomShape 26"/>
              <p:cNvSpPr/>
              <p:nvPr/>
            </p:nvSpPr>
            <p:spPr>
              <a:xfrm>
                <a:off x="8740800" y="2549160"/>
                <a:ext cx="220644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시스템 도안</a:t>
                </a:r>
                <a:endParaRPr b="0" lang="en-US" sz="3200" spc="-1" strike="noStrike">
                  <a:latin typeface="나눔고딕"/>
                </a:endParaRPr>
              </a:p>
            </p:txBody>
          </p:sp>
        </p:grpSp>
        <p:grpSp>
          <p:nvGrpSpPr>
            <p:cNvPr id="77" name="Group 27"/>
            <p:cNvGrpSpPr/>
            <p:nvPr/>
          </p:nvGrpSpPr>
          <p:grpSpPr>
            <a:xfrm>
              <a:off x="7146360" y="3528360"/>
              <a:ext cx="4107240" cy="577800"/>
              <a:chOff x="7146360" y="3528360"/>
              <a:chExt cx="4107240" cy="577800"/>
            </a:xfrm>
          </p:grpSpPr>
          <p:sp>
            <p:nvSpPr>
              <p:cNvPr id="78" name="CustomShape 28"/>
              <p:cNvSpPr/>
              <p:nvPr/>
            </p:nvSpPr>
            <p:spPr>
              <a:xfrm>
                <a:off x="7146360" y="3528360"/>
                <a:ext cx="100872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599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#8,</a:t>
                </a:r>
                <a:endParaRPr b="0" lang="en-US" sz="3200" spc="-1" strike="noStrike">
                  <a:latin typeface="나눔고딕"/>
                </a:endParaRPr>
              </a:p>
            </p:txBody>
          </p:sp>
          <p:sp>
            <p:nvSpPr>
              <p:cNvPr id="79" name="CustomShape 29"/>
              <p:cNvSpPr/>
              <p:nvPr/>
            </p:nvSpPr>
            <p:spPr>
              <a:xfrm>
                <a:off x="8435880" y="3528360"/>
                <a:ext cx="281772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  </a:t>
                </a:r>
                <a:r>
                  <a:rPr b="1" lang="en-US" sz="3200" spc="-1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개선해야할 점</a:t>
                </a:r>
                <a:endParaRPr b="0" lang="en-US" sz="3200" spc="-1" strike="noStrike">
                  <a:latin typeface="나눔고딕"/>
                </a:endParaRPr>
              </a:p>
            </p:txBody>
          </p:sp>
        </p:grpSp>
        <p:grpSp>
          <p:nvGrpSpPr>
            <p:cNvPr id="80" name="Group 30"/>
            <p:cNvGrpSpPr/>
            <p:nvPr/>
          </p:nvGrpSpPr>
          <p:grpSpPr>
            <a:xfrm>
              <a:off x="7146360" y="4452120"/>
              <a:ext cx="4280760" cy="577800"/>
              <a:chOff x="7146360" y="4452120"/>
              <a:chExt cx="4280760" cy="577800"/>
            </a:xfrm>
          </p:grpSpPr>
          <p:sp>
            <p:nvSpPr>
              <p:cNvPr id="81" name="CustomShape 31"/>
              <p:cNvSpPr/>
              <p:nvPr/>
            </p:nvSpPr>
            <p:spPr>
              <a:xfrm>
                <a:off x="7146360" y="4452120"/>
                <a:ext cx="100872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599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#9,</a:t>
                </a:r>
                <a:endParaRPr b="0" lang="en-US" sz="3200" spc="-1" strike="noStrike">
                  <a:latin typeface="나눔고딕"/>
                </a:endParaRPr>
              </a:p>
            </p:txBody>
          </p:sp>
          <p:sp>
            <p:nvSpPr>
              <p:cNvPr id="82" name="CustomShape 32"/>
              <p:cNvSpPr/>
              <p:nvPr/>
            </p:nvSpPr>
            <p:spPr>
              <a:xfrm>
                <a:off x="8739000" y="4452120"/>
                <a:ext cx="268812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ffffff"/>
                    </a:solidFill>
                    <a:latin typeface="NanumSquareRound ExtraBold"/>
                    <a:ea typeface="NanumSquareRound ExtraBold"/>
                  </a:rPr>
                  <a:t>Q&amp;A           </a:t>
                </a:r>
                <a:endParaRPr b="0" lang="en-US" sz="3200" spc="-1" strike="noStrike">
                  <a:latin typeface="나눔고딕"/>
                </a:endParaRPr>
              </a:p>
            </p:txBody>
          </p:sp>
        </p:grpSp>
        <p:grpSp>
          <p:nvGrpSpPr>
            <p:cNvPr id="83" name="Group 33"/>
            <p:cNvGrpSpPr/>
            <p:nvPr/>
          </p:nvGrpSpPr>
          <p:grpSpPr>
            <a:xfrm>
              <a:off x="7689600" y="5340960"/>
              <a:ext cx="1890720" cy="577800"/>
              <a:chOff x="7689600" y="5340960"/>
              <a:chExt cx="1890720" cy="577800"/>
            </a:xfrm>
          </p:grpSpPr>
          <p:sp>
            <p:nvSpPr>
              <p:cNvPr id="84" name="CustomShape 34"/>
              <p:cNvSpPr/>
              <p:nvPr/>
            </p:nvSpPr>
            <p:spPr>
              <a:xfrm>
                <a:off x="7689600" y="5340960"/>
                <a:ext cx="31680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35"/>
              <p:cNvSpPr/>
              <p:nvPr/>
            </p:nvSpPr>
            <p:spPr>
              <a:xfrm>
                <a:off x="9060840" y="5340960"/>
                <a:ext cx="519480" cy="5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transition spd="slow">
    <p:push dir="r"/>
  </p:transition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331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5"/>
          <p:cNvSpPr/>
          <p:nvPr/>
        </p:nvSpPr>
        <p:spPr>
          <a:xfrm>
            <a:off x="15840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2162520" y="2283120"/>
            <a:ext cx="1144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Rasp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1551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9"/>
          <p:cNvSpPr/>
          <p:nvPr/>
        </p:nvSpPr>
        <p:spPr>
          <a:xfrm>
            <a:off x="3233880" y="2293560"/>
            <a:ext cx="261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: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주요 소스 코드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37" name="CustomShape 10"/>
          <p:cNvSpPr/>
          <p:nvPr/>
        </p:nvSpPr>
        <p:spPr>
          <a:xfrm>
            <a:off x="6759360" y="3118680"/>
            <a:ext cx="478692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Raspberry Pi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의 상태가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ON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으로 전환시 수행할 코드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나눔고딕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sendSever.sendRaspInfo()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를 통해 정보를 송신</a:t>
            </a:r>
            <a:endParaRPr b="0" lang="en-US" sz="1800" spc="-1" strike="noStrike">
              <a:latin typeface="나눔고딕"/>
            </a:endParaRPr>
          </a:p>
        </p:txBody>
      </p:sp>
      <p:pic>
        <p:nvPicPr>
          <p:cNvPr id="338" name="그림 9" descr=""/>
          <p:cNvPicPr/>
          <p:nvPr/>
        </p:nvPicPr>
        <p:blipFill>
          <a:blip r:embed="rId1"/>
          <a:stretch/>
        </p:blipFill>
        <p:spPr>
          <a:xfrm>
            <a:off x="883800" y="3043440"/>
            <a:ext cx="5615280" cy="34351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p:transition spd="slow">
    <p:push dir="r"/>
  </p:transition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342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5"/>
          <p:cNvSpPr/>
          <p:nvPr/>
        </p:nvSpPr>
        <p:spPr>
          <a:xfrm>
            <a:off x="15840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44" name="CustomShape 6"/>
          <p:cNvSpPr/>
          <p:nvPr/>
        </p:nvSpPr>
        <p:spPr>
          <a:xfrm>
            <a:off x="2162520" y="2283120"/>
            <a:ext cx="1144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Rasp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1551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9"/>
          <p:cNvSpPr/>
          <p:nvPr/>
        </p:nvSpPr>
        <p:spPr>
          <a:xfrm>
            <a:off x="3233880" y="2293560"/>
            <a:ext cx="261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: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주요 소스 코드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48" name="CustomShape 10"/>
          <p:cNvSpPr/>
          <p:nvPr/>
        </p:nvSpPr>
        <p:spPr>
          <a:xfrm>
            <a:off x="6759360" y="3324240"/>
            <a:ext cx="478692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sendRaspInfo()</a:t>
            </a:r>
            <a:endParaRPr b="0" lang="en-US" sz="1800" spc="-1" strike="noStrike">
              <a:latin typeface="나눔고딕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맑은 고딕"/>
              <a:buChar char="▶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정보를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JSON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형태로 가공 후 송신 하는 코드</a:t>
            </a:r>
            <a:endParaRPr b="0" lang="en-US" sz="1800" spc="-1" strike="noStrike">
              <a:latin typeface="나눔고딕"/>
            </a:endParaRPr>
          </a:p>
        </p:txBody>
      </p:sp>
      <p:pic>
        <p:nvPicPr>
          <p:cNvPr id="349" name="그림 6" descr=""/>
          <p:cNvPicPr/>
          <p:nvPr/>
        </p:nvPicPr>
        <p:blipFill>
          <a:blip r:embed="rId1"/>
          <a:stretch/>
        </p:blipFill>
        <p:spPr>
          <a:xfrm>
            <a:off x="602280" y="3171600"/>
            <a:ext cx="5764320" cy="31788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p:transition spd="slow">
    <p:push dir="r"/>
  </p:transition>
  <p:timing>
    <p:tnLst>
      <p:par>
        <p:cTn id="276" dur="indefinite" restart="never" nodeType="tmRoot">
          <p:childTnLst>
            <p:seq>
              <p:cTn id="277" dur="indefinite" nodeType="mainSeq"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#7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시스템 도안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353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5"/>
          <p:cNvSpPr/>
          <p:nvPr/>
        </p:nvSpPr>
        <p:spPr>
          <a:xfrm>
            <a:off x="158400" y="2283120"/>
            <a:ext cx="1450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Server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55" name="CustomShape 6"/>
          <p:cNvSpPr/>
          <p:nvPr/>
        </p:nvSpPr>
        <p:spPr>
          <a:xfrm>
            <a:off x="2162520" y="2283120"/>
            <a:ext cx="1144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Rasp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56" name="CustomShape 7"/>
          <p:cNvSpPr/>
          <p:nvPr/>
        </p:nvSpPr>
        <p:spPr>
          <a:xfrm>
            <a:off x="1551600" y="2422080"/>
            <a:ext cx="592920" cy="244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8"/>
          <p:cNvSpPr/>
          <p:nvPr/>
        </p:nvSpPr>
        <p:spPr>
          <a:xfrm>
            <a:off x="216000" y="2904120"/>
            <a:ext cx="11722320" cy="3728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9"/>
          <p:cNvSpPr/>
          <p:nvPr/>
        </p:nvSpPr>
        <p:spPr>
          <a:xfrm>
            <a:off x="3233880" y="2293560"/>
            <a:ext cx="261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: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주요 소스 코드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359" name="CustomShape 10"/>
          <p:cNvSpPr/>
          <p:nvPr/>
        </p:nvSpPr>
        <p:spPr>
          <a:xfrm>
            <a:off x="6759360" y="3324240"/>
            <a:ext cx="478692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getFileFromServer()</a:t>
            </a:r>
            <a:endParaRPr b="0" lang="en-US" sz="1800" spc="-1" strike="noStrike">
              <a:latin typeface="나눔고딕"/>
            </a:endParaRPr>
          </a:p>
          <a:p>
            <a:pPr lvl="1" marL="800280" indent="-342720">
              <a:lnSpc>
                <a:spcPct val="150000"/>
              </a:lnSpc>
              <a:buClr>
                <a:srgbClr val="000000"/>
              </a:buClr>
              <a:buFont typeface="맑은 고딕"/>
              <a:buChar char="▶"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정보를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JSON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형태로 수신 후 명령에 따른 기능을 수행하는 코드의 일부</a:t>
            </a:r>
            <a:endParaRPr b="0" lang="en-US" sz="1800" spc="-1" strike="noStrike">
              <a:latin typeface="나눔고딕"/>
            </a:endParaRPr>
          </a:p>
        </p:txBody>
      </p:sp>
      <p:pic>
        <p:nvPicPr>
          <p:cNvPr id="360" name="그림 9" descr=""/>
          <p:cNvPicPr/>
          <p:nvPr/>
        </p:nvPicPr>
        <p:blipFill>
          <a:blip r:embed="rId1"/>
          <a:stretch/>
        </p:blipFill>
        <p:spPr>
          <a:xfrm>
            <a:off x="762120" y="3140280"/>
            <a:ext cx="5703480" cy="32558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p:transition spd="slow">
    <p:push dir="r"/>
  </p:transition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#8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개선해야 할 점</a:t>
            </a:r>
            <a:endParaRPr b="0" lang="en-US" sz="6000" spc="-1" strike="noStrike">
              <a:latin typeface="나눔고딕"/>
            </a:endParaRPr>
          </a:p>
        </p:txBody>
      </p:sp>
      <p:grpSp>
        <p:nvGrpSpPr>
          <p:cNvPr id="364" name="Group 4"/>
          <p:cNvGrpSpPr/>
          <p:nvPr/>
        </p:nvGrpSpPr>
        <p:grpSpPr>
          <a:xfrm>
            <a:off x="1112400" y="2099160"/>
            <a:ext cx="4579920" cy="1227960"/>
            <a:chOff x="1112400" y="2099160"/>
            <a:chExt cx="4579920" cy="1227960"/>
          </a:xfrm>
        </p:grpSpPr>
        <p:sp>
          <p:nvSpPr>
            <p:cNvPr id="365" name="CustomShape 5"/>
            <p:cNvSpPr/>
            <p:nvPr/>
          </p:nvSpPr>
          <p:spPr>
            <a:xfrm>
              <a:off x="1766880" y="2626920"/>
              <a:ext cx="377928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현재 같은 공유기을 사용해</a:t>
              </a:r>
              <a:endParaRPr b="0" lang="en-US" sz="2000" spc="-1" strike="noStrike">
                <a:latin typeface="나눔고딕"/>
              </a:endParaRPr>
            </a:p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내부망에서만 접근 가능</a:t>
              </a:r>
              <a:endParaRPr b="0" lang="en-US" sz="2000" spc="-1" strike="noStrike">
                <a:latin typeface="나눔고딕"/>
              </a:endParaRPr>
            </a:p>
          </p:txBody>
        </p:sp>
        <p:sp>
          <p:nvSpPr>
            <p:cNvPr id="366" name="CustomShape 6"/>
            <p:cNvSpPr/>
            <p:nvPr/>
          </p:nvSpPr>
          <p:spPr>
            <a:xfrm>
              <a:off x="1112400" y="2099160"/>
              <a:ext cx="4579920" cy="520920"/>
            </a:xfrm>
            <a:prstGeom prst="foldedCorner">
              <a:avLst>
                <a:gd name="adj" fmla="val 11294"/>
              </a:avLst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1. VPN</a:t>
              </a:r>
              <a:r>
                <a:rPr b="1" lang="en-US" sz="1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을 통한 외부망 접근</a:t>
              </a:r>
              <a:endParaRPr b="0" lang="en-US" sz="1800" spc="-1" strike="noStrike">
                <a:latin typeface="나눔고딕"/>
              </a:endParaRPr>
            </a:p>
          </p:txBody>
        </p:sp>
        <p:sp>
          <p:nvSpPr>
            <p:cNvPr id="367" name="CustomShape 7"/>
            <p:cNvSpPr/>
            <p:nvPr/>
          </p:nvSpPr>
          <p:spPr>
            <a:xfrm rot="5400000">
              <a:off x="1442520" y="2624040"/>
              <a:ext cx="321480" cy="327240"/>
            </a:xfrm>
            <a:prstGeom prst="bentUpArrow">
              <a:avLst>
                <a:gd name="adj1" fmla="val 9611"/>
                <a:gd name="adj2" fmla="val 25000"/>
                <a:gd name="adj3" fmla="val 403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8"/>
          <p:cNvGrpSpPr/>
          <p:nvPr/>
        </p:nvGrpSpPr>
        <p:grpSpPr>
          <a:xfrm>
            <a:off x="6241680" y="4276800"/>
            <a:ext cx="4579920" cy="1227960"/>
            <a:chOff x="6241680" y="4276800"/>
            <a:chExt cx="4579920" cy="1227960"/>
          </a:xfrm>
        </p:grpSpPr>
        <p:sp>
          <p:nvSpPr>
            <p:cNvPr id="369" name="CustomShape 9"/>
            <p:cNvSpPr/>
            <p:nvPr/>
          </p:nvSpPr>
          <p:spPr>
            <a:xfrm>
              <a:off x="6896160" y="4804560"/>
              <a:ext cx="385596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Server </a:t>
              </a: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모든 동작과 통신 기록을 위한 </a:t>
              </a: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Log </a:t>
              </a: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관리 능력 필요</a:t>
              </a: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.</a:t>
              </a:r>
              <a:endParaRPr b="0" lang="en-US" sz="2000" spc="-1" strike="noStrike">
                <a:latin typeface="나눔고딕"/>
              </a:endParaRPr>
            </a:p>
          </p:txBody>
        </p:sp>
        <p:sp>
          <p:nvSpPr>
            <p:cNvPr id="370" name="CustomShape 10"/>
            <p:cNvSpPr/>
            <p:nvPr/>
          </p:nvSpPr>
          <p:spPr>
            <a:xfrm>
              <a:off x="6241680" y="4276800"/>
              <a:ext cx="4579920" cy="520920"/>
            </a:xfrm>
            <a:prstGeom prst="foldedCorner">
              <a:avLst>
                <a:gd name="adj" fmla="val 11294"/>
              </a:avLst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4. </a:t>
              </a:r>
              <a:r>
                <a:rPr b="1" lang="en-US" sz="1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세세한 </a:t>
              </a:r>
              <a:r>
                <a:rPr b="1" lang="en-US" sz="1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Log </a:t>
              </a:r>
              <a:r>
                <a:rPr b="1" lang="en-US" sz="1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관리</a:t>
              </a:r>
              <a:endParaRPr b="0" lang="en-US" sz="1800" spc="-1" strike="noStrike">
                <a:latin typeface="나눔고딕"/>
              </a:endParaRPr>
            </a:p>
          </p:txBody>
        </p:sp>
        <p:sp>
          <p:nvSpPr>
            <p:cNvPr id="371" name="CustomShape 11"/>
            <p:cNvSpPr/>
            <p:nvPr/>
          </p:nvSpPr>
          <p:spPr>
            <a:xfrm rot="5400000">
              <a:off x="6571800" y="4801680"/>
              <a:ext cx="321480" cy="327240"/>
            </a:xfrm>
            <a:prstGeom prst="bentUpArrow">
              <a:avLst>
                <a:gd name="adj1" fmla="val 9611"/>
                <a:gd name="adj2" fmla="val 25000"/>
                <a:gd name="adj3" fmla="val 403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2" name="Group 12"/>
          <p:cNvGrpSpPr/>
          <p:nvPr/>
        </p:nvGrpSpPr>
        <p:grpSpPr>
          <a:xfrm>
            <a:off x="6241680" y="2098800"/>
            <a:ext cx="4579920" cy="916560"/>
            <a:chOff x="6241680" y="2098800"/>
            <a:chExt cx="4579920" cy="916560"/>
          </a:xfrm>
        </p:grpSpPr>
        <p:sp>
          <p:nvSpPr>
            <p:cNvPr id="373" name="CustomShape 13"/>
            <p:cNvSpPr/>
            <p:nvPr/>
          </p:nvSpPr>
          <p:spPr>
            <a:xfrm>
              <a:off x="6827040" y="2620080"/>
              <a:ext cx="39254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날짜</a:t>
              </a: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, </a:t>
              </a: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시간별로 따른 미디어 제어</a:t>
              </a:r>
              <a:endParaRPr b="0" lang="en-US" sz="2000" spc="-1" strike="noStrike">
                <a:latin typeface="나눔고딕"/>
              </a:endParaRPr>
            </a:p>
          </p:txBody>
        </p:sp>
        <p:sp>
          <p:nvSpPr>
            <p:cNvPr id="374" name="CustomShape 14"/>
            <p:cNvSpPr/>
            <p:nvPr/>
          </p:nvSpPr>
          <p:spPr>
            <a:xfrm>
              <a:off x="6241680" y="2098800"/>
              <a:ext cx="4579920" cy="520920"/>
            </a:xfrm>
            <a:prstGeom prst="foldedCorner">
              <a:avLst>
                <a:gd name="adj" fmla="val 10623"/>
              </a:avLst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2. </a:t>
              </a:r>
              <a:r>
                <a:rPr b="1" lang="en-US" sz="1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스케줄링 기능 추가</a:t>
              </a:r>
              <a:endParaRPr b="0" lang="en-US" sz="1800" spc="-1" strike="noStrike">
                <a:latin typeface="나눔고딕"/>
              </a:endParaRPr>
            </a:p>
          </p:txBody>
        </p:sp>
        <p:sp>
          <p:nvSpPr>
            <p:cNvPr id="375" name="CustomShape 15"/>
            <p:cNvSpPr/>
            <p:nvPr/>
          </p:nvSpPr>
          <p:spPr>
            <a:xfrm rot="5400000">
              <a:off x="6502680" y="2617200"/>
              <a:ext cx="321480" cy="327240"/>
            </a:xfrm>
            <a:prstGeom prst="bentUpArrow">
              <a:avLst>
                <a:gd name="adj1" fmla="val 9611"/>
                <a:gd name="adj2" fmla="val 25000"/>
                <a:gd name="adj3" fmla="val 403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6" name="Group 16"/>
          <p:cNvGrpSpPr/>
          <p:nvPr/>
        </p:nvGrpSpPr>
        <p:grpSpPr>
          <a:xfrm>
            <a:off x="1112400" y="4276800"/>
            <a:ext cx="4579920" cy="1742760"/>
            <a:chOff x="1112400" y="4276800"/>
            <a:chExt cx="4579920" cy="1742760"/>
          </a:xfrm>
        </p:grpSpPr>
        <p:sp>
          <p:nvSpPr>
            <p:cNvPr id="377" name="CustomShape 17"/>
            <p:cNvSpPr/>
            <p:nvPr/>
          </p:nvSpPr>
          <p:spPr>
            <a:xfrm>
              <a:off x="1697760" y="4798080"/>
              <a:ext cx="37792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현재 </a:t>
              </a: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1TB NAS</a:t>
              </a: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용 </a:t>
              </a: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HDD </a:t>
              </a: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사용 중</a:t>
              </a:r>
              <a:endParaRPr b="0" lang="en-US" sz="2000" spc="-1" strike="noStrike">
                <a:latin typeface="나눔고딕"/>
              </a:endParaRPr>
            </a:p>
          </p:txBody>
        </p:sp>
        <p:sp>
          <p:nvSpPr>
            <p:cNvPr id="378" name="CustomShape 18"/>
            <p:cNvSpPr/>
            <p:nvPr/>
          </p:nvSpPr>
          <p:spPr>
            <a:xfrm>
              <a:off x="1112400" y="4276800"/>
              <a:ext cx="4579920" cy="520920"/>
            </a:xfrm>
            <a:prstGeom prst="foldedCorner">
              <a:avLst>
                <a:gd name="adj" fmla="val 10623"/>
              </a:avLst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3. HDD </a:t>
              </a:r>
              <a:r>
                <a:rPr b="1" lang="en-US" sz="1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저장 공간 증대</a:t>
              </a:r>
              <a:endParaRPr b="0" lang="en-US" sz="1800" spc="-1" strike="noStrike">
                <a:latin typeface="나눔고딕"/>
              </a:endParaRPr>
            </a:p>
          </p:txBody>
        </p:sp>
        <p:sp>
          <p:nvSpPr>
            <p:cNvPr id="379" name="CustomShape 19"/>
            <p:cNvSpPr/>
            <p:nvPr/>
          </p:nvSpPr>
          <p:spPr>
            <a:xfrm rot="5400000">
              <a:off x="1373400" y="4795200"/>
              <a:ext cx="321480" cy="327240"/>
            </a:xfrm>
            <a:prstGeom prst="bentUpArrow">
              <a:avLst>
                <a:gd name="adj1" fmla="val 9611"/>
                <a:gd name="adj2" fmla="val 25000"/>
                <a:gd name="adj3" fmla="val 403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CustomShape 20"/>
            <p:cNvSpPr/>
            <p:nvPr/>
          </p:nvSpPr>
          <p:spPr>
            <a:xfrm>
              <a:off x="1697760" y="5319360"/>
              <a:ext cx="377928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고화질 동영상 저장 및 사용자 증가에 따른 변화 필요</a:t>
              </a:r>
              <a:endParaRPr b="0" lang="en-US" sz="2000" spc="-1" strike="noStrike">
                <a:latin typeface="나눔고딕"/>
              </a:endParaRPr>
            </a:p>
          </p:txBody>
        </p:sp>
        <p:sp>
          <p:nvSpPr>
            <p:cNvPr id="381" name="CustomShape 21"/>
            <p:cNvSpPr/>
            <p:nvPr/>
          </p:nvSpPr>
          <p:spPr>
            <a:xfrm rot="5400000">
              <a:off x="1373400" y="5316480"/>
              <a:ext cx="321480" cy="327240"/>
            </a:xfrm>
            <a:prstGeom prst="bentUpArrow">
              <a:avLst>
                <a:gd name="adj1" fmla="val 9611"/>
                <a:gd name="adj2" fmla="val 25000"/>
                <a:gd name="adj3" fmla="val 403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push dir="r"/>
  </p:transition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fill="hold">
                      <p:stCondLst>
                        <p:cond delay="0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00"/>
                            </p:stCondLst>
                            <p:childTnLst>
                              <p:par>
                                <p:cTn id="30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03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741320" y="1613160"/>
            <a:ext cx="9079560" cy="35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15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Thank you</a:t>
            </a:r>
            <a:endParaRPr b="0" lang="en-US" sz="115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1" lang="en-US" sz="115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Q&amp;A</a:t>
            </a:r>
            <a:endParaRPr b="0" lang="en-US" sz="11500" spc="-1" strike="noStrike">
              <a:latin typeface="나눔고딕"/>
            </a:endParaRPr>
          </a:p>
        </p:txBody>
      </p:sp>
    </p:spTree>
  </p:cSld>
  <p:transition spd="slow">
    <p:push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#1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프로젝트 팀 구성</a:t>
            </a:r>
            <a:endParaRPr b="0" lang="en-US" sz="6000" spc="-1" strike="noStrike">
              <a:latin typeface="나눔고딕"/>
            </a:endParaRPr>
          </a:p>
        </p:txBody>
      </p:sp>
      <p:grpSp>
        <p:nvGrpSpPr>
          <p:cNvPr id="89" name="Group 4"/>
          <p:cNvGrpSpPr/>
          <p:nvPr/>
        </p:nvGrpSpPr>
        <p:grpSpPr>
          <a:xfrm>
            <a:off x="755640" y="2170800"/>
            <a:ext cx="5147280" cy="4275360"/>
            <a:chOff x="755640" y="2170800"/>
            <a:chExt cx="5147280" cy="4275360"/>
          </a:xfrm>
        </p:grpSpPr>
        <p:grpSp>
          <p:nvGrpSpPr>
            <p:cNvPr id="90" name="Group 5"/>
            <p:cNvGrpSpPr/>
            <p:nvPr/>
          </p:nvGrpSpPr>
          <p:grpSpPr>
            <a:xfrm>
              <a:off x="755640" y="2170800"/>
              <a:ext cx="5147280" cy="4179240"/>
              <a:chOff x="755640" y="2170800"/>
              <a:chExt cx="5147280" cy="4179240"/>
            </a:xfrm>
          </p:grpSpPr>
          <p:grpSp>
            <p:nvGrpSpPr>
              <p:cNvPr id="91" name="Group 6"/>
              <p:cNvGrpSpPr/>
              <p:nvPr/>
            </p:nvGrpSpPr>
            <p:grpSpPr>
              <a:xfrm>
                <a:off x="755640" y="2170800"/>
                <a:ext cx="5147280" cy="4179240"/>
                <a:chOff x="755640" y="2170800"/>
                <a:chExt cx="5147280" cy="4179240"/>
              </a:xfrm>
            </p:grpSpPr>
            <p:sp>
              <p:nvSpPr>
                <p:cNvPr id="92" name="CustomShape 7"/>
                <p:cNvSpPr/>
                <p:nvPr/>
              </p:nvSpPr>
              <p:spPr>
                <a:xfrm>
                  <a:off x="755640" y="2170800"/>
                  <a:ext cx="5147280" cy="4179240"/>
                </a:xfrm>
                <a:prstGeom prst="roundRect">
                  <a:avLst>
                    <a:gd name="adj" fmla="val 7150"/>
                  </a:avLst>
                </a:prstGeom>
                <a:solidFill>
                  <a:schemeClr val="bg1"/>
                </a:solidFill>
                <a:ln w="38160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3" name="CustomShape 8"/>
                <p:cNvSpPr/>
                <p:nvPr/>
              </p:nvSpPr>
              <p:spPr>
                <a:xfrm>
                  <a:off x="844200" y="4222440"/>
                  <a:ext cx="5051880" cy="729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b="1" lang="en-US" sz="2800" spc="-1" strike="noStrike">
                      <a:solidFill>
                        <a:srgbClr val="000000"/>
                      </a:solidFill>
                      <a:latin typeface="NanumSquareRound ExtraBold"/>
                      <a:ea typeface="NanumSquareRound ExtraBold"/>
                    </a:rPr>
                    <a:t>1334609 </a:t>
                  </a:r>
                  <a:r>
                    <a:rPr b="1" lang="en-US" sz="2800" spc="-1" strike="noStrike">
                      <a:solidFill>
                        <a:srgbClr val="000000"/>
                      </a:solidFill>
                      <a:latin typeface="NanumSquareRound ExtraBold"/>
                      <a:ea typeface="NanumSquareRound ExtraBold"/>
                    </a:rPr>
                    <a:t>최재훈</a:t>
                  </a:r>
                  <a:endParaRPr b="0" lang="en-US" sz="2800" spc="-1" strike="noStrike">
                    <a:latin typeface="나눔고딕"/>
                  </a:endParaRPr>
                </a:p>
              </p:txBody>
            </p:sp>
          </p:grpSp>
          <p:sp>
            <p:nvSpPr>
              <p:cNvPr id="94" name="CustomShape 9"/>
              <p:cNvSpPr/>
              <p:nvPr/>
            </p:nvSpPr>
            <p:spPr>
              <a:xfrm>
                <a:off x="2121840" y="2405520"/>
                <a:ext cx="2331720" cy="1904400"/>
              </a:xfrm>
              <a:prstGeom prst="ellipse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316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5" name="CustomShape 10"/>
            <p:cNvSpPr/>
            <p:nvPr/>
          </p:nvSpPr>
          <p:spPr>
            <a:xfrm>
              <a:off x="949680" y="4848120"/>
              <a:ext cx="4676040" cy="159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50000"/>
                </a:lnSpc>
              </a:pPr>
              <a:r>
                <a:rPr b="1" lang="en-US" sz="2000" spc="-1" strike="noStrike">
                  <a:solidFill>
                    <a:srgbClr val="595959"/>
                  </a:solidFill>
                  <a:latin typeface="NanumSquareRound ExtraBold"/>
                  <a:ea typeface="NanumSquareRound ExtraBold"/>
                </a:rPr>
                <a:t>팀장</a:t>
              </a:r>
              <a:endParaRPr b="0" lang="en-US" sz="2000" spc="-1" strike="noStrike">
                <a:latin typeface="나눔고딕"/>
              </a:endParaRPr>
            </a:p>
            <a:p>
              <a:pPr algn="ctr">
                <a:lnSpc>
                  <a:spcPct val="150000"/>
                </a:lnSpc>
              </a:pPr>
              <a:endParaRPr b="0" lang="en-US" sz="2000" spc="-1" strike="noStrike">
                <a:latin typeface="나눔고딕"/>
              </a:endParaRPr>
            </a:p>
            <a:p>
              <a:pPr algn="ctr">
                <a:lnSpc>
                  <a:spcPct val="150000"/>
                </a:lnSpc>
              </a:pPr>
              <a:r>
                <a:rPr b="1" lang="en-US" sz="1600" spc="-1" strike="noStrike">
                  <a:solidFill>
                    <a:srgbClr val="595959"/>
                  </a:solidFill>
                  <a:latin typeface="NanumSquareRound ExtraBold"/>
                  <a:ea typeface="NanumSquareRound ExtraBold"/>
                </a:rPr>
                <a:t>Web &lt;-&gt; Server </a:t>
              </a:r>
              <a:r>
                <a:rPr b="1" lang="en-US" sz="1600" spc="-1" strike="noStrike">
                  <a:solidFill>
                    <a:srgbClr val="595959"/>
                  </a:solidFill>
                  <a:latin typeface="NanumSquareRound ExtraBold"/>
                  <a:ea typeface="NanumSquareRound ExtraBold"/>
                </a:rPr>
                <a:t>동작 및 </a:t>
              </a:r>
              <a:r>
                <a:rPr b="1" lang="en-US" sz="1600" spc="-1" strike="noStrike">
                  <a:solidFill>
                    <a:srgbClr val="595959"/>
                  </a:solidFill>
                  <a:latin typeface="NanumSquareRound ExtraBold"/>
                  <a:ea typeface="NanumSquareRound ExtraBold"/>
                </a:rPr>
                <a:t>Raspberry pi </a:t>
              </a:r>
              <a:r>
                <a:rPr b="1" lang="en-US" sz="1600" spc="-1" strike="noStrike">
                  <a:solidFill>
                    <a:srgbClr val="595959"/>
                  </a:solidFill>
                  <a:latin typeface="NanumSquareRound ExtraBold"/>
                  <a:ea typeface="NanumSquareRound ExtraBold"/>
                </a:rPr>
                <a:t>개발</a:t>
              </a:r>
              <a:endParaRPr b="0" lang="en-US" sz="1600" spc="-1" strike="noStrike">
                <a:latin typeface="나눔고딕"/>
              </a:endParaRPr>
            </a:p>
            <a:p>
              <a:pPr algn="ctr">
                <a:lnSpc>
                  <a:spcPct val="150000"/>
                </a:lnSpc>
              </a:pPr>
              <a:endParaRPr b="0" lang="en-US" sz="1600" spc="-1" strike="noStrike">
                <a:latin typeface="나눔고딕"/>
              </a:endParaRPr>
            </a:p>
          </p:txBody>
        </p:sp>
      </p:grpSp>
      <p:grpSp>
        <p:nvGrpSpPr>
          <p:cNvPr id="96" name="Group 11"/>
          <p:cNvGrpSpPr/>
          <p:nvPr/>
        </p:nvGrpSpPr>
        <p:grpSpPr>
          <a:xfrm>
            <a:off x="6361200" y="2132640"/>
            <a:ext cx="5147280" cy="4179240"/>
            <a:chOff x="6361200" y="2132640"/>
            <a:chExt cx="5147280" cy="4179240"/>
          </a:xfrm>
        </p:grpSpPr>
        <p:grpSp>
          <p:nvGrpSpPr>
            <p:cNvPr id="97" name="Group 12"/>
            <p:cNvGrpSpPr/>
            <p:nvPr/>
          </p:nvGrpSpPr>
          <p:grpSpPr>
            <a:xfrm>
              <a:off x="6361200" y="2132640"/>
              <a:ext cx="5147280" cy="4179240"/>
              <a:chOff x="6361200" y="2132640"/>
              <a:chExt cx="5147280" cy="4179240"/>
            </a:xfrm>
          </p:grpSpPr>
          <p:grpSp>
            <p:nvGrpSpPr>
              <p:cNvPr id="98" name="Group 13"/>
              <p:cNvGrpSpPr/>
              <p:nvPr/>
            </p:nvGrpSpPr>
            <p:grpSpPr>
              <a:xfrm>
                <a:off x="6361200" y="2132640"/>
                <a:ext cx="5147280" cy="4179240"/>
                <a:chOff x="6361200" y="2132640"/>
                <a:chExt cx="5147280" cy="4179240"/>
              </a:xfrm>
            </p:grpSpPr>
            <p:sp>
              <p:nvSpPr>
                <p:cNvPr id="99" name="CustomShape 14"/>
                <p:cNvSpPr/>
                <p:nvPr/>
              </p:nvSpPr>
              <p:spPr>
                <a:xfrm>
                  <a:off x="6361200" y="2132640"/>
                  <a:ext cx="5147280" cy="4179240"/>
                </a:xfrm>
                <a:prstGeom prst="roundRect">
                  <a:avLst>
                    <a:gd name="adj" fmla="val 7150"/>
                  </a:avLst>
                </a:prstGeom>
                <a:solidFill>
                  <a:schemeClr val="bg1"/>
                </a:solidFill>
                <a:ln w="38160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0" name="CustomShape 15"/>
                <p:cNvSpPr/>
                <p:nvPr/>
              </p:nvSpPr>
              <p:spPr>
                <a:xfrm>
                  <a:off x="6449400" y="4184280"/>
                  <a:ext cx="5051880" cy="7293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b="1" lang="en-US" sz="2800" spc="-1" strike="noStrike">
                      <a:solidFill>
                        <a:srgbClr val="000000"/>
                      </a:solidFill>
                      <a:latin typeface="NanumSquareRound ExtraBold"/>
                      <a:ea typeface="NanumSquareRound ExtraBold"/>
                    </a:rPr>
                    <a:t>1334333 </a:t>
                  </a:r>
                  <a:r>
                    <a:rPr b="1" lang="en-US" sz="2800" spc="-1" strike="noStrike">
                      <a:solidFill>
                        <a:srgbClr val="000000"/>
                      </a:solidFill>
                      <a:latin typeface="NanumSquareRound ExtraBold"/>
                      <a:ea typeface="NanumSquareRound ExtraBold"/>
                    </a:rPr>
                    <a:t>진예지</a:t>
                  </a:r>
                  <a:endParaRPr b="0" lang="en-US" sz="2800" spc="-1" strike="noStrike">
                    <a:latin typeface="나눔고딕"/>
                  </a:endParaRPr>
                </a:p>
              </p:txBody>
            </p:sp>
          </p:grpSp>
          <p:sp>
            <p:nvSpPr>
              <p:cNvPr id="101" name="CustomShape 16"/>
              <p:cNvSpPr/>
              <p:nvPr/>
            </p:nvSpPr>
            <p:spPr>
              <a:xfrm>
                <a:off x="8001000" y="2367360"/>
                <a:ext cx="2068920" cy="190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16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" name="CustomShape 17"/>
            <p:cNvSpPr/>
            <p:nvPr/>
          </p:nvSpPr>
          <p:spPr>
            <a:xfrm>
              <a:off x="6637320" y="4848120"/>
              <a:ext cx="4676040" cy="118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50000"/>
                </a:lnSpc>
              </a:pPr>
              <a:r>
                <a:rPr b="1" lang="en-US" sz="2000" spc="-1" strike="noStrike">
                  <a:solidFill>
                    <a:srgbClr val="595959"/>
                  </a:solidFill>
                  <a:latin typeface="NanumSquareRound ExtraBold"/>
                  <a:ea typeface="NanumSquareRound ExtraBold"/>
                </a:rPr>
                <a:t>팀원</a:t>
              </a:r>
              <a:endParaRPr b="0" lang="en-US" sz="2000" spc="-1" strike="noStrike">
                <a:latin typeface="나눔고딕"/>
              </a:endParaRPr>
            </a:p>
            <a:p>
              <a:pPr algn="ctr">
                <a:lnSpc>
                  <a:spcPct val="150000"/>
                </a:lnSpc>
              </a:pPr>
              <a:endParaRPr b="0" lang="en-US" sz="2000" spc="-1" strike="noStrike">
                <a:latin typeface="나눔고딕"/>
              </a:endParaRPr>
            </a:p>
            <a:p>
              <a:pPr algn="ctr">
                <a:lnSpc>
                  <a:spcPct val="150000"/>
                </a:lnSpc>
              </a:pPr>
              <a:r>
                <a:rPr b="1" lang="en-US" sz="1800" spc="-1" strike="noStrike">
                  <a:solidFill>
                    <a:srgbClr val="595959"/>
                  </a:solidFill>
                  <a:latin typeface="NanumSquareRound ExtraBold"/>
                  <a:ea typeface="NanumSquareRound ExtraBold"/>
                </a:rPr>
                <a:t>Web Interface </a:t>
              </a:r>
              <a:r>
                <a:rPr b="1" lang="en-US" sz="1800" spc="-1" strike="noStrike">
                  <a:solidFill>
                    <a:srgbClr val="595959"/>
                  </a:solidFill>
                  <a:latin typeface="NanumSquareRound ExtraBold"/>
                  <a:ea typeface="NanumSquareRound ExtraBold"/>
                </a:rPr>
                <a:t>및 </a:t>
              </a:r>
              <a:r>
                <a:rPr b="1" lang="en-US" sz="1800" spc="-1" strike="noStrike">
                  <a:solidFill>
                    <a:srgbClr val="595959"/>
                  </a:solidFill>
                  <a:latin typeface="NanumSquareRound ExtraBold"/>
                  <a:ea typeface="NanumSquareRound ExtraBold"/>
                </a:rPr>
                <a:t>Design</a:t>
              </a:r>
              <a:endParaRPr b="0" lang="en-US" sz="1800" spc="-1" strike="noStrike">
                <a:latin typeface="나눔고딕"/>
              </a:endParaRPr>
            </a:p>
          </p:txBody>
        </p:sp>
      </p:grpSp>
    </p:spTree>
  </p:cSld>
  <p:transition spd="slow">
    <p:push dir="r"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#2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Gantt Chart</a:t>
            </a:r>
            <a:endParaRPr b="0" lang="en-US" sz="6000" spc="-1" strike="noStrike">
              <a:latin typeface="나눔고딕"/>
            </a:endParaRPr>
          </a:p>
        </p:txBody>
      </p:sp>
      <p:graphicFrame>
        <p:nvGraphicFramePr>
          <p:cNvPr id="106" name="Table 4"/>
          <p:cNvGraphicFramePr/>
          <p:nvPr/>
        </p:nvGraphicFramePr>
        <p:xfrm>
          <a:off x="232200" y="2068920"/>
          <a:ext cx="11616120" cy="4232520"/>
        </p:xfrm>
        <a:graphic>
          <a:graphicData uri="http://schemas.openxmlformats.org/drawingml/2006/table">
            <a:tbl>
              <a:tblPr/>
              <a:tblGrid>
                <a:gridCol w="1659600"/>
                <a:gridCol w="1659600"/>
                <a:gridCol w="995400"/>
                <a:gridCol w="995400"/>
                <a:gridCol w="995400"/>
                <a:gridCol w="995400"/>
                <a:gridCol w="995400"/>
                <a:gridCol w="663480"/>
                <a:gridCol w="663480"/>
                <a:gridCol w="663480"/>
                <a:gridCol w="663480"/>
                <a:gridCol w="666000"/>
              </a:tblGrid>
              <a:tr h="366120">
                <a:tc rowSpan="2"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9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월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gridSpan="5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10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월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5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11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월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661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9.3 ~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1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주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2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주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3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주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4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주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~31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1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주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2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주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3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주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4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주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~29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4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사전 조사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4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요구 분석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4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기능 설계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4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WEB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개발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RaspberryPi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개발</a:t>
                      </a:r>
                      <a:endParaRPr b="0" lang="en-US" sz="1400" spc="-1" strike="noStrike">
                        <a:latin typeface="나눔고딕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4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SERVER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개발</a:t>
                      </a:r>
                      <a:endParaRPr b="0" lang="en-US" sz="1400" spc="-1" strike="noStrike">
                        <a:latin typeface="나눔고딕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4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NanumSquareRound ExtraBold"/>
                          <a:ea typeface="NanumSquareRound ExtraBold"/>
                        </a:rPr>
                        <a:t>테스트</a:t>
                      </a:r>
                      <a:endParaRPr b="0" lang="en-US" sz="1800" spc="-1" strike="noStrike">
                        <a:latin typeface="나눔고딕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07" name="CustomShape 5"/>
          <p:cNvSpPr/>
          <p:nvPr/>
        </p:nvSpPr>
        <p:spPr>
          <a:xfrm>
            <a:off x="2046600" y="2865240"/>
            <a:ext cx="931320" cy="37404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2978280" y="3390840"/>
            <a:ext cx="983880" cy="37404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3962520" y="3916800"/>
            <a:ext cx="1271160" cy="374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10" name="CustomShape 8"/>
          <p:cNvSpPr/>
          <p:nvPr/>
        </p:nvSpPr>
        <p:spPr>
          <a:xfrm>
            <a:off x="5233680" y="4442760"/>
            <a:ext cx="3246480" cy="374040"/>
          </a:xfrm>
          <a:prstGeom prst="rect">
            <a:avLst/>
          </a:prstGeom>
          <a:solidFill>
            <a:srgbClr val="ff6699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11" name="CustomShape 9"/>
          <p:cNvSpPr/>
          <p:nvPr/>
        </p:nvSpPr>
        <p:spPr>
          <a:xfrm>
            <a:off x="8564760" y="4966200"/>
            <a:ext cx="2506320" cy="374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12" name="CustomShape 10"/>
          <p:cNvSpPr/>
          <p:nvPr/>
        </p:nvSpPr>
        <p:spPr>
          <a:xfrm>
            <a:off x="7724520" y="5489640"/>
            <a:ext cx="4040280" cy="374040"/>
          </a:xfrm>
          <a:prstGeom prst="rect">
            <a:avLst/>
          </a:prstGeom>
          <a:solidFill>
            <a:srgbClr val="ff66ff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13" name="CustomShape 11"/>
          <p:cNvSpPr/>
          <p:nvPr/>
        </p:nvSpPr>
        <p:spPr>
          <a:xfrm>
            <a:off x="10941840" y="6013440"/>
            <a:ext cx="823320" cy="374040"/>
          </a:xfrm>
          <a:prstGeom prst="rect">
            <a:avLst/>
          </a:prstGeom>
          <a:solidFill>
            <a:srgbClr val="99ff33"/>
          </a:soli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</p:spTree>
  </p:cSld>
  <p:transition spd="slow">
    <p:push dir="r"/>
  </p:transition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#3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개발 동기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117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47880" y="2283120"/>
            <a:ext cx="3339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Digital Signage?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119" name="Line 6"/>
          <p:cNvSpPr/>
          <p:nvPr/>
        </p:nvSpPr>
        <p:spPr>
          <a:xfrm>
            <a:off x="5409000" y="2184840"/>
            <a:ext cx="0" cy="4285080"/>
          </a:xfrm>
          <a:prstGeom prst="line">
            <a:avLst/>
          </a:prstGeom>
          <a:ln w="2844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0" name="Group 7"/>
          <p:cNvGrpSpPr/>
          <p:nvPr/>
        </p:nvGrpSpPr>
        <p:grpSpPr>
          <a:xfrm>
            <a:off x="5697000" y="2084400"/>
            <a:ext cx="6103440" cy="4483800"/>
            <a:chOff x="5697000" y="2084400"/>
            <a:chExt cx="6103440" cy="4483800"/>
          </a:xfrm>
        </p:grpSpPr>
        <p:pic>
          <p:nvPicPr>
            <p:cNvPr id="121" name="그림 13" descr=""/>
            <p:cNvPicPr/>
            <p:nvPr/>
          </p:nvPicPr>
          <p:blipFill>
            <a:blip r:embed="rId1"/>
            <a:stretch/>
          </p:blipFill>
          <p:spPr>
            <a:xfrm>
              <a:off x="5697000" y="2084400"/>
              <a:ext cx="2802600" cy="2191320"/>
            </a:xfrm>
            <a:prstGeom prst="rect">
              <a:avLst/>
            </a:prstGeom>
            <a:ln w="28440">
              <a:solidFill>
                <a:schemeClr val="tx1"/>
              </a:solidFill>
              <a:miter/>
            </a:ln>
            <a:effectLst>
              <a:outerShdw algn="tl" blurRad="55000" dir="5400000" dist="180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woP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22" name="그림 14" descr=""/>
            <p:cNvPicPr/>
            <p:nvPr/>
          </p:nvPicPr>
          <p:blipFill>
            <a:blip r:embed="rId2"/>
            <a:stretch/>
          </p:blipFill>
          <p:spPr>
            <a:xfrm>
              <a:off x="8652960" y="2084400"/>
              <a:ext cx="3147480" cy="2191320"/>
            </a:xfrm>
            <a:prstGeom prst="rect">
              <a:avLst/>
            </a:prstGeom>
            <a:ln w="28440">
              <a:solidFill>
                <a:schemeClr val="accent1"/>
              </a:solidFill>
              <a:miter/>
            </a:ln>
            <a:effectLst>
              <a:outerShdw algn="tl" blurRad="55000" dir="5400000" dist="180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woP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23" name="그림 15" descr=""/>
            <p:cNvPicPr/>
            <p:nvPr/>
          </p:nvPicPr>
          <p:blipFill>
            <a:blip r:embed="rId3"/>
            <a:stretch/>
          </p:blipFill>
          <p:spPr>
            <a:xfrm rot="10800000">
              <a:off x="5697360" y="4376520"/>
              <a:ext cx="2802600" cy="2191320"/>
            </a:xfrm>
            <a:prstGeom prst="rect">
              <a:avLst/>
            </a:prstGeom>
            <a:ln w="28440">
              <a:solidFill>
                <a:schemeClr val="accent1"/>
              </a:solidFill>
              <a:miter/>
            </a:ln>
            <a:effectLst>
              <a:outerShdw algn="tl" blurRad="55000" dir="5400000" dist="180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woP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24" name="그림 16" descr=""/>
            <p:cNvPicPr/>
            <p:nvPr/>
          </p:nvPicPr>
          <p:blipFill>
            <a:blip r:embed="rId4"/>
            <a:stretch/>
          </p:blipFill>
          <p:spPr>
            <a:xfrm>
              <a:off x="8652960" y="4376520"/>
              <a:ext cx="3147480" cy="2191320"/>
            </a:xfrm>
            <a:prstGeom prst="rect">
              <a:avLst/>
            </a:prstGeom>
            <a:ln w="28440">
              <a:solidFill>
                <a:schemeClr val="tx1"/>
              </a:solidFill>
              <a:miter/>
            </a:ln>
            <a:effectLst>
              <a:outerShdw algn="tl" blurRad="55000" dir="5400000" dist="180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woP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25" name="CustomShape 8"/>
          <p:cNvSpPr/>
          <p:nvPr/>
        </p:nvSpPr>
        <p:spPr>
          <a:xfrm>
            <a:off x="390960" y="2865600"/>
            <a:ext cx="49176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디지털 디스플레이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(LCD, LED)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를 공공장소나 상업공간에 설치하여 정보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엔터테인먼트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광고 등을 제공하는 디지털 미디어</a:t>
            </a:r>
            <a:endParaRPr b="0" lang="en-US" sz="1800" spc="-1" strike="noStrike">
              <a:latin typeface="나눔고딕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338040" y="4462200"/>
            <a:ext cx="49176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소형 액정을 사용한 상점의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POP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광고</a:t>
            </a:r>
            <a:endParaRPr b="0" lang="en-US" sz="1800" spc="-1" strike="noStrike">
              <a:latin typeface="나눔고딕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~ LED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를 활용한 대형 옥외비전 광고</a:t>
            </a:r>
            <a:endParaRPr b="0" lang="en-US" sz="1800" spc="-1" strike="noStrike">
              <a:latin typeface="나눔고딕"/>
            </a:endParaRPr>
          </a:p>
        </p:txBody>
      </p:sp>
    </p:spTree>
  </p:cSld>
  <p:transition spd="slow">
    <p:push dir="r"/>
  </p:transition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#3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개발 동기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130" name="Line 4"/>
          <p:cNvSpPr/>
          <p:nvPr/>
        </p:nvSpPr>
        <p:spPr>
          <a:xfrm>
            <a:off x="215640" y="2184840"/>
            <a:ext cx="2064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185400" y="2283120"/>
            <a:ext cx="2714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현 시스템의 문제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132" name="Line 6"/>
          <p:cNvSpPr/>
          <p:nvPr/>
        </p:nvSpPr>
        <p:spPr>
          <a:xfrm>
            <a:off x="5318640" y="2097000"/>
            <a:ext cx="0" cy="4383000"/>
          </a:xfrm>
          <a:prstGeom prst="line">
            <a:avLst/>
          </a:prstGeom>
          <a:ln w="2844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410040" y="2996640"/>
            <a:ext cx="49176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USB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를 사용하여 수작업으로 영상을 교체 하기때문에 사용에 번거로움이 있음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나눔고딕"/>
            </a:endParaRPr>
          </a:p>
        </p:txBody>
      </p:sp>
      <p:grpSp>
        <p:nvGrpSpPr>
          <p:cNvPr id="134" name="Group 8"/>
          <p:cNvGrpSpPr/>
          <p:nvPr/>
        </p:nvGrpSpPr>
        <p:grpSpPr>
          <a:xfrm>
            <a:off x="5571000" y="2644920"/>
            <a:ext cx="6342120" cy="3835080"/>
            <a:chOff x="5571000" y="2644920"/>
            <a:chExt cx="6342120" cy="3835080"/>
          </a:xfrm>
        </p:grpSpPr>
        <p:pic>
          <p:nvPicPr>
            <p:cNvPr id="135" name="그림 15" descr=""/>
            <p:cNvPicPr/>
            <p:nvPr/>
          </p:nvPicPr>
          <p:blipFill>
            <a:blip r:embed="rId1"/>
            <a:stretch/>
          </p:blipFill>
          <p:spPr>
            <a:xfrm>
              <a:off x="5571000" y="2644920"/>
              <a:ext cx="3115440" cy="3835080"/>
            </a:xfrm>
            <a:prstGeom prst="rect">
              <a:avLst/>
            </a:prstGeom>
            <a:ln w="28440">
              <a:solidFill>
                <a:schemeClr val="tx1"/>
              </a:solidFill>
              <a:miter/>
            </a:ln>
            <a:effectLst>
              <a:outerShdw algn="tl" blurRad="55000" dir="5400000" dist="180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woP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6" name="Picture 2" descr="ê´ë ¨ ì´ë¯¸ì§"/>
            <p:cNvPicPr/>
            <p:nvPr/>
          </p:nvPicPr>
          <p:blipFill>
            <a:blip r:embed="rId2"/>
            <a:stretch/>
          </p:blipFill>
          <p:spPr>
            <a:xfrm>
              <a:off x="8938800" y="2644920"/>
              <a:ext cx="2974320" cy="3835080"/>
            </a:xfrm>
            <a:prstGeom prst="rect">
              <a:avLst/>
            </a:prstGeom>
            <a:ln w="28440">
              <a:solidFill>
                <a:schemeClr val="tx1"/>
              </a:solidFill>
              <a:miter/>
            </a:ln>
            <a:effectLst>
              <a:outerShdw algn="tl" blurRad="55000" dir="5400000" dist="180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woP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37" name="CustomShape 9"/>
          <p:cNvSpPr/>
          <p:nvPr/>
        </p:nvSpPr>
        <p:spPr>
          <a:xfrm>
            <a:off x="410040" y="4069440"/>
            <a:ext cx="4917600" cy="8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750" spc="-1" strike="noStrike">
                <a:solidFill>
                  <a:srgbClr val="000000"/>
                </a:solidFill>
                <a:latin typeface="맑은 고딕"/>
              </a:rPr>
              <a:t>동작할 수 있는 기능에 비해                   무겁고 공간을 많이 차지하는 스크린과 기기</a:t>
            </a:r>
            <a:endParaRPr b="0" lang="en-US" sz="1750" spc="-1" strike="noStrike">
              <a:latin typeface="나눔고딕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410040" y="5125320"/>
            <a:ext cx="491760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750" spc="-1" strike="noStrike">
                <a:solidFill>
                  <a:srgbClr val="000000"/>
                </a:solidFill>
                <a:latin typeface="맑은 고딕"/>
              </a:rPr>
              <a:t>프렌차이즈를 제외한 자영업자는 </a:t>
            </a:r>
            <a:r>
              <a:rPr b="0" lang="en-US" sz="1750" spc="-1" strike="noStrike">
                <a:solidFill>
                  <a:srgbClr val="000000"/>
                </a:solidFill>
                <a:latin typeface="맑은 고딕"/>
              </a:rPr>
              <a:t>Digital Signage </a:t>
            </a:r>
            <a:r>
              <a:rPr b="0" lang="en-US" sz="1750" spc="-1" strike="noStrike">
                <a:solidFill>
                  <a:srgbClr val="000000"/>
                </a:solidFill>
                <a:latin typeface="맑은 고딕"/>
              </a:rPr>
              <a:t>서비스 이용이 힘듦</a:t>
            </a:r>
            <a:r>
              <a:rPr b="0" lang="en-US" sz="175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750" spc="-1" strike="noStrike">
              <a:latin typeface="나눔고딕"/>
            </a:endParaRPr>
          </a:p>
        </p:txBody>
      </p:sp>
      <p:grpSp>
        <p:nvGrpSpPr>
          <p:cNvPr id="139" name="Group 11"/>
          <p:cNvGrpSpPr/>
          <p:nvPr/>
        </p:nvGrpSpPr>
        <p:grpSpPr>
          <a:xfrm>
            <a:off x="1000800" y="6091560"/>
            <a:ext cx="2784960" cy="364680"/>
            <a:chOff x="1000800" y="6091560"/>
            <a:chExt cx="2784960" cy="364680"/>
          </a:xfrm>
        </p:grpSpPr>
        <p:sp>
          <p:nvSpPr>
            <p:cNvPr id="140" name="CustomShape 12"/>
            <p:cNvSpPr/>
            <p:nvPr/>
          </p:nvSpPr>
          <p:spPr>
            <a:xfrm>
              <a:off x="1000800" y="6102000"/>
              <a:ext cx="377640" cy="348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21b93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3"/>
            <p:cNvSpPr/>
            <p:nvPr/>
          </p:nvSpPr>
          <p:spPr>
            <a:xfrm>
              <a:off x="1478520" y="6091560"/>
              <a:ext cx="23072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높은 서비스 이용 비용</a:t>
              </a:r>
              <a:endParaRPr b="0" lang="en-US" sz="1800" spc="-1" strike="noStrike">
                <a:latin typeface="나눔고딕"/>
              </a:endParaRPr>
            </a:p>
          </p:txBody>
        </p:sp>
      </p:grpSp>
    </p:spTree>
  </p:cSld>
  <p:transition spd="slow">
    <p:push dir="r"/>
  </p:transition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#4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개발 목표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967680" y="3179160"/>
            <a:ext cx="9065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1.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대용량 저장장치 및 웹 호스팅 기능을 가진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NAS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를 이용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.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216000" y="2283120"/>
            <a:ext cx="11722320" cy="4349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732240" y="4127760"/>
            <a:ext cx="879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2.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사용자가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Raspberry Pi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의 관리를 용이하도록 설계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.</a:t>
            </a:r>
            <a:endParaRPr b="0" lang="en-US" sz="2800" spc="-1" strike="noStrike">
              <a:latin typeface="나눔고딕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695520" y="5076000"/>
            <a:ext cx="9779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3.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사용자가 접속한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WEB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을 통한 실시간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Raspberry Pi 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제어</a:t>
            </a:r>
            <a:r>
              <a:rPr b="1" lang="en-US" sz="2800" spc="-1" strike="noStrike">
                <a:solidFill>
                  <a:srgbClr val="4a2249"/>
                </a:solidFill>
                <a:latin typeface="NanumSquareRound ExtraBold"/>
                <a:ea typeface="NanumSquareRound ExtraBold"/>
              </a:rPr>
              <a:t>.</a:t>
            </a:r>
            <a:endParaRPr b="0" lang="en-US" sz="2800" spc="-1" strike="noStrike">
              <a:latin typeface="나눔고딕"/>
            </a:endParaRPr>
          </a:p>
        </p:txBody>
      </p:sp>
    </p:spTree>
  </p:cSld>
  <p:transition spd="slow">
    <p:push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#5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개발 환경</a:t>
            </a:r>
            <a:endParaRPr b="0" lang="en-US" sz="6000" spc="-1" strike="noStrike">
              <a:latin typeface="나눔고딕"/>
            </a:endParaRPr>
          </a:p>
        </p:txBody>
      </p:sp>
      <p:grpSp>
        <p:nvGrpSpPr>
          <p:cNvPr id="152" name="Group 4"/>
          <p:cNvGrpSpPr/>
          <p:nvPr/>
        </p:nvGrpSpPr>
        <p:grpSpPr>
          <a:xfrm>
            <a:off x="494280" y="2007000"/>
            <a:ext cx="4867920" cy="2561760"/>
            <a:chOff x="494280" y="2007000"/>
            <a:chExt cx="4867920" cy="2561760"/>
          </a:xfrm>
        </p:grpSpPr>
        <p:grpSp>
          <p:nvGrpSpPr>
            <p:cNvPr id="153" name="Group 5"/>
            <p:cNvGrpSpPr/>
            <p:nvPr/>
          </p:nvGrpSpPr>
          <p:grpSpPr>
            <a:xfrm>
              <a:off x="782280" y="2007000"/>
              <a:ext cx="4579920" cy="2561760"/>
              <a:chOff x="782280" y="2007000"/>
              <a:chExt cx="4579920" cy="2561760"/>
            </a:xfrm>
          </p:grpSpPr>
          <p:sp>
            <p:nvSpPr>
              <p:cNvPr id="154" name="CustomShape 6"/>
              <p:cNvSpPr/>
              <p:nvPr/>
            </p:nvSpPr>
            <p:spPr>
              <a:xfrm>
                <a:off x="782280" y="2007000"/>
                <a:ext cx="4579920" cy="2307600"/>
              </a:xfrm>
              <a:prstGeom prst="foldedCorner">
                <a:avLst>
                  <a:gd name="adj" fmla="val 10623"/>
                </a:avLst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CustomShape 7"/>
              <p:cNvSpPr/>
              <p:nvPr/>
            </p:nvSpPr>
            <p:spPr>
              <a:xfrm>
                <a:off x="812880" y="2649600"/>
                <a:ext cx="4548960" cy="1919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4a2249"/>
                    </a:solidFill>
                    <a:latin typeface="NanumSquareRound ExtraBold"/>
                    <a:ea typeface="NanumSquareRound ExtraBold"/>
                  </a:rPr>
                  <a:t>Python3 – Raspberry Pi</a:t>
                </a:r>
                <a:endParaRPr b="0" lang="en-US" sz="2000" spc="-1" strike="noStrike">
                  <a:latin typeface="나눔고딕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4a2249"/>
                    </a:solidFill>
                    <a:latin typeface="NanumSquareRound ExtraBold"/>
                    <a:ea typeface="NanumSquareRound ExtraBold"/>
                  </a:rPr>
                  <a:t>JAVA – SERVER</a:t>
                </a:r>
                <a:endParaRPr b="0" lang="en-US" sz="2000" spc="-1" strike="noStrike">
                  <a:latin typeface="나눔고딕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4a2249"/>
                    </a:solidFill>
                    <a:latin typeface="NanumSquareRound ExtraBold"/>
                    <a:ea typeface="NanumSquareRound ExtraBold"/>
                  </a:rPr>
                  <a:t>PHP, CSS, JavaScript, Jquery – WEB</a:t>
                </a:r>
                <a:endParaRPr b="0" lang="en-US" sz="2000" spc="-1" strike="noStrike">
                  <a:latin typeface="나눔고딕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4a2249"/>
                    </a:solidFill>
                    <a:latin typeface="NanumSquareRound ExtraBold"/>
                    <a:ea typeface="NanumSquareRound ExtraBold"/>
                  </a:rPr>
                  <a:t>MySQL (Maria DB) - DB</a:t>
                </a:r>
                <a:endParaRPr b="0" lang="en-US" sz="2000" spc="-1" strike="noStrike">
                  <a:latin typeface="나눔고딕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4a2249"/>
                    </a:solidFill>
                    <a:latin typeface="NanumSquareRound ExtraBold"/>
                    <a:ea typeface="NanumSquareRound ExtraBold"/>
                  </a:rPr>
                  <a:t> </a:t>
                </a:r>
                <a:endParaRPr b="0" lang="en-US" sz="2000" spc="-1" strike="noStrike">
                  <a:latin typeface="나눔고딕"/>
                </a:endParaRPr>
              </a:p>
            </p:txBody>
          </p:sp>
        </p:grpSp>
        <p:sp>
          <p:nvSpPr>
            <p:cNvPr id="156" name="CustomShape 8"/>
            <p:cNvSpPr/>
            <p:nvPr/>
          </p:nvSpPr>
          <p:spPr>
            <a:xfrm>
              <a:off x="494280" y="2102040"/>
              <a:ext cx="1081440" cy="513000"/>
            </a:xfrm>
            <a:prstGeom prst="homePlate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404040"/>
                  </a:solidFill>
                  <a:latin typeface="NanumSquareRound ExtraBold"/>
                  <a:ea typeface="NanumSquareRound ExtraBold"/>
                </a:rPr>
                <a:t>언어</a:t>
              </a:r>
              <a:endParaRPr b="0" lang="en-US" sz="2000" spc="-1" strike="noStrike">
                <a:latin typeface="나눔고딕"/>
              </a:endParaRPr>
            </a:p>
          </p:txBody>
        </p:sp>
      </p:grpSp>
      <p:grpSp>
        <p:nvGrpSpPr>
          <p:cNvPr id="157" name="Group 9"/>
          <p:cNvGrpSpPr/>
          <p:nvPr/>
        </p:nvGrpSpPr>
        <p:grpSpPr>
          <a:xfrm>
            <a:off x="6095880" y="2027880"/>
            <a:ext cx="4937760" cy="2266200"/>
            <a:chOff x="6095880" y="2027880"/>
            <a:chExt cx="4937760" cy="2266200"/>
          </a:xfrm>
        </p:grpSpPr>
        <p:grpSp>
          <p:nvGrpSpPr>
            <p:cNvPr id="158" name="Group 10"/>
            <p:cNvGrpSpPr/>
            <p:nvPr/>
          </p:nvGrpSpPr>
          <p:grpSpPr>
            <a:xfrm>
              <a:off x="6453720" y="2027880"/>
              <a:ext cx="4579920" cy="2266200"/>
              <a:chOff x="6453720" y="2027880"/>
              <a:chExt cx="4579920" cy="2266200"/>
            </a:xfrm>
          </p:grpSpPr>
          <p:sp>
            <p:nvSpPr>
              <p:cNvPr id="159" name="CustomShape 11"/>
              <p:cNvSpPr/>
              <p:nvPr/>
            </p:nvSpPr>
            <p:spPr>
              <a:xfrm>
                <a:off x="6453720" y="2027880"/>
                <a:ext cx="4579920" cy="2266200"/>
              </a:xfrm>
              <a:prstGeom prst="foldedCorner">
                <a:avLst>
                  <a:gd name="adj" fmla="val 11966"/>
                </a:avLst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CustomShape 12"/>
              <p:cNvSpPr/>
              <p:nvPr/>
            </p:nvSpPr>
            <p:spPr>
              <a:xfrm>
                <a:off x="6513480" y="2615760"/>
                <a:ext cx="3511080" cy="69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4a2249"/>
                    </a:solidFill>
                    <a:latin typeface="NanumSquareRound ExtraBold"/>
                    <a:ea typeface="NanumSquareRound ExtraBold"/>
                  </a:rPr>
                  <a:t>Google – Google Maps API</a:t>
                </a:r>
                <a:endParaRPr b="0" lang="en-US" sz="2000" spc="-1" strike="noStrike">
                  <a:latin typeface="나눔고딕"/>
                </a:endParaRPr>
              </a:p>
            </p:txBody>
          </p:sp>
        </p:grpSp>
        <p:sp>
          <p:nvSpPr>
            <p:cNvPr id="161" name="CustomShape 13"/>
            <p:cNvSpPr/>
            <p:nvPr/>
          </p:nvSpPr>
          <p:spPr>
            <a:xfrm>
              <a:off x="6095880" y="2115720"/>
              <a:ext cx="1081440" cy="50400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404040"/>
                  </a:solidFill>
                  <a:latin typeface="NanumSquareRound ExtraBold"/>
                  <a:ea typeface="NanumSquareRound ExtraBold"/>
                </a:rPr>
                <a:t>API</a:t>
              </a:r>
              <a:endParaRPr b="0" lang="en-US" sz="2000" spc="-1" strike="noStrike">
                <a:latin typeface="나눔고딕"/>
              </a:endParaRPr>
            </a:p>
          </p:txBody>
        </p:sp>
      </p:grpSp>
      <p:grpSp>
        <p:nvGrpSpPr>
          <p:cNvPr id="162" name="Group 14"/>
          <p:cNvGrpSpPr/>
          <p:nvPr/>
        </p:nvGrpSpPr>
        <p:grpSpPr>
          <a:xfrm>
            <a:off x="3072240" y="4510800"/>
            <a:ext cx="4867920" cy="2266200"/>
            <a:chOff x="3072240" y="4510800"/>
            <a:chExt cx="4867920" cy="2266200"/>
          </a:xfrm>
        </p:grpSpPr>
        <p:grpSp>
          <p:nvGrpSpPr>
            <p:cNvPr id="163" name="Group 15"/>
            <p:cNvGrpSpPr/>
            <p:nvPr/>
          </p:nvGrpSpPr>
          <p:grpSpPr>
            <a:xfrm>
              <a:off x="3072240" y="4510800"/>
              <a:ext cx="4867920" cy="2266200"/>
              <a:chOff x="3072240" y="4510800"/>
              <a:chExt cx="4867920" cy="2266200"/>
            </a:xfrm>
          </p:grpSpPr>
          <p:sp>
            <p:nvSpPr>
              <p:cNvPr id="164" name="CustomShape 16"/>
              <p:cNvSpPr/>
              <p:nvPr/>
            </p:nvSpPr>
            <p:spPr>
              <a:xfrm>
                <a:off x="3360240" y="4510800"/>
                <a:ext cx="4579920" cy="2266200"/>
              </a:xfrm>
              <a:prstGeom prst="foldedCorner">
                <a:avLst>
                  <a:gd name="adj" fmla="val 11294"/>
                </a:avLst>
              </a:prstGeom>
              <a:solidFill>
                <a:schemeClr val="tx2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CustomShape 17"/>
              <p:cNvSpPr/>
              <p:nvPr/>
            </p:nvSpPr>
            <p:spPr>
              <a:xfrm>
                <a:off x="3072240" y="4565520"/>
                <a:ext cx="1238040" cy="504000"/>
              </a:xfrm>
              <a:prstGeom prst="homePlate">
                <a:avLst>
                  <a:gd name="adj" fmla="val 50000"/>
                </a:avLst>
              </a:prstGeom>
              <a:solidFill>
                <a:srgbClr val="fb98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404040"/>
                    </a:solidFill>
                    <a:latin typeface="NanumSquareRound ExtraBold"/>
                    <a:ea typeface="NanumSquareRound ExtraBold"/>
                  </a:rPr>
                  <a:t>DB</a:t>
                </a:r>
                <a:endParaRPr b="0" lang="en-US" sz="1800" spc="-1" strike="noStrike">
                  <a:latin typeface="나눔고딕"/>
                </a:endParaRPr>
              </a:p>
            </p:txBody>
          </p:sp>
        </p:grpSp>
        <p:grpSp>
          <p:nvGrpSpPr>
            <p:cNvPr id="166" name="Group 18"/>
            <p:cNvGrpSpPr/>
            <p:nvPr/>
          </p:nvGrpSpPr>
          <p:grpSpPr>
            <a:xfrm>
              <a:off x="3814200" y="5033520"/>
              <a:ext cx="3787200" cy="1650960"/>
              <a:chOff x="3814200" y="5033520"/>
              <a:chExt cx="3787200" cy="1650960"/>
            </a:xfrm>
          </p:grpSpPr>
          <p:sp>
            <p:nvSpPr>
              <p:cNvPr id="167" name="CustomShape 19"/>
              <p:cNvSpPr/>
              <p:nvPr/>
            </p:nvSpPr>
            <p:spPr>
              <a:xfrm>
                <a:off x="3814200" y="5033520"/>
                <a:ext cx="3787200" cy="1576440"/>
              </a:xfrm>
              <a:prstGeom prst="can">
                <a:avLst>
                  <a:gd name="adj" fmla="val 1395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CustomShape 20"/>
              <p:cNvSpPr/>
              <p:nvPr/>
            </p:nvSpPr>
            <p:spPr>
              <a:xfrm>
                <a:off x="4384440" y="5133960"/>
                <a:ext cx="2877840" cy="1550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indent="-285480">
                  <a:lnSpc>
                    <a:spcPct val="150000"/>
                  </a:lnSpc>
                  <a:buClr>
                    <a:srgbClr val="4a2249"/>
                  </a:buClr>
                  <a:buFont typeface="Wingdings" charset="2"/>
                  <a:buChar char=""/>
                </a:pP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Raspberry Pi </a:t>
                </a: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정보</a:t>
                </a: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(raspinfo)</a:t>
                </a:r>
                <a:endParaRPr b="0" lang="en-US" sz="1600" spc="-1" strike="noStrike">
                  <a:latin typeface="나눔고딕"/>
                </a:endParaRPr>
              </a:p>
              <a:p>
                <a:pPr indent="-285480">
                  <a:lnSpc>
                    <a:spcPct val="150000"/>
                  </a:lnSpc>
                  <a:buClr>
                    <a:srgbClr val="4a2249"/>
                  </a:buClr>
                  <a:buFont typeface="Wingdings" charset="2"/>
                  <a:buChar char=""/>
                </a:pP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User </a:t>
                </a: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정보</a:t>
                </a: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(userinfo)</a:t>
                </a:r>
                <a:endParaRPr b="0" lang="en-US" sz="1600" spc="-1" strike="noStrike">
                  <a:latin typeface="나눔고딕"/>
                </a:endParaRPr>
              </a:p>
              <a:p>
                <a:pPr indent="-285480">
                  <a:lnSpc>
                    <a:spcPct val="150000"/>
                  </a:lnSpc>
                  <a:buClr>
                    <a:srgbClr val="4a2249"/>
                  </a:buClr>
                  <a:buFont typeface="Wingdings" charset="2"/>
                  <a:buChar char=""/>
                </a:pP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Group </a:t>
                </a: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정보</a:t>
                </a: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(favoergroup)</a:t>
                </a:r>
                <a:endParaRPr b="0" lang="en-US" sz="1600" spc="-1" strike="noStrike">
                  <a:latin typeface="나눔고딕"/>
                </a:endParaRPr>
              </a:p>
              <a:p>
                <a:pPr indent="-285480">
                  <a:lnSpc>
                    <a:spcPct val="150000"/>
                  </a:lnSpc>
                  <a:buClr>
                    <a:srgbClr val="4a2249"/>
                  </a:buClr>
                  <a:buFont typeface="Wingdings" charset="2"/>
                  <a:buChar char=""/>
                </a:pP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접속 정보</a:t>
                </a:r>
                <a:r>
                  <a:rPr b="1" lang="en-US" sz="1600" spc="-1" strike="noStrike">
                    <a:solidFill>
                      <a:srgbClr val="4a2249"/>
                    </a:solidFill>
                    <a:latin typeface="맑은 고딕"/>
                    <a:ea typeface="NanumSquareRound ExtraBold"/>
                  </a:rPr>
                  <a:t>(accesslist)</a:t>
                </a:r>
                <a:endParaRPr b="0" lang="en-US" sz="1600" spc="-1" strike="noStrike">
                  <a:latin typeface="나눔고딕"/>
                </a:endParaRPr>
              </a:p>
            </p:txBody>
          </p:sp>
        </p:grpSp>
      </p:grpSp>
    </p:spTree>
  </p:cSld>
  <p:transition spd="slow">
    <p:push dir="r"/>
  </p:transition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2191760" cy="1917360"/>
          </a:xfrm>
          <a:prstGeom prst="rect">
            <a:avLst/>
          </a:prstGeom>
          <a:solidFill>
            <a:srgbClr val="521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479520" y="888480"/>
            <a:ext cx="1089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#6</a:t>
            </a:r>
            <a:endParaRPr b="0" lang="en-US" sz="5400" spc="-1" strike="noStrike">
              <a:latin typeface="나눔고딕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766880" y="842400"/>
            <a:ext cx="9079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299" strike="noStrike">
                <a:solidFill>
                  <a:srgbClr val="ffffff"/>
                </a:solidFill>
                <a:latin typeface="NanumSquareRound ExtraBold"/>
                <a:ea typeface="NanumSquareRound ExtraBold"/>
              </a:rPr>
              <a:t>요구 사항 분석</a:t>
            </a:r>
            <a:endParaRPr b="0" lang="en-US" sz="6000" spc="-1" strike="noStrike">
              <a:latin typeface="나눔고딕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216000" y="2283120"/>
            <a:ext cx="11722320" cy="4349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521b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3" name="Group 5"/>
          <p:cNvGrpSpPr/>
          <p:nvPr/>
        </p:nvGrpSpPr>
        <p:grpSpPr>
          <a:xfrm>
            <a:off x="602640" y="2558520"/>
            <a:ext cx="7871040" cy="1037520"/>
            <a:chOff x="602640" y="2558520"/>
            <a:chExt cx="7871040" cy="1037520"/>
          </a:xfrm>
        </p:grpSpPr>
        <p:sp>
          <p:nvSpPr>
            <p:cNvPr id="174" name="CustomShape 6"/>
            <p:cNvSpPr/>
            <p:nvPr/>
          </p:nvSpPr>
          <p:spPr>
            <a:xfrm>
              <a:off x="602640" y="2558520"/>
              <a:ext cx="7871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1. WEB</a:t>
              </a: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을 통한 다수의 </a:t>
              </a: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Raspberry Pi</a:t>
              </a: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를 컨트롤 </a:t>
              </a:r>
              <a:endParaRPr b="0" lang="en-US" sz="2800" spc="-1" strike="noStrike">
                <a:latin typeface="나눔고딕"/>
              </a:endParaRPr>
            </a:p>
          </p:txBody>
        </p:sp>
        <p:sp>
          <p:nvSpPr>
            <p:cNvPr id="175" name="CustomShape 7"/>
            <p:cNvSpPr/>
            <p:nvPr/>
          </p:nvSpPr>
          <p:spPr>
            <a:xfrm>
              <a:off x="1024200" y="3049560"/>
              <a:ext cx="4917600" cy="54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marL="285840" indent="-285480">
                <a:lnSpc>
                  <a:spcPct val="150000"/>
                </a:lnSpc>
                <a:buClr>
                  <a:srgbClr val="000000"/>
                </a:buClr>
                <a:buFont typeface="Wingdings" charset="2"/>
                <a:buChar char=""/>
              </a:pP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IP</a:t>
              </a: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를 이용하여 소켓통신</a:t>
              </a:r>
              <a:endParaRPr b="0" lang="en-US" sz="2000" spc="-1" strike="noStrike">
                <a:latin typeface="나눔고딕"/>
              </a:endParaRPr>
            </a:p>
          </p:txBody>
        </p:sp>
      </p:grpSp>
      <p:grpSp>
        <p:nvGrpSpPr>
          <p:cNvPr id="176" name="Group 8"/>
          <p:cNvGrpSpPr/>
          <p:nvPr/>
        </p:nvGrpSpPr>
        <p:grpSpPr>
          <a:xfrm>
            <a:off x="750240" y="3599280"/>
            <a:ext cx="5191560" cy="1409040"/>
            <a:chOff x="750240" y="3599280"/>
            <a:chExt cx="5191560" cy="1409040"/>
          </a:xfrm>
        </p:grpSpPr>
        <p:sp>
          <p:nvSpPr>
            <p:cNvPr id="177" name="CustomShape 9"/>
            <p:cNvSpPr/>
            <p:nvPr/>
          </p:nvSpPr>
          <p:spPr>
            <a:xfrm>
              <a:off x="750240" y="3599280"/>
              <a:ext cx="49986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2. NAS </a:t>
              </a: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서버 구축 및 웹 호스팅</a:t>
              </a:r>
              <a:endParaRPr b="0" lang="en-US" sz="2800" spc="-1" strike="noStrike">
                <a:latin typeface="나눔고딕"/>
              </a:endParaRPr>
            </a:p>
          </p:txBody>
        </p:sp>
        <p:sp>
          <p:nvSpPr>
            <p:cNvPr id="178" name="CustomShape 10"/>
            <p:cNvSpPr/>
            <p:nvPr/>
          </p:nvSpPr>
          <p:spPr>
            <a:xfrm>
              <a:off x="1024200" y="4055400"/>
              <a:ext cx="4917600" cy="54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marL="285840" indent="-285480">
                <a:lnSpc>
                  <a:spcPct val="150000"/>
                </a:lnSpc>
                <a:buClr>
                  <a:srgbClr val="000000"/>
                </a:buClr>
                <a:buFont typeface="Wingdings" charset="2"/>
                <a:buChar char=""/>
              </a:pP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PHPMyAdmin</a:t>
              </a: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을 이용</a:t>
              </a:r>
              <a:endParaRPr b="0" lang="en-US" sz="2000" spc="-1" strike="noStrike">
                <a:latin typeface="나눔고딕"/>
              </a:endParaRPr>
            </a:p>
          </p:txBody>
        </p:sp>
        <p:sp>
          <p:nvSpPr>
            <p:cNvPr id="179" name="CustomShape 11"/>
            <p:cNvSpPr/>
            <p:nvPr/>
          </p:nvSpPr>
          <p:spPr>
            <a:xfrm>
              <a:off x="1024200" y="4461840"/>
              <a:ext cx="4917600" cy="54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marL="285840" indent="-285480">
                <a:lnSpc>
                  <a:spcPct val="150000"/>
                </a:lnSpc>
                <a:buClr>
                  <a:srgbClr val="000000"/>
                </a:buClr>
                <a:buFont typeface="Wingdings" charset="2"/>
                <a:buChar char=""/>
              </a:pP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MySQL</a:t>
              </a: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과 호환 되는 </a:t>
              </a: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Maria DB </a:t>
              </a: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이용</a:t>
              </a:r>
              <a:endParaRPr b="0" lang="en-US" sz="2000" spc="-1" strike="noStrike">
                <a:latin typeface="나눔고딕"/>
              </a:endParaRPr>
            </a:p>
          </p:txBody>
        </p:sp>
      </p:grpSp>
      <p:grpSp>
        <p:nvGrpSpPr>
          <p:cNvPr id="180" name="Group 12"/>
          <p:cNvGrpSpPr/>
          <p:nvPr/>
        </p:nvGrpSpPr>
        <p:grpSpPr>
          <a:xfrm>
            <a:off x="525960" y="5054760"/>
            <a:ext cx="8205480" cy="926640"/>
            <a:chOff x="525960" y="5054760"/>
            <a:chExt cx="8205480" cy="926640"/>
          </a:xfrm>
        </p:grpSpPr>
        <p:sp>
          <p:nvSpPr>
            <p:cNvPr id="181" name="CustomShape 13"/>
            <p:cNvSpPr/>
            <p:nvPr/>
          </p:nvSpPr>
          <p:spPr>
            <a:xfrm>
              <a:off x="525960" y="5054760"/>
              <a:ext cx="4704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3. Raspberry Pi </a:t>
              </a:r>
              <a:r>
                <a:rPr b="1" lang="en-US" sz="2800" spc="-1" strike="noStrike">
                  <a:solidFill>
                    <a:srgbClr val="4a2249"/>
                  </a:solidFill>
                  <a:latin typeface="NanumSquareRound ExtraBold"/>
                  <a:ea typeface="NanumSquareRound ExtraBold"/>
                </a:rPr>
                <a:t>위치 파악</a:t>
              </a:r>
              <a:endParaRPr b="0" lang="en-US" sz="2800" spc="-1" strike="noStrike">
                <a:latin typeface="나눔고딕"/>
              </a:endParaRPr>
            </a:p>
          </p:txBody>
        </p:sp>
        <p:sp>
          <p:nvSpPr>
            <p:cNvPr id="182" name="CustomShape 14"/>
            <p:cNvSpPr/>
            <p:nvPr/>
          </p:nvSpPr>
          <p:spPr>
            <a:xfrm>
              <a:off x="1024200" y="5434920"/>
              <a:ext cx="7707240" cy="54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marL="285840" indent="-285480">
                <a:lnSpc>
                  <a:spcPct val="150000"/>
                </a:lnSpc>
                <a:buClr>
                  <a:srgbClr val="000000"/>
                </a:buClr>
                <a:buFont typeface="Wingdings" charset="2"/>
                <a:buChar char=""/>
              </a:pP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Google Maps API</a:t>
              </a: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를 이용하여 해당 </a:t>
              </a: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RaspBerry Pi </a:t>
              </a: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위치 표시</a:t>
              </a:r>
              <a:r>
                <a:rPr b="1" lang="en-US" sz="2000" spc="-1" strike="noStrike">
                  <a:solidFill>
                    <a:srgbClr val="000000"/>
                  </a:solidFill>
                  <a:latin typeface="맑은 고딕"/>
                </a:rPr>
                <a:t>.</a:t>
              </a:r>
              <a:endParaRPr b="0" lang="en-US" sz="2000" spc="-1" strike="noStrike">
                <a:latin typeface="나눔고딕"/>
              </a:endParaRPr>
            </a:p>
          </p:txBody>
        </p:sp>
      </p:grpSp>
    </p:spTree>
  </p:cSld>
  <p:transition spd="slow">
    <p:push dir="r"/>
  </p:transition>
  <p:timing>
    <p:tnLst>
      <p:par>
        <p:cTn id="136" dur="indefinite" restart="never" nodeType="tmRoot">
          <p:childTnLst>
            <p:seq>
              <p:cTn id="137" dur="indefinite" nodeType="mainSeq"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Application>LibreOffice/6.3.0.4$Windows_X86_64 LibreOffice_project/057fc023c990d676a43019934386b85b21a9ee99</Application>
  <Words>754</Words>
  <Paragraphs>223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2017-12-28T07:01:08Z</dcterms:created>
  <dc:creator>愈　セビョル</dc:creator>
  <dc:description/>
  <dc:language>ko-KR</dc:language>
  <cp:lastModifiedBy/>
  <dcterms:modified xsi:type="dcterms:W3CDTF">2019-11-04T14:13:45Z</dcterms:modified>
  <cp:revision>48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1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