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323" r:id="rId5"/>
    <p:sldId id="267" r:id="rId6"/>
    <p:sldId id="262" r:id="rId7"/>
    <p:sldId id="268" r:id="rId8"/>
    <p:sldId id="269" r:id="rId9"/>
    <p:sldId id="270" r:id="rId10"/>
    <p:sldId id="271" r:id="rId11"/>
    <p:sldId id="272" r:id="rId12"/>
    <p:sldId id="273" r:id="rId13"/>
    <p:sldId id="274" r:id="rId14"/>
    <p:sldId id="275" r:id="rId15"/>
    <p:sldId id="276" r:id="rId16"/>
    <p:sldId id="306" r:id="rId17"/>
    <p:sldId id="303" r:id="rId18"/>
    <p:sldId id="305" r:id="rId19"/>
    <p:sldId id="307" r:id="rId20"/>
    <p:sldId id="258" r:id="rId21"/>
    <p:sldId id="260" r:id="rId22"/>
    <p:sldId id="264" r:id="rId23"/>
    <p:sldId id="278" r:id="rId24"/>
    <p:sldId id="279" r:id="rId25"/>
    <p:sldId id="280" r:id="rId26"/>
    <p:sldId id="281" r:id="rId27"/>
    <p:sldId id="282" r:id="rId28"/>
    <p:sldId id="308" r:id="rId29"/>
    <p:sldId id="309" r:id="rId30"/>
    <p:sldId id="313" r:id="rId31"/>
    <p:sldId id="314" r:id="rId32"/>
    <p:sldId id="315" r:id="rId33"/>
    <p:sldId id="316" r:id="rId34"/>
    <p:sldId id="317" r:id="rId35"/>
    <p:sldId id="318" r:id="rId36"/>
    <p:sldId id="319" r:id="rId37"/>
    <p:sldId id="320" r:id="rId38"/>
    <p:sldId id="321" r:id="rId39"/>
    <p:sldId id="32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Kumar" initials="AK" lastIdx="1" clrIdx="0">
    <p:extLst>
      <p:ext uri="{19B8F6BF-5375-455C-9EA6-DF929625EA0E}">
        <p15:presenceInfo xmlns:p15="http://schemas.microsoft.com/office/powerpoint/2012/main" userId="b1ebcbf41901e4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7222-0256-C045-5B1E-D7098B43E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004A5F-D795-166F-789A-889316BD9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0E9EBD-5235-2E09-CC60-C9A52F113D67}"/>
              </a:ext>
            </a:extLst>
          </p:cNvPr>
          <p:cNvSpPr>
            <a:spLocks noGrp="1"/>
          </p:cNvSpPr>
          <p:nvPr>
            <p:ph type="dt" sz="half" idx="10"/>
          </p:nvPr>
        </p:nvSpPr>
        <p:spPr/>
        <p:txBody>
          <a:bodyPr/>
          <a:lstStyle/>
          <a:p>
            <a:fld id="{02AC24A9-CCB6-4F8D-B8DB-C2F3692CFA5A}" type="datetimeFigureOut">
              <a:rPr lang="en-US" smtClean="0"/>
              <a:t>5/28/2022</a:t>
            </a:fld>
            <a:endParaRPr lang="en-US" dirty="0"/>
          </a:p>
        </p:txBody>
      </p:sp>
      <p:sp>
        <p:nvSpPr>
          <p:cNvPr id="5" name="Footer Placeholder 4">
            <a:extLst>
              <a:ext uri="{FF2B5EF4-FFF2-40B4-BE49-F238E27FC236}">
                <a16:creationId xmlns:a16="http://schemas.microsoft.com/office/drawing/2014/main" id="{07C73F80-B2FA-8D2F-7481-3B45FA89E9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CB1074-E88D-4C7B-02BC-74584A348BDD}"/>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62040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8DAA-BAF3-2272-1DDA-431E70B8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E5E613-DC2E-3573-8632-81683CF4B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C32F6-74A7-C87A-430C-C681F5270C2C}"/>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5B69F615-DE23-FC9E-8488-65884F440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C6815-98EB-F0C8-0CCD-E4E6B1611E4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2643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C3F4-1E76-05F8-9A16-0F22735D4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4B2781-26B5-14AC-789C-1A68D570A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D1E123-C668-C270-2254-796B69FCAE14}"/>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FEFDBB50-F173-6540-9E08-D84DF78F1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76A68-FAE6-42A2-67E6-0A47B5D9E34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1688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3AB5-5FBE-614F-956B-EFBCBCAA53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987CB2-A938-5BDA-125F-9AEC541B9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1E4D55-CF31-E575-410E-3F44748E5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14F88-C7BE-BF8C-473F-5B1849B5AE39}"/>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BDB0D982-E4B1-56D7-E39E-DC32DD0BC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95A55-B8BB-C404-5972-8AEC6017F3C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4380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817F-FCBA-FF3C-1E74-D828FD28FF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F56BD-5676-FE1F-7153-63EFF1F19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C82E3-B8CB-A0CA-38A6-CE8C9B6F6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977D3A-4F21-3780-B524-9FB2520C3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FE97B-3B69-DFAA-5187-25A8E9604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D3C5F7-1437-3078-6241-791F3A5E83D8}"/>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8" name="Footer Placeholder 7">
            <a:extLst>
              <a:ext uri="{FF2B5EF4-FFF2-40B4-BE49-F238E27FC236}">
                <a16:creationId xmlns:a16="http://schemas.microsoft.com/office/drawing/2014/main" id="{EBF9F326-F0B7-A383-CB19-B58746462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B906E-F609-B28E-9DEE-24FEBBA96C6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4574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94C7-DB4D-58FF-4959-AD29D66D23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A6DF9D-AEE3-79DA-5BCE-7598388F937A}"/>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4" name="Footer Placeholder 3">
            <a:extLst>
              <a:ext uri="{FF2B5EF4-FFF2-40B4-BE49-F238E27FC236}">
                <a16:creationId xmlns:a16="http://schemas.microsoft.com/office/drawing/2014/main" id="{A9E008DF-D098-548F-07B1-835CCDF18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6DB08-529B-A018-B956-AA7B33B6CD4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0683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1CB3C-B74D-24ED-5A60-AED6E087AB6F}"/>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3" name="Footer Placeholder 2">
            <a:extLst>
              <a:ext uri="{FF2B5EF4-FFF2-40B4-BE49-F238E27FC236}">
                <a16:creationId xmlns:a16="http://schemas.microsoft.com/office/drawing/2014/main" id="{3F461BB6-9C03-8604-3929-ADFEE4025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F0315-1416-86A5-A255-AC6324687A7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70620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0215-2AE2-C08F-28AF-FEE07A8EA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B0D43D-F7EF-EE34-C669-D8DA7BC37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F2009-0994-73D7-CB4D-A6249463F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66BE9-53EC-0481-A52F-BF5E58943F62}"/>
              </a:ext>
            </a:extLst>
          </p:cNvPr>
          <p:cNvSpPr>
            <a:spLocks noGrp="1"/>
          </p:cNvSpPr>
          <p:nvPr>
            <p:ph type="dt" sz="half" idx="10"/>
          </p:nvPr>
        </p:nvSpPr>
        <p:spPr/>
        <p:txBody>
          <a:bodyPr/>
          <a:lstStyle/>
          <a:p>
            <a:fld id="{02AC24A9-CCB6-4F8D-B8DB-C2F3692CFA5A}" type="datetimeFigureOut">
              <a:rPr lang="en-US" smtClean="0"/>
              <a:t>5/28/2022</a:t>
            </a:fld>
            <a:endParaRPr lang="en-US" dirty="0"/>
          </a:p>
        </p:txBody>
      </p:sp>
      <p:sp>
        <p:nvSpPr>
          <p:cNvPr id="6" name="Footer Placeholder 5">
            <a:extLst>
              <a:ext uri="{FF2B5EF4-FFF2-40B4-BE49-F238E27FC236}">
                <a16:creationId xmlns:a16="http://schemas.microsoft.com/office/drawing/2014/main" id="{776E1088-E348-6D7B-FCA8-7129CF785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BD6B4-BBFA-1E52-5540-D91B2E13C28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095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E628-E865-9CE3-A87A-FCEDAE441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B10B1C-B900-03C2-03A0-BEAB17761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336641-CEBE-C124-ECD0-F5E060C5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07F9A-C87A-E493-F8FA-DE01E506CF13}"/>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E7439D99-0D16-669D-C183-99CAEB07B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BE2CF-1298-841D-834E-D4CA4B24D81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166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2888-6270-54A0-C9A6-634BD40AAD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9076EC-E4C4-78A7-C561-D8F80F155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62BE6-23F1-7D13-E598-D3BDF36C88AF}"/>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A0044FD0-AB38-C1C2-3957-2E641A797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60C4-DAD2-A1C7-1B37-1EE226A2449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6220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D78D5-B158-B96D-320C-FA0598261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AF7EA-2D55-44E1-0826-B6813A143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4BC76-B772-E94A-4A56-7A89E65027C6}"/>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E455DC72-12FB-F82E-42FA-9C3F4E068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999C-24BB-CDF2-4862-C979D612537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120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0F266-A51A-9C9D-F229-45DA9D489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128D8-886F-379D-86C6-878B8BD6C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B5378-11C7-EE6D-3416-EE6F1854C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5/28/2022</a:t>
            </a:fld>
            <a:endParaRPr lang="en-US"/>
          </a:p>
        </p:txBody>
      </p:sp>
      <p:sp>
        <p:nvSpPr>
          <p:cNvPr id="5" name="Footer Placeholder 4">
            <a:extLst>
              <a:ext uri="{FF2B5EF4-FFF2-40B4-BE49-F238E27FC236}">
                <a16:creationId xmlns:a16="http://schemas.microsoft.com/office/drawing/2014/main" id="{913D82A5-2AE6-E4F8-9704-33A314E7F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1F6D3-BFB9-2435-47B4-C47B87D7F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1935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2E91-DC8D-0472-F6A0-BABDF6299F0B}"/>
              </a:ext>
            </a:extLst>
          </p:cNvPr>
          <p:cNvSpPr>
            <a:spLocks noGrp="1"/>
          </p:cNvSpPr>
          <p:nvPr>
            <p:ph type="ctrTitle"/>
          </p:nvPr>
        </p:nvSpPr>
        <p:spPr/>
        <p:txBody>
          <a:bodyPr>
            <a:normAutofit fontScale="90000"/>
          </a:bodyPr>
          <a:lstStyle/>
          <a:p>
            <a:r>
              <a:rPr lang="en-IN" b="1" dirty="0"/>
              <a:t>Malware Analysis </a:t>
            </a:r>
            <a:br>
              <a:rPr lang="en-IN" b="1" dirty="0"/>
            </a:br>
            <a:r>
              <a:rPr lang="en-IN" b="1" dirty="0"/>
              <a:t>Using Machine Learning</a:t>
            </a:r>
          </a:p>
        </p:txBody>
      </p:sp>
      <p:sp>
        <p:nvSpPr>
          <p:cNvPr id="3" name="Subtitle 2">
            <a:extLst>
              <a:ext uri="{FF2B5EF4-FFF2-40B4-BE49-F238E27FC236}">
                <a16:creationId xmlns:a16="http://schemas.microsoft.com/office/drawing/2014/main" id="{2C39183E-C113-1C37-6DC9-9761FAA31D29}"/>
              </a:ext>
            </a:extLst>
          </p:cNvPr>
          <p:cNvSpPr>
            <a:spLocks noGrp="1"/>
          </p:cNvSpPr>
          <p:nvPr>
            <p:ph type="subTitle" idx="1"/>
          </p:nvPr>
        </p:nvSpPr>
        <p:spPr/>
        <p:txBody>
          <a:bodyPr>
            <a:normAutofit fontScale="92500" lnSpcReduction="20000"/>
          </a:bodyPr>
          <a:lstStyle/>
          <a:p>
            <a:endParaRPr lang="en-IN" sz="2800" dirty="0">
              <a:latin typeface="Franklin Gothic Demi Cond" panose="020B0706030402020204" pitchFamily="34" charset="0"/>
            </a:endParaRPr>
          </a:p>
          <a:p>
            <a:r>
              <a:rPr lang="en-IN" sz="2800" dirty="0">
                <a:latin typeface="Franklin Gothic Demi Cond" panose="020B0706030402020204" pitchFamily="34" charset="0"/>
              </a:rPr>
              <a:t>Submitted by – Ayush Kumar</a:t>
            </a:r>
          </a:p>
          <a:p>
            <a:r>
              <a:rPr lang="en-IN" sz="2800" dirty="0">
                <a:latin typeface="Franklin Gothic Demi Cond" panose="020B0706030402020204" pitchFamily="34" charset="0"/>
              </a:rPr>
              <a:t>Under Guidance of – Prof. Subbulakshami T</a:t>
            </a:r>
            <a:endParaRPr lang="en-IN" sz="2800" dirty="0"/>
          </a:p>
        </p:txBody>
      </p:sp>
    </p:spTree>
    <p:extLst>
      <p:ext uri="{BB962C8B-B14F-4D97-AF65-F5344CB8AC3E}">
        <p14:creationId xmlns:p14="http://schemas.microsoft.com/office/powerpoint/2010/main" val="92137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38200" y="1066800"/>
            <a:ext cx="10515600" cy="1386840"/>
          </a:xfrm>
        </p:spPr>
        <p:txBody>
          <a:bodyPr>
            <a:normAutofit fontScale="90000"/>
          </a:bodyPr>
          <a:lstStyle/>
          <a:p>
            <a:pPr algn="ctr"/>
            <a:r>
              <a:rPr lang="en-US" sz="4000" b="1" dirty="0"/>
              <a:t>Integrated malware analysis using ML</a:t>
            </a:r>
            <a:br>
              <a:rPr lang="en-US" b="1" dirty="0"/>
            </a:br>
            <a:br>
              <a:rPr lang="en-US" b="1" dirty="0"/>
            </a:br>
            <a:r>
              <a:rPr lang="en-IN" sz="3100" b="1" dirty="0"/>
              <a:t>Singh and Jain (2017)</a:t>
            </a:r>
            <a:endParaRPr lang="en-IN" b="1" dirty="0"/>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38200" y="2639678"/>
            <a:ext cx="10515600" cy="3537284"/>
          </a:xfrm>
        </p:spPr>
        <p:txBody>
          <a:bodyPr>
            <a:normAutofit/>
          </a:bodyPr>
          <a:lstStyle/>
          <a:p>
            <a:pPr marL="0" indent="0" algn="just">
              <a:buNone/>
            </a:pPr>
            <a:r>
              <a:rPr lang="en-US" sz="2400"/>
              <a:t>Singh and Jain (2017) used static, dynamic and integrated analysis approach. For dynamic analysis, they used a sandbox called </a:t>
            </a:r>
            <a:r>
              <a:rPr lang="en-US" sz="2400" err="1"/>
              <a:t>Noriben</a:t>
            </a:r>
            <a:r>
              <a:rPr lang="en-US" sz="2400"/>
              <a:t>. The dataset they utilized was having 109 files out of which 25 were benign files and 84 files were malwares samples. These malware samples were gathered from their framework indexes, download.com, and the malwares were gathered from different online sources. NB, SVM, RF algorithms were implemented. The accuracies the obtained were 69.72%, 63.30% and 73.47% respectively. The outcomes showed that RF yielded better results.</a:t>
            </a:r>
            <a:endParaRPr lang="en-IN" sz="2400"/>
          </a:p>
        </p:txBody>
      </p:sp>
    </p:spTree>
    <p:extLst>
      <p:ext uri="{BB962C8B-B14F-4D97-AF65-F5344CB8AC3E}">
        <p14:creationId xmlns:p14="http://schemas.microsoft.com/office/powerpoint/2010/main" val="332381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1185672" y="1417319"/>
            <a:ext cx="10168128" cy="729595"/>
          </a:xfrm>
        </p:spPr>
        <p:txBody>
          <a:bodyPr>
            <a:normAutofit fontScale="90000"/>
          </a:bodyPr>
          <a:lstStyle/>
          <a:p>
            <a:pPr algn="ctr"/>
            <a:r>
              <a:rPr lang="en-US" sz="4000" b="1" dirty="0"/>
              <a:t>Zero-day malware detection</a:t>
            </a:r>
            <a:br>
              <a:rPr lang="en-US" b="1" dirty="0"/>
            </a:br>
            <a:br>
              <a:rPr lang="en-US" b="1" dirty="0"/>
            </a:br>
            <a:br>
              <a:rPr lang="en-US" b="1" dirty="0"/>
            </a:br>
            <a:r>
              <a:rPr lang="en-US" sz="3100" b="1" dirty="0" err="1"/>
              <a:t>Gandotra</a:t>
            </a:r>
            <a:r>
              <a:rPr lang="en-US" sz="3100" b="1" dirty="0"/>
              <a:t>, E., Bansal, D., &amp; </a:t>
            </a:r>
            <a:r>
              <a:rPr lang="en-US" sz="3100" b="1" dirty="0" err="1"/>
              <a:t>Sofat</a:t>
            </a:r>
            <a:r>
              <a:rPr lang="en-US" sz="3100" b="1" dirty="0"/>
              <a:t>, S. (2016)</a:t>
            </a:r>
            <a:endParaRPr lang="en-IN" b="1" dirty="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a:t>Bansal et.al (2016) used ML calculations accessible in WEKA library were utilized. To approve the suggested framework, a sum of 3130 document was viewed so that to incorporate 1720 malwares in addition to 1410 fresh records that were used. It demonstrated that all the classifiers aside from NB and </a:t>
            </a:r>
            <a:r>
              <a:rPr lang="en-US" sz="2400" err="1"/>
              <a:t>MultiLayer</a:t>
            </a:r>
            <a:r>
              <a:rPr lang="en-US" sz="2400"/>
              <a:t> Perceptron (MLP) performed splendidly in differentiating malware records from benign ones. RF stretched the highest exactness of 99.97% tracked by J48, DT and Bagging. NB gave the least accuracy 95.24%.</a:t>
            </a:r>
            <a:endParaRPr lang="en-IN" sz="2400"/>
          </a:p>
        </p:txBody>
      </p:sp>
    </p:spTree>
    <p:extLst>
      <p:ext uri="{BB962C8B-B14F-4D97-AF65-F5344CB8AC3E}">
        <p14:creationId xmlns:p14="http://schemas.microsoft.com/office/powerpoint/2010/main" val="227607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1185672" y="1021080"/>
            <a:ext cx="10168128" cy="1179576"/>
          </a:xfrm>
        </p:spPr>
        <p:txBody>
          <a:bodyPr>
            <a:normAutofit fontScale="90000"/>
          </a:bodyPr>
          <a:lstStyle/>
          <a:p>
            <a:pPr algn="ctr"/>
            <a:r>
              <a:rPr lang="en-US" sz="4000" b="1" dirty="0"/>
              <a:t>Malware detection based on opcode frequency</a:t>
            </a:r>
            <a:br>
              <a:rPr lang="en-US" b="1" dirty="0"/>
            </a:br>
            <a:br>
              <a:rPr lang="en-US" b="1" dirty="0"/>
            </a:br>
            <a:r>
              <a:rPr lang="en-US" sz="3100" b="1" dirty="0" err="1"/>
              <a:t>Yewale</a:t>
            </a:r>
            <a:r>
              <a:rPr lang="en-US" sz="3100" b="1" dirty="0"/>
              <a:t>, A., &amp; Singh, M. (2016)</a:t>
            </a:r>
            <a:endParaRPr lang="en-IN" b="1" dirty="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598821"/>
            <a:ext cx="10515600" cy="3657600"/>
          </a:xfrm>
        </p:spPr>
        <p:txBody>
          <a:bodyPr>
            <a:normAutofit lnSpcReduction="10000"/>
          </a:bodyPr>
          <a:lstStyle/>
          <a:p>
            <a:pPr marL="0" indent="0" algn="just">
              <a:buNone/>
            </a:pPr>
            <a:r>
              <a:rPr lang="en-US" sz="2400" err="1"/>
              <a:t>Yewale</a:t>
            </a:r>
            <a:r>
              <a:rPr lang="en-US" sz="2400"/>
              <a:t> &amp; Singh (2016) proposed a methodology using statistical methods such as post-hoc standardized testing, Pearson’s chi square test, and Random malware samples from the year 2000 to 2007 dataset. Boost (BT), DT, SVM, RF algorithms were used and noticed twenty most often Opcodes and those codes were extracted from the assembly file of each malware and good ware documents. These twenty Opcodes were utilized as feature vector for ML classifier. The ML classifiers utilized for this study were SVM, RF, DT and boosting. They found out that this method of approach could be applied on trojans, spywares, backdoor and worms.</a:t>
            </a:r>
            <a:endParaRPr lang="en-IN" sz="2400"/>
          </a:p>
        </p:txBody>
      </p:sp>
    </p:spTree>
    <p:extLst>
      <p:ext uri="{BB962C8B-B14F-4D97-AF65-F5344CB8AC3E}">
        <p14:creationId xmlns:p14="http://schemas.microsoft.com/office/powerpoint/2010/main" val="330865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38200" y="1161498"/>
            <a:ext cx="10515600" cy="1325563"/>
          </a:xfrm>
        </p:spPr>
        <p:txBody>
          <a:bodyPr>
            <a:noAutofit/>
          </a:bodyPr>
          <a:lstStyle/>
          <a:p>
            <a:pPr algn="ctr"/>
            <a:r>
              <a:rPr lang="en-US" sz="3600" b="1" dirty="0"/>
              <a:t>Runtime-behavior based malware Classification using online ML</a:t>
            </a:r>
            <a:br>
              <a:rPr lang="en-US" sz="3600" b="1" dirty="0"/>
            </a:br>
            <a:br>
              <a:rPr lang="en-US" sz="3600" b="1" dirty="0"/>
            </a:br>
            <a:r>
              <a:rPr lang="en-IN" sz="2800" b="1" dirty="0" err="1"/>
              <a:t>Pektaş</a:t>
            </a:r>
            <a:r>
              <a:rPr lang="en-IN" sz="2800" b="1" dirty="0"/>
              <a:t>, A., </a:t>
            </a:r>
            <a:r>
              <a:rPr lang="en-IN" sz="2800" b="1" dirty="0" err="1"/>
              <a:t>Acarman</a:t>
            </a:r>
            <a:r>
              <a:rPr lang="en-IN" sz="2800" b="1" dirty="0"/>
              <a:t>, T., Falcone, Y., &amp; Fernandez, J. C (2015)</a:t>
            </a:r>
            <a:endParaRPr lang="en-IN" sz="3600" b="1" dirty="0"/>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38200" y="3429000"/>
            <a:ext cx="10515600" cy="3120942"/>
          </a:xfrm>
        </p:spPr>
        <p:txBody>
          <a:bodyPr>
            <a:normAutofit/>
          </a:bodyPr>
          <a:lstStyle/>
          <a:p>
            <a:pPr marL="0" indent="0" algn="just">
              <a:buNone/>
            </a:pPr>
            <a:r>
              <a:rPr lang="en-US" sz="2400" err="1"/>
              <a:t>Pektaş</a:t>
            </a:r>
            <a:r>
              <a:rPr lang="en-US" sz="2400"/>
              <a:t> et.al (2015) used Automated Dynamic Analysis on 18000 samples which belonged to 48 different families. Passive-Aggressive I (PA-I) &amp; PA-II, CW Learning, “AROW”, and NHERD algorithms were implemented out of which CW gave the most accurate results.</a:t>
            </a:r>
            <a:endParaRPr lang="en-IN" sz="2400"/>
          </a:p>
        </p:txBody>
      </p:sp>
    </p:spTree>
    <p:extLst>
      <p:ext uri="{BB962C8B-B14F-4D97-AF65-F5344CB8AC3E}">
        <p14:creationId xmlns:p14="http://schemas.microsoft.com/office/powerpoint/2010/main" val="361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C493-1162-41BC-85F0-0F354D0D8A49}"/>
              </a:ext>
            </a:extLst>
          </p:cNvPr>
          <p:cNvSpPr>
            <a:spLocks noGrp="1"/>
          </p:cNvSpPr>
          <p:nvPr>
            <p:ph type="title"/>
          </p:nvPr>
        </p:nvSpPr>
        <p:spPr>
          <a:xfrm>
            <a:off x="838200" y="1183957"/>
            <a:ext cx="10515600" cy="1325563"/>
          </a:xfrm>
        </p:spPr>
        <p:txBody>
          <a:bodyPr>
            <a:normAutofit fontScale="90000"/>
          </a:bodyPr>
          <a:lstStyle/>
          <a:p>
            <a:pPr algn="ctr"/>
            <a:r>
              <a:rPr lang="en-US" sz="4000" b="1" dirty="0"/>
              <a:t>Enhanced android Malware detection: an SVM-based machine learning approach</a:t>
            </a:r>
            <a:br>
              <a:rPr lang="en-US" b="1" dirty="0"/>
            </a:br>
            <a:br>
              <a:rPr lang="en-US" b="1" dirty="0"/>
            </a:br>
            <a:r>
              <a:rPr lang="en-US" sz="3100" b="1" dirty="0"/>
              <a:t>Han, H., Lim, S., Suh, K., Park, S., Cho, S. J., &amp; Park, M. (2020).</a:t>
            </a:r>
            <a:endParaRPr lang="en-IN" b="1" dirty="0"/>
          </a:p>
        </p:txBody>
      </p:sp>
      <p:sp>
        <p:nvSpPr>
          <p:cNvPr id="3" name="Content Placeholder 2">
            <a:extLst>
              <a:ext uri="{FF2B5EF4-FFF2-40B4-BE49-F238E27FC236}">
                <a16:creationId xmlns:a16="http://schemas.microsoft.com/office/drawing/2014/main" id="{0C1D2CCB-8E34-449B-8F09-72152EF6C727}"/>
              </a:ext>
            </a:extLst>
          </p:cNvPr>
          <p:cNvSpPr>
            <a:spLocks noGrp="1"/>
          </p:cNvSpPr>
          <p:nvPr>
            <p:ph idx="1"/>
          </p:nvPr>
        </p:nvSpPr>
        <p:spPr>
          <a:xfrm>
            <a:off x="838200" y="3056021"/>
            <a:ext cx="10515600" cy="3120942"/>
          </a:xfrm>
        </p:spPr>
        <p:txBody>
          <a:bodyPr>
            <a:normAutofit fontScale="92500" lnSpcReduction="10000"/>
          </a:bodyPr>
          <a:lstStyle/>
          <a:p>
            <a:pPr marL="0" indent="0" algn="just">
              <a:buNone/>
            </a:pPr>
            <a:r>
              <a:rPr lang="en-US" sz="2400"/>
              <a:t>Han et.al (2020) utilized SVM, bagging approaches and DT on the dataset. The samples for their malicious software identification had 2 categories: first one for benign apps and the second one for malware apps. The samples utilized in their tests incorporated 28,489 Android apps gathered as of Google Play, APKPure (APKPure) and Amazon AppStore. Then again, the malignant samples utilized in their effort were after AMD and “Drebin” samples in which the absolute quantity of malicious applications was 30,113. The most elevated accuracy they obtained was 99.75% utilizing the straight bit work. Their methodology gave 99.75% general precision and a convincing review pace of 99.97%.</a:t>
            </a:r>
            <a:endParaRPr lang="en-IN" sz="2400"/>
          </a:p>
        </p:txBody>
      </p:sp>
    </p:spTree>
    <p:extLst>
      <p:ext uri="{BB962C8B-B14F-4D97-AF65-F5344CB8AC3E}">
        <p14:creationId xmlns:p14="http://schemas.microsoft.com/office/powerpoint/2010/main" val="229712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20140" y="247648"/>
            <a:ext cx="9951720" cy="1485900"/>
          </a:xfrm>
        </p:spPr>
        <p:txBody>
          <a:bodyPr>
            <a:normAutofit fontScale="90000"/>
          </a:bodyPr>
          <a:lstStyle/>
          <a:p>
            <a:r>
              <a:rPr lang="en-IN" sz="3600" b="1" dirty="0"/>
              <a:t>Table 1 – </a:t>
            </a:r>
            <a:br>
              <a:rPr lang="en-IN" sz="3600" b="1" dirty="0"/>
            </a:br>
            <a:r>
              <a:rPr lang="en-US" sz="3600" b="1" dirty="0"/>
              <a:t>Algorithm used and Classification of detection</a:t>
            </a:r>
            <a:endParaRPr lang="en-IN" sz="3600" b="1" dirty="0"/>
          </a:p>
        </p:txBody>
      </p:sp>
      <p:graphicFrame>
        <p:nvGraphicFramePr>
          <p:cNvPr id="4" name="Content Placeholder 3"/>
          <p:cNvGraphicFramePr>
            <a:graphicFrameLocks noGrp="1"/>
          </p:cNvGraphicFramePr>
          <p:nvPr>
            <p:ph idx="1"/>
          </p:nvPr>
        </p:nvGraphicFramePr>
        <p:xfrm>
          <a:off x="1570056" y="2286000"/>
          <a:ext cx="9204289" cy="3581402"/>
        </p:xfrm>
        <a:graphic>
          <a:graphicData uri="http://schemas.openxmlformats.org/drawingml/2006/table">
            <a:tbl>
              <a:tblPr firstRow="1" firstCol="1" lastRow="1" lastCol="1" bandRow="1" bandCol="1">
                <a:tableStyleId>{2D5ABB26-0587-4C30-8999-92F81FD0307C}</a:tableStyleId>
              </a:tblPr>
              <a:tblGrid>
                <a:gridCol w="5950744">
                  <a:extLst>
                    <a:ext uri="{9D8B030D-6E8A-4147-A177-3AD203B41FA5}">
                      <a16:colId xmlns:a16="http://schemas.microsoft.com/office/drawing/2014/main" val="112117846"/>
                    </a:ext>
                  </a:extLst>
                </a:gridCol>
                <a:gridCol w="3253545">
                  <a:extLst>
                    <a:ext uri="{9D8B030D-6E8A-4147-A177-3AD203B41FA5}">
                      <a16:colId xmlns:a16="http://schemas.microsoft.com/office/drawing/2014/main" val="3590408082"/>
                    </a:ext>
                  </a:extLst>
                </a:gridCol>
              </a:tblGrid>
              <a:tr h="279524">
                <a:tc>
                  <a:txBody>
                    <a:bodyPr/>
                    <a:lstStyle/>
                    <a:p>
                      <a:pPr algn="ctr">
                        <a:spcAft>
                          <a:spcPts val="0"/>
                        </a:spcAft>
                      </a:pPr>
                      <a:r>
                        <a:rPr lang="en-US" sz="1600" b="1">
                          <a:effectLst/>
                          <a:latin typeface="+mn-lt"/>
                        </a:rPr>
                        <a:t>Algorithm</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600" b="1">
                          <a:effectLst/>
                          <a:latin typeface="+mn-lt"/>
                        </a:rPr>
                        <a:t>Classification of Detection</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1090643">
                <a:tc>
                  <a:txBody>
                    <a:bodyPr/>
                    <a:lstStyle/>
                    <a:p>
                      <a:pPr algn="l">
                        <a:spcAft>
                          <a:spcPts val="0"/>
                        </a:spcAft>
                      </a:pPr>
                      <a:r>
                        <a:rPr lang="en-US" sz="1400" b="1">
                          <a:latin typeface="+mn-lt"/>
                        </a:rPr>
                        <a:t>Support Vector Machine</a:t>
                      </a:r>
                    </a:p>
                    <a:p>
                      <a:pPr lvl="1" algn="l">
                        <a:spcAft>
                          <a:spcPts val="0"/>
                        </a:spcAft>
                      </a:pPr>
                      <a:r>
                        <a:rPr lang="en-US" sz="1400">
                          <a:latin typeface="+mn-lt"/>
                        </a:rPr>
                        <a:t>Han et.al (2020)</a:t>
                      </a:r>
                    </a:p>
                    <a:p>
                      <a:pPr lvl="1" algn="l">
                        <a:spcAft>
                          <a:spcPts val="0"/>
                        </a:spcAft>
                      </a:pPr>
                      <a:r>
                        <a:rPr lang="en-US" sz="1400" err="1"/>
                        <a:t>Yewale</a:t>
                      </a:r>
                      <a:r>
                        <a:rPr lang="en-US" sz="1400"/>
                        <a:t> &amp; Singh (2016)</a:t>
                      </a:r>
                    </a:p>
                    <a:p>
                      <a:pPr lvl="1" algn="l">
                        <a:spcAft>
                          <a:spcPts val="0"/>
                        </a:spcAft>
                      </a:pPr>
                      <a:r>
                        <a:rPr lang="en-US" sz="1400"/>
                        <a:t>Singh and Jain (2017)</a:t>
                      </a:r>
                    </a:p>
                    <a:p>
                      <a:pPr lvl="1" algn="l">
                        <a:spcAft>
                          <a:spcPts val="0"/>
                        </a:spcAft>
                      </a:pPr>
                      <a:r>
                        <a:rPr lang="en-US" sz="1400"/>
                        <a:t>Yeboah-Ofori &amp; </a:t>
                      </a:r>
                      <a:r>
                        <a:rPr lang="en-US" sz="1400" err="1"/>
                        <a:t>Boachie</a:t>
                      </a:r>
                      <a:r>
                        <a:rPr lang="en-US" sz="1400"/>
                        <a:t> (2019)</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algn="ctr">
                        <a:spcAft>
                          <a:spcPts val="0"/>
                        </a:spcAft>
                      </a:pPr>
                      <a:r>
                        <a:rPr lang="en-US" sz="1600" b="1">
                          <a:effectLst/>
                          <a:latin typeface="+mn-lt"/>
                        </a:rPr>
                        <a:t>Static Analysis</a:t>
                      </a:r>
                      <a:endParaRPr lang="en-IN" sz="1400" b="1">
                        <a:effectLst/>
                        <a:latin typeface="+mn-lt"/>
                        <a:ea typeface="SimSun" panose="02010600030101010101" pitchFamily="2" charset="-122"/>
                        <a:cs typeface="Times New Roman" panose="02020603050405020304" pitchFamily="18" charset="0"/>
                      </a:endParaRPr>
                    </a:p>
                  </a:txBody>
                  <a:tcPr marL="0" marR="0" marT="34033" marB="340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1090643">
                <a:tc>
                  <a:txBody>
                    <a:bodyPr/>
                    <a:lstStyle/>
                    <a:p>
                      <a:pPr algn="l">
                        <a:spcAft>
                          <a:spcPts val="0"/>
                        </a:spcAft>
                      </a:pPr>
                      <a:r>
                        <a:rPr lang="en-IN" sz="1400" b="1">
                          <a:effectLst/>
                          <a:latin typeface="+mn-lt"/>
                          <a:ea typeface="SimSun" panose="02010600030101010101" pitchFamily="2" charset="-122"/>
                          <a:cs typeface="Times New Roman" panose="02020603050405020304" pitchFamily="18" charset="0"/>
                        </a:rPr>
                        <a:t>Decision Tree</a:t>
                      </a:r>
                    </a:p>
                    <a:p>
                      <a:pPr lvl="1" algn="l">
                        <a:spcAft>
                          <a:spcPts val="0"/>
                        </a:spcAft>
                      </a:pPr>
                      <a:r>
                        <a:rPr lang="en-IN" sz="1400" b="0">
                          <a:effectLst/>
                          <a:latin typeface="+mn-lt"/>
                          <a:ea typeface="SimSun" panose="02010600030101010101" pitchFamily="2" charset="-122"/>
                          <a:cs typeface="Times New Roman" panose="02020603050405020304" pitchFamily="18" charset="0"/>
                        </a:rPr>
                        <a:t>Han et.al (2020)</a:t>
                      </a:r>
                    </a:p>
                    <a:p>
                      <a:pPr lvl="1" algn="l">
                        <a:spcAft>
                          <a:spcPts val="0"/>
                        </a:spcAft>
                      </a:pPr>
                      <a:r>
                        <a:rPr lang="en-US" sz="1400" err="1"/>
                        <a:t>Yewale</a:t>
                      </a:r>
                      <a:r>
                        <a:rPr lang="en-US" sz="1400"/>
                        <a:t> &amp; Singh (2016)</a:t>
                      </a:r>
                    </a:p>
                    <a:p>
                      <a:pPr lvl="1" algn="l">
                        <a:spcAft>
                          <a:spcPts val="0"/>
                        </a:spcAft>
                      </a:pPr>
                      <a:r>
                        <a:rPr lang="en-US" sz="1400"/>
                        <a:t>Singh and Jain (2017)</a:t>
                      </a:r>
                    </a:p>
                    <a:p>
                      <a:pPr lvl="1" algn="l">
                        <a:spcAft>
                          <a:spcPts val="0"/>
                        </a:spcAft>
                      </a:pPr>
                      <a:r>
                        <a:rPr lang="en-US" sz="1400"/>
                        <a:t>Yeboah-Ofori &amp; </a:t>
                      </a:r>
                      <a:r>
                        <a:rPr lang="en-US" sz="1400" err="1"/>
                        <a:t>Boachie</a:t>
                      </a:r>
                      <a:r>
                        <a:rPr lang="en-US" sz="1400"/>
                        <a:t> (2019)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666365">
                <a:tc>
                  <a:txBody>
                    <a:bodyPr/>
                    <a:lstStyle/>
                    <a:p>
                      <a:pPr algn="l">
                        <a:spcAft>
                          <a:spcPts val="0"/>
                        </a:spcAft>
                        <a:tabLst>
                          <a:tab pos="1507490" algn="l"/>
                        </a:tabLst>
                      </a:pPr>
                      <a:r>
                        <a:rPr lang="en-US" sz="1400" b="1"/>
                        <a:t>Random Forest</a:t>
                      </a:r>
                    </a:p>
                    <a:p>
                      <a:pPr lvl="1" algn="l">
                        <a:spcAft>
                          <a:spcPts val="0"/>
                        </a:spcAft>
                        <a:tabLst>
                          <a:tab pos="1507490" algn="l"/>
                        </a:tabLst>
                      </a:pPr>
                      <a:r>
                        <a:rPr lang="en-US" sz="1400"/>
                        <a:t>Bansal et.al (2016)</a:t>
                      </a:r>
                    </a:p>
                    <a:p>
                      <a:pPr lvl="1" algn="l">
                        <a:spcAft>
                          <a:spcPts val="0"/>
                        </a:spcAft>
                        <a:tabLst>
                          <a:tab pos="1507490" algn="l"/>
                        </a:tabLst>
                      </a:pPr>
                      <a:r>
                        <a:rPr lang="en-US" sz="1400"/>
                        <a:t>Hamid et.al (2017)</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454227">
                <a:tc>
                  <a:txBody>
                    <a:bodyPr/>
                    <a:lstStyle/>
                    <a:p>
                      <a:pPr algn="l">
                        <a:spcAft>
                          <a:spcPts val="0"/>
                        </a:spcAft>
                        <a:tabLst>
                          <a:tab pos="1507490" algn="l"/>
                        </a:tabLst>
                      </a:pPr>
                      <a:r>
                        <a:rPr lang="en-IN" sz="1400" b="1">
                          <a:effectLst/>
                          <a:latin typeface="+mn-lt"/>
                          <a:ea typeface="SimSun" panose="02010600030101010101" pitchFamily="2" charset="-122"/>
                          <a:cs typeface="Times New Roman" panose="02020603050405020304" pitchFamily="18" charset="0"/>
                        </a:rPr>
                        <a:t>Naïve Bayes</a:t>
                      </a:r>
                    </a:p>
                    <a:p>
                      <a:pPr lvl="1" algn="l">
                        <a:spcAft>
                          <a:spcPts val="0"/>
                        </a:spcAft>
                        <a:tabLst>
                          <a:tab pos="1507490" algn="l"/>
                        </a:tabLst>
                      </a:pPr>
                      <a:r>
                        <a:rPr lang="en-US" sz="1400"/>
                        <a:t>Bansal et.al (2016)</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80669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23563" y="504028"/>
            <a:ext cx="10493524" cy="1127760"/>
          </a:xfrm>
        </p:spPr>
        <p:txBody>
          <a:bodyPr vert="horz" lIns="91440" tIns="45720" rIns="91440" bIns="45720" rtlCol="0" anchor="t">
            <a:normAutofit fontScale="90000"/>
          </a:bodyPr>
          <a:lstStyle/>
          <a:p>
            <a:r>
              <a:rPr lang="en-US" sz="3600" b="1" dirty="0"/>
              <a:t>Table 1 –</a:t>
            </a:r>
            <a:br>
              <a:rPr lang="en-US" b="1" dirty="0"/>
            </a:br>
            <a:r>
              <a:rPr lang="en-US" sz="3600" b="1" dirty="0"/>
              <a:t>Algorithm used and Classification of detection</a:t>
            </a:r>
            <a:endParaRPr lang="en-US" b="1" dirty="0"/>
          </a:p>
        </p:txBody>
      </p:sp>
      <p:sp>
        <p:nvSpPr>
          <p:cNvPr id="6" name="TextBox 5">
            <a:extLst>
              <a:ext uri="{FF2B5EF4-FFF2-40B4-BE49-F238E27FC236}">
                <a16:creationId xmlns:a16="http://schemas.microsoft.com/office/drawing/2014/main" id="{89C32128-31E8-4578-BC7E-A832778714F9}"/>
              </a:ext>
            </a:extLst>
          </p:cNvPr>
          <p:cNvSpPr txBox="1"/>
          <p:nvPr/>
        </p:nvSpPr>
        <p:spPr>
          <a:xfrm>
            <a:off x="1023562" y="2286000"/>
            <a:ext cx="5072437"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b="1" dirty="0">
                <a:solidFill>
                  <a:schemeClr val="tx2"/>
                </a:solidFill>
              </a:rPr>
              <a:t>Table 1: Algorithm used and Category of detection</a:t>
            </a:r>
            <a:r>
              <a:rPr lang="en-US" dirty="0">
                <a:solidFill>
                  <a:schemeClr val="tx2"/>
                </a:solidFill>
              </a:rPr>
              <a:t> </a:t>
            </a:r>
          </a:p>
          <a:p>
            <a:pPr marL="384048" indent="-384048" defTabSz="914400">
              <a:lnSpc>
                <a:spcPct val="94000"/>
              </a:lnSpc>
              <a:spcAft>
                <a:spcPts val="200"/>
              </a:spcAft>
              <a:buFont typeface="Arial" panose="020B0604020202020204" pitchFamily="34" charset="0"/>
              <a:buChar char="•"/>
            </a:pPr>
            <a:r>
              <a:rPr lang="en-US" dirty="0">
                <a:solidFill>
                  <a:schemeClr val="tx2"/>
                </a:solidFill>
              </a:rPr>
              <a:t>The table consist of general algorithm which is implemented by the researcher during their research. It is categorically divided into three general categories namely Static Analysis, Dynamic Analysis and Hybrid Analysis.	</a:t>
            </a:r>
          </a:p>
          <a:p>
            <a:pPr marL="384048" indent="-384048" defTabSz="914400">
              <a:lnSpc>
                <a:spcPct val="94000"/>
              </a:lnSpc>
              <a:spcAft>
                <a:spcPts val="200"/>
              </a:spcAft>
              <a:buFont typeface="Arial" panose="020B0604020202020204" pitchFamily="34" charset="0"/>
              <a:buChar char="•"/>
            </a:pPr>
            <a:r>
              <a:rPr lang="en-US" dirty="0">
                <a:solidFill>
                  <a:schemeClr val="tx2"/>
                </a:solidFill>
              </a:rPr>
              <a:t>This indicates that the particular algorithm might have been used for more than one way of detection of malware using machine learning.</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p:txBody>
      </p:sp>
      <p:graphicFrame>
        <p:nvGraphicFramePr>
          <p:cNvPr id="4" name="Content Placeholder 3"/>
          <p:cNvGraphicFramePr>
            <a:graphicFrameLocks noGrp="1"/>
          </p:cNvGraphicFramePr>
          <p:nvPr>
            <p:ph idx="1"/>
          </p:nvPr>
        </p:nvGraphicFramePr>
        <p:xfrm>
          <a:off x="6411641" y="2452998"/>
          <a:ext cx="5105446" cy="3337094"/>
        </p:xfrm>
        <a:graphic>
          <a:graphicData uri="http://schemas.openxmlformats.org/drawingml/2006/table">
            <a:tbl>
              <a:tblPr firstRow="1" firstCol="1" lastRow="1" lastCol="1" bandRow="1" bandCol="1">
                <a:tableStyleId>{2D5ABB26-0587-4C30-8999-92F81FD0307C}</a:tableStyleId>
              </a:tblPr>
              <a:tblGrid>
                <a:gridCol w="3105866">
                  <a:extLst>
                    <a:ext uri="{9D8B030D-6E8A-4147-A177-3AD203B41FA5}">
                      <a16:colId xmlns:a16="http://schemas.microsoft.com/office/drawing/2014/main" val="112117846"/>
                    </a:ext>
                  </a:extLst>
                </a:gridCol>
                <a:gridCol w="1999580">
                  <a:extLst>
                    <a:ext uri="{9D8B030D-6E8A-4147-A177-3AD203B41FA5}">
                      <a16:colId xmlns:a16="http://schemas.microsoft.com/office/drawing/2014/main" val="3590408082"/>
                    </a:ext>
                  </a:extLst>
                </a:gridCol>
              </a:tblGrid>
              <a:tr h="542534">
                <a:tc>
                  <a:txBody>
                    <a:bodyPr/>
                    <a:lstStyle/>
                    <a:p>
                      <a:pPr algn="ctr">
                        <a:spcAft>
                          <a:spcPts val="0"/>
                        </a:spcAft>
                      </a:pPr>
                      <a:r>
                        <a:rPr lang="en-US" sz="1700" b="1">
                          <a:effectLst/>
                          <a:latin typeface="+mn-lt"/>
                        </a:rPr>
                        <a:t>Algorithm</a:t>
                      </a:r>
                      <a:endParaRPr lang="en-IN" sz="17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Aft>
                          <a:spcPts val="0"/>
                        </a:spcAft>
                      </a:pPr>
                      <a:r>
                        <a:rPr lang="en-US" sz="1700" b="1">
                          <a:effectLst/>
                          <a:latin typeface="+mn-lt"/>
                        </a:rPr>
                        <a:t>Classification of Detection</a:t>
                      </a:r>
                      <a:endParaRPr lang="en-IN" sz="17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1813798"/>
                  </a:ext>
                </a:extLst>
              </a:tr>
              <a:tr h="465760">
                <a:tc>
                  <a:txBody>
                    <a:bodyPr/>
                    <a:lstStyle/>
                    <a:p>
                      <a:pPr algn="l">
                        <a:spcAft>
                          <a:spcPts val="0"/>
                        </a:spcAft>
                        <a:tabLst>
                          <a:tab pos="765810" algn="l"/>
                        </a:tabLst>
                      </a:pPr>
                      <a:r>
                        <a:rPr lang="en-IN" sz="1400" b="1" err="1">
                          <a:effectLst/>
                          <a:latin typeface="+mn-lt"/>
                          <a:ea typeface="SimSun" panose="02010600030101010101" pitchFamily="2" charset="-122"/>
                          <a:cs typeface="Times New Roman" panose="02020603050405020304" pitchFamily="18" charset="0"/>
                        </a:rPr>
                        <a:t>Knn</a:t>
                      </a:r>
                      <a:endParaRPr lang="en-IN" sz="1400" b="1">
                        <a:effectLst/>
                        <a:latin typeface="+mn-lt"/>
                        <a:ea typeface="SimSun" panose="02010600030101010101" pitchFamily="2" charset="-122"/>
                        <a:cs typeface="Times New Roman" panose="02020603050405020304" pitchFamily="18" charset="0"/>
                      </a:endParaRPr>
                    </a:p>
                    <a:p>
                      <a:pPr lvl="1" algn="l">
                        <a:spcAft>
                          <a:spcPts val="0"/>
                        </a:spcAft>
                        <a:tabLst>
                          <a:tab pos="765810" algn="l"/>
                        </a:tabLst>
                      </a:pPr>
                      <a:r>
                        <a:rPr lang="en-US" sz="1400" err="1"/>
                        <a:t>Daku</a:t>
                      </a:r>
                      <a:r>
                        <a:rPr lang="en-US" sz="1400"/>
                        <a:t> et.al (2018)</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gn="ctr">
                        <a:spcAft>
                          <a:spcPts val="0"/>
                        </a:spcAft>
                      </a:pPr>
                      <a:r>
                        <a:rPr lang="en-US" sz="1400" b="1">
                          <a:effectLst/>
                          <a:latin typeface="+mn-lt"/>
                        </a:rPr>
                        <a:t> Dynamic Analysis</a:t>
                      </a:r>
                      <a:endParaRPr lang="en-IN" sz="14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4907901"/>
                  </a:ext>
                </a:extLst>
              </a:tr>
              <a:tr h="465760">
                <a:tc>
                  <a:txBody>
                    <a:bodyPr/>
                    <a:lstStyle/>
                    <a:p>
                      <a:pPr algn="l">
                        <a:spcAft>
                          <a:spcPts val="0"/>
                        </a:spcAft>
                        <a:tabLst>
                          <a:tab pos="765810" algn="l"/>
                        </a:tabLst>
                      </a:pPr>
                      <a:r>
                        <a:rPr lang="en-IN" sz="1400" b="1">
                          <a:effectLst/>
                          <a:latin typeface="+mn-lt"/>
                          <a:ea typeface="SimSun" panose="02010600030101010101" pitchFamily="2" charset="-122"/>
                          <a:cs typeface="Times New Roman" panose="02020603050405020304" pitchFamily="18" charset="0"/>
                        </a:rPr>
                        <a:t>J48</a:t>
                      </a:r>
                    </a:p>
                    <a:p>
                      <a:pPr lvl="1" algn="l">
                        <a:spcAft>
                          <a:spcPts val="0"/>
                        </a:spcAft>
                        <a:tabLst>
                          <a:tab pos="765810" algn="l"/>
                        </a:tabLst>
                      </a:pPr>
                      <a:r>
                        <a:rPr lang="en-US" sz="1400" err="1"/>
                        <a:t>Daku</a:t>
                      </a:r>
                      <a:r>
                        <a:rPr lang="en-US" sz="1400"/>
                        <a:t> et.al (2018)</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1553992288"/>
                  </a:ext>
                </a:extLst>
              </a:tr>
              <a:tr h="465760">
                <a:tc>
                  <a:txBody>
                    <a:bodyPr/>
                    <a:lstStyle/>
                    <a:p>
                      <a:pPr algn="l">
                        <a:spcAft>
                          <a:spcPts val="0"/>
                        </a:spcAft>
                        <a:tabLst>
                          <a:tab pos="765810" algn="l"/>
                        </a:tabLst>
                      </a:pPr>
                      <a:r>
                        <a:rPr lang="en-US" sz="1400" b="1"/>
                        <a:t>Passive-Aggressive I (PA-I) &amp; PA-II</a:t>
                      </a:r>
                    </a:p>
                    <a:p>
                      <a:pPr lvl="1" algn="l">
                        <a:spcAft>
                          <a:spcPts val="0"/>
                        </a:spcAft>
                        <a:tabLst>
                          <a:tab pos="765810" algn="l"/>
                        </a:tabLst>
                      </a:pPr>
                      <a:r>
                        <a:rPr lang="en-US" sz="1400" err="1"/>
                        <a:t>Pektaş</a:t>
                      </a:r>
                      <a:r>
                        <a:rPr lang="en-US" sz="1400"/>
                        <a:t> et.al</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spcAft>
                          <a:spcPts val="0"/>
                        </a:spcAft>
                      </a:pPr>
                      <a:r>
                        <a:rPr lang="en-US" sz="2000" b="1">
                          <a:effectLst/>
                          <a:latin typeface="+mn-lt"/>
                        </a:rPr>
                        <a:t> Dynamic Analysis</a:t>
                      </a:r>
                      <a:endParaRPr lang="en-IN" sz="1600" b="1">
                        <a:effectLst/>
                        <a:latin typeface="+mn-lt"/>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83444"/>
                  </a:ext>
                </a:extLst>
              </a:tr>
              <a:tr h="465760">
                <a:tc>
                  <a:txBody>
                    <a:bodyPr/>
                    <a:lstStyle/>
                    <a:p>
                      <a:pPr algn="l">
                        <a:spcAft>
                          <a:spcPts val="0"/>
                        </a:spcAft>
                        <a:tabLst>
                          <a:tab pos="1507490" algn="l"/>
                        </a:tabLst>
                      </a:pPr>
                      <a:r>
                        <a:rPr lang="en-US" sz="1400" b="1"/>
                        <a:t>CW Learning, AROW, NHERD</a:t>
                      </a:r>
                    </a:p>
                    <a:p>
                      <a:pPr lvl="1" algn="l">
                        <a:spcAft>
                          <a:spcPts val="0"/>
                        </a:spcAft>
                        <a:tabLst>
                          <a:tab pos="1507490" algn="l"/>
                        </a:tabLst>
                      </a:pPr>
                      <a:r>
                        <a:rPr lang="en-US" sz="1400" err="1"/>
                        <a:t>Pektaş</a:t>
                      </a:r>
                      <a:r>
                        <a:rPr lang="en-US" sz="1400"/>
                        <a:t> et.al</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646855450"/>
                  </a:ext>
                </a:extLst>
              </a:tr>
              <a:tr h="465760">
                <a:tc>
                  <a:txBody>
                    <a:bodyPr/>
                    <a:lstStyle/>
                    <a:p>
                      <a:pPr algn="l">
                        <a:spcAft>
                          <a:spcPts val="0"/>
                        </a:spcAft>
                        <a:tabLst>
                          <a:tab pos="1149350" algn="l"/>
                        </a:tabLst>
                      </a:pPr>
                      <a:r>
                        <a:rPr lang="en-IN" sz="1400" b="1" err="1">
                          <a:effectLst/>
                          <a:latin typeface="+mn-lt"/>
                          <a:ea typeface="SimSun" panose="02010600030101010101" pitchFamily="2" charset="-122"/>
                          <a:cs typeface="Times New Roman" panose="02020603050405020304" pitchFamily="18" charset="0"/>
                        </a:rPr>
                        <a:t>Multilayed</a:t>
                      </a:r>
                      <a:r>
                        <a:rPr lang="en-IN" sz="1400" b="1">
                          <a:effectLst/>
                          <a:latin typeface="+mn-lt"/>
                          <a:ea typeface="SimSun" panose="02010600030101010101" pitchFamily="2" charset="-122"/>
                          <a:cs typeface="Times New Roman" panose="02020603050405020304" pitchFamily="18" charset="0"/>
                        </a:rPr>
                        <a:t> Perceptron</a:t>
                      </a:r>
                    </a:p>
                    <a:p>
                      <a:pPr lvl="1" algn="l">
                        <a:spcAft>
                          <a:spcPts val="0"/>
                        </a:spcAft>
                        <a:tabLst>
                          <a:tab pos="1149350" algn="l"/>
                        </a:tabLst>
                      </a:pPr>
                      <a:r>
                        <a:rPr lang="en-US" sz="1400"/>
                        <a:t>Bansal et.al (2016)</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3004045430"/>
                  </a:ext>
                </a:extLst>
              </a:tr>
              <a:tr h="465760">
                <a:tc>
                  <a:txBody>
                    <a:bodyPr/>
                    <a:lstStyle/>
                    <a:p>
                      <a:pPr algn="l">
                        <a:spcAft>
                          <a:spcPts val="0"/>
                        </a:spcAft>
                      </a:pPr>
                      <a:r>
                        <a:rPr lang="en-IN" sz="1400" b="1">
                          <a:effectLst/>
                          <a:latin typeface="+mn-lt"/>
                          <a:ea typeface="SimSun" panose="02010600030101010101" pitchFamily="2" charset="-122"/>
                          <a:cs typeface="Times New Roman" panose="02020603050405020304" pitchFamily="18" charset="0"/>
                        </a:rPr>
                        <a:t>K-means Clustering</a:t>
                      </a:r>
                    </a:p>
                    <a:p>
                      <a:pPr lvl="1" algn="l">
                        <a:spcAft>
                          <a:spcPts val="0"/>
                        </a:spcAft>
                      </a:pPr>
                      <a:r>
                        <a:rPr lang="en-US" sz="1400"/>
                        <a:t>Hamid et.al (2017)</a:t>
                      </a:r>
                      <a:endParaRPr lang="en-IN" sz="1400" b="1">
                        <a:effectLst/>
                        <a:latin typeface="+mn-lt"/>
                        <a:ea typeface="SimSun" panose="02010600030101010101" pitchFamily="2" charset="-122"/>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IN"/>
                    </a:p>
                  </a:txBody>
                  <a:tcPr/>
                </a:tc>
                <a:extLst>
                  <a:ext uri="{0D108BD9-81ED-4DB2-BD59-A6C34878D82A}">
                    <a16:rowId xmlns:a16="http://schemas.microsoft.com/office/drawing/2014/main" val="2078962177"/>
                  </a:ext>
                </a:extLst>
              </a:tr>
            </a:tbl>
          </a:graphicData>
        </a:graphic>
      </p:graphicFrame>
    </p:spTree>
    <p:extLst>
      <p:ext uri="{BB962C8B-B14F-4D97-AF65-F5344CB8AC3E}">
        <p14:creationId xmlns:p14="http://schemas.microsoft.com/office/powerpoint/2010/main" val="318568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685800"/>
            <a:ext cx="3282695" cy="1485900"/>
          </a:xfrm>
        </p:spPr>
        <p:txBody>
          <a:bodyPr vert="horz" lIns="91440" tIns="45720" rIns="91440" bIns="45720" rtlCol="0" anchor="t">
            <a:normAutofit fontScale="90000"/>
          </a:bodyPr>
          <a:lstStyle/>
          <a:p>
            <a:r>
              <a:rPr lang="en-US" sz="2400" b="1" dirty="0"/>
              <a:t>Table 2 - Researcher's Method of Collecting Malicious Files</a:t>
            </a:r>
          </a:p>
        </p:txBody>
      </p:sp>
      <p:sp>
        <p:nvSpPr>
          <p:cNvPr id="2" name="Rectangle 1"/>
          <p:cNvSpPr/>
          <p:nvPr/>
        </p:nvSpPr>
        <p:spPr>
          <a:xfrm>
            <a:off x="1371600" y="2286000"/>
            <a:ext cx="3282694" cy="3581400"/>
          </a:xfrm>
          <a:prstGeom prst="rect">
            <a:avLst/>
          </a:prstGeom>
        </p:spPr>
        <p:txBody>
          <a:bodyPr vert="horz" lIns="91440" tIns="45720" rIns="91440" bIns="45720" rtlCol="0">
            <a:normAutofit fontScale="92500"/>
          </a:bodyPr>
          <a:lstStyle/>
          <a:p>
            <a:pPr marL="384048" indent="-384048" defTabSz="914400">
              <a:lnSpc>
                <a:spcPct val="94000"/>
              </a:lnSpc>
              <a:spcAft>
                <a:spcPts val="200"/>
              </a:spcAft>
              <a:buFont typeface="Franklin Gothic Book" panose="020B0503020102020204" pitchFamily="34" charset="0"/>
            </a:pPr>
            <a:r>
              <a:rPr lang="en-US" b="1" dirty="0">
                <a:solidFill>
                  <a:schemeClr val="tx2"/>
                </a:solidFill>
              </a:rPr>
              <a:t>Table 2</a:t>
            </a:r>
            <a:r>
              <a:rPr lang="en-US" dirty="0">
                <a:solidFill>
                  <a:schemeClr val="tx2"/>
                </a:solidFill>
              </a:rPr>
              <a:t>: </a:t>
            </a:r>
            <a:r>
              <a:rPr lang="en-US" b="1" dirty="0">
                <a:solidFill>
                  <a:schemeClr val="tx2"/>
                </a:solidFill>
              </a:rPr>
              <a:t>Researcher's Method of Collecting Malicious Files</a:t>
            </a:r>
            <a:endParaRPr lang="en-US" dirty="0">
              <a:solidFill>
                <a:schemeClr val="tx2"/>
              </a:solidFill>
            </a:endParaRPr>
          </a:p>
          <a:p>
            <a:pPr marL="285750" indent="-285750" defTabSz="914400">
              <a:lnSpc>
                <a:spcPct val="94000"/>
              </a:lnSpc>
              <a:spcAft>
                <a:spcPts val="200"/>
              </a:spcAft>
              <a:buFont typeface="Arial" panose="020B0604020202020204" pitchFamily="34" charset="0"/>
              <a:buChar char="•"/>
            </a:pPr>
            <a:r>
              <a:rPr lang="en-US" dirty="0">
                <a:solidFill>
                  <a:schemeClr val="tx2"/>
                </a:solidFill>
              </a:rPr>
              <a:t>The table is created for the purpose of presenting the dataset on which different researchers had implemented malware analysis using machine learning. </a:t>
            </a:r>
          </a:p>
          <a:p>
            <a:pPr marL="285750" indent="-285750" defTabSz="914400">
              <a:lnSpc>
                <a:spcPct val="94000"/>
              </a:lnSpc>
              <a:spcAft>
                <a:spcPts val="200"/>
              </a:spcAft>
              <a:buFont typeface="Arial" panose="020B0604020202020204" pitchFamily="34" charset="0"/>
              <a:buChar char="•"/>
            </a:pPr>
            <a:r>
              <a:rPr lang="en-US" dirty="0">
                <a:solidFill>
                  <a:schemeClr val="tx2"/>
                </a:solidFill>
              </a:rPr>
              <a:t>The table also mentions the number malware files and benign files which were present in those datasets.</a:t>
            </a:r>
          </a:p>
        </p:txBody>
      </p:sp>
      <p:graphicFrame>
        <p:nvGraphicFramePr>
          <p:cNvPr id="3" name="Content Placeholder 2"/>
          <p:cNvGraphicFramePr>
            <a:graphicFrameLocks noGrp="1"/>
          </p:cNvGraphicFramePr>
          <p:nvPr>
            <p:ph idx="1"/>
          </p:nvPr>
        </p:nvGraphicFramePr>
        <p:xfrm>
          <a:off x="5031467" y="768261"/>
          <a:ext cx="6517066" cy="5001441"/>
        </p:xfrm>
        <a:graphic>
          <a:graphicData uri="http://schemas.openxmlformats.org/drawingml/2006/table">
            <a:tbl>
              <a:tblPr firstRow="1" firstCol="1" bandRow="1">
                <a:tableStyleId>{2D5ABB26-0587-4C30-8999-92F81FD0307C}</a:tableStyleId>
              </a:tblPr>
              <a:tblGrid>
                <a:gridCol w="4251035">
                  <a:extLst>
                    <a:ext uri="{9D8B030D-6E8A-4147-A177-3AD203B41FA5}">
                      <a16:colId xmlns:a16="http://schemas.microsoft.com/office/drawing/2014/main" val="225947541"/>
                    </a:ext>
                  </a:extLst>
                </a:gridCol>
                <a:gridCol w="2266031">
                  <a:extLst>
                    <a:ext uri="{9D8B030D-6E8A-4147-A177-3AD203B41FA5}">
                      <a16:colId xmlns:a16="http://schemas.microsoft.com/office/drawing/2014/main" val="3039382830"/>
                    </a:ext>
                  </a:extLst>
                </a:gridCol>
              </a:tblGrid>
              <a:tr h="277720">
                <a:tc>
                  <a:txBody>
                    <a:bodyPr/>
                    <a:lstStyle/>
                    <a:p>
                      <a:pPr algn="ctr">
                        <a:spcAft>
                          <a:spcPts val="0"/>
                        </a:spcAft>
                      </a:pPr>
                      <a:r>
                        <a:rPr lang="en-US" sz="1600" b="1">
                          <a:effectLst/>
                        </a:rPr>
                        <a:t>Dataset</a:t>
                      </a:r>
                      <a:endParaRPr lang="en-IN"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b="1">
                          <a:effectLst/>
                          <a:latin typeface="+mj-lt"/>
                        </a:rPr>
                        <a:t>Method of Collection</a:t>
                      </a:r>
                      <a:endParaRPr lang="en-IN" sz="16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151434"/>
                  </a:ext>
                </a:extLst>
              </a:tr>
              <a:tr h="451295">
                <a:tc>
                  <a:txBody>
                    <a:bodyPr/>
                    <a:lstStyle/>
                    <a:p>
                      <a:pPr algn="l">
                        <a:spcAft>
                          <a:spcPts val="0"/>
                        </a:spcAft>
                      </a:pPr>
                      <a:r>
                        <a:rPr lang="en-US" sz="1400" b="1"/>
                        <a:t>8928 malware samples from VX-Heavens</a:t>
                      </a:r>
                    </a:p>
                    <a:p>
                      <a:pPr algn="l">
                        <a:spcAft>
                          <a:spcPts val="0"/>
                        </a:spcAft>
                      </a:pPr>
                      <a:r>
                        <a:rPr lang="en-US" sz="1400"/>
                        <a:t>Park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VX-Heavens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987493"/>
                  </a:ext>
                </a:extLst>
              </a:tr>
              <a:tr h="451295">
                <a:tc>
                  <a:txBody>
                    <a:bodyPr/>
                    <a:lstStyle/>
                    <a:p>
                      <a:pPr algn="l">
                        <a:spcAft>
                          <a:spcPts val="0"/>
                        </a:spcAft>
                      </a:pPr>
                      <a:r>
                        <a:rPr lang="en-US" sz="1400" b="1"/>
                        <a:t>20000 malware entries with 62 features</a:t>
                      </a:r>
                    </a:p>
                    <a:p>
                      <a:pPr algn="l">
                        <a:spcAft>
                          <a:spcPts val="0"/>
                        </a:spcAft>
                      </a:pPr>
                      <a:r>
                        <a:rPr lang="en-US" sz="1400"/>
                        <a:t>Yeboah-Ofori &amp; </a:t>
                      </a:r>
                      <a:r>
                        <a:rPr lang="en-US" sz="1400" err="1"/>
                        <a:t>Boachie</a:t>
                      </a:r>
                      <a:r>
                        <a:rPr lang="en-US" sz="1400"/>
                        <a:t> (2019)</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latin typeface="+mj-lt"/>
                        </a:rPr>
                        <a:t>Microsoft End-Point Systems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765579"/>
                  </a:ext>
                </a:extLst>
              </a:tr>
              <a:tr h="451295">
                <a:tc>
                  <a:txBody>
                    <a:bodyPr/>
                    <a:lstStyle/>
                    <a:p>
                      <a:pPr algn="l">
                        <a:spcAft>
                          <a:spcPts val="0"/>
                        </a:spcAft>
                      </a:pPr>
                      <a:r>
                        <a:rPr lang="en-US" sz="1400" b="1"/>
                        <a:t>100 Malware Apps and 400 Benign Apps</a:t>
                      </a:r>
                    </a:p>
                    <a:p>
                      <a:pPr algn="l">
                        <a:spcAft>
                          <a:spcPts val="0"/>
                        </a:spcAft>
                      </a:pPr>
                      <a:r>
                        <a:rPr lang="en-US" sz="1400"/>
                        <a:t>Yuan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Dynamic Collection on Ubuntu</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746086"/>
                  </a:ext>
                </a:extLst>
              </a:tr>
              <a:tr h="451295">
                <a:tc>
                  <a:txBody>
                    <a:bodyPr/>
                    <a:lstStyle/>
                    <a:p>
                      <a:pPr algn="l">
                        <a:spcAft>
                          <a:spcPts val="0"/>
                        </a:spcAft>
                      </a:pPr>
                      <a:r>
                        <a:rPr lang="en-US" sz="1400" b="1"/>
                        <a:t>Virus Total and </a:t>
                      </a:r>
                      <a:r>
                        <a:rPr lang="en-US" sz="1400" b="1" err="1"/>
                        <a:t>Malgenome</a:t>
                      </a:r>
                      <a:endParaRPr lang="en-US" sz="1400" b="1"/>
                    </a:p>
                    <a:p>
                      <a:pPr algn="l">
                        <a:spcAft>
                          <a:spcPts val="0"/>
                        </a:spcAft>
                      </a:pPr>
                      <a:r>
                        <a:rPr lang="en-US" sz="1400"/>
                        <a:t>Hamid et.al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Not Mentioned</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737587"/>
                  </a:ext>
                </a:extLst>
              </a:tr>
              <a:tr h="662065">
                <a:tc>
                  <a:txBody>
                    <a:bodyPr/>
                    <a:lstStyle/>
                    <a:p>
                      <a:pPr algn="l">
                        <a:spcAft>
                          <a:spcPts val="0"/>
                        </a:spcAft>
                        <a:tabLst>
                          <a:tab pos="1245235" algn="l"/>
                        </a:tabLst>
                      </a:pPr>
                      <a:r>
                        <a:rPr lang="en-US" sz="1400" b="1"/>
                        <a:t>109 files  - 25 were benign files and 84 files were malwares samples</a:t>
                      </a:r>
                    </a:p>
                    <a:p>
                      <a:pPr algn="l">
                        <a:spcAft>
                          <a:spcPts val="0"/>
                        </a:spcAft>
                        <a:tabLst>
                          <a:tab pos="1245235" algn="l"/>
                        </a:tabLst>
                      </a:pPr>
                      <a:r>
                        <a:rPr lang="en-US" sz="1400"/>
                        <a:t>Singh and Jain (2017)</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Online Framework and Download.com</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9728011"/>
                  </a:ext>
                </a:extLst>
              </a:tr>
              <a:tr h="451295">
                <a:tc>
                  <a:txBody>
                    <a:bodyPr/>
                    <a:lstStyle/>
                    <a:p>
                      <a:pPr algn="l">
                        <a:spcAft>
                          <a:spcPts val="0"/>
                        </a:spcAft>
                      </a:pPr>
                      <a:r>
                        <a:rPr lang="en-US" sz="1400" b="1"/>
                        <a:t>3130 document</a:t>
                      </a:r>
                    </a:p>
                    <a:p>
                      <a:pPr algn="l">
                        <a:spcAft>
                          <a:spcPts val="0"/>
                        </a:spcAft>
                      </a:pPr>
                      <a:r>
                        <a:rPr lang="en-US" sz="1400"/>
                        <a:t>Bansal et.al (2016)</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Weka Library</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217711"/>
                  </a:ext>
                </a:extLst>
              </a:tr>
              <a:tr h="662065">
                <a:tc>
                  <a:txBody>
                    <a:bodyPr/>
                    <a:lstStyle/>
                    <a:p>
                      <a:pPr algn="l">
                        <a:spcAft>
                          <a:spcPts val="0"/>
                        </a:spcAft>
                      </a:pPr>
                      <a:r>
                        <a:rPr lang="en-US" sz="1400" b="1"/>
                        <a:t>18000 samples which belonged to 48 different families</a:t>
                      </a:r>
                    </a:p>
                    <a:p>
                      <a:pPr algn="l">
                        <a:spcAft>
                          <a:spcPts val="0"/>
                        </a:spcAft>
                      </a:pPr>
                      <a:r>
                        <a:rPr lang="en-US" sz="1400" err="1"/>
                        <a:t>Pektaş</a:t>
                      </a:r>
                      <a:r>
                        <a:rPr lang="en-US" sz="1400"/>
                        <a:t> et.al (2015)</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t>Automated Dynamic Analysis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790153"/>
                  </a:ext>
                </a:extLst>
              </a:tr>
              <a:tr h="451295">
                <a:tc>
                  <a:txBody>
                    <a:bodyPr/>
                    <a:lstStyle/>
                    <a:p>
                      <a:pPr algn="l">
                        <a:spcAft>
                          <a:spcPts val="0"/>
                        </a:spcAft>
                      </a:pPr>
                      <a:r>
                        <a:rPr lang="en-US" sz="1400" b="1"/>
                        <a:t>28189 apps (</a:t>
                      </a:r>
                      <a:r>
                        <a:rPr lang="en-US" sz="1400" b="1" err="1"/>
                        <a:t>Goodware</a:t>
                      </a:r>
                      <a:r>
                        <a:rPr lang="en-US" sz="1400" b="1"/>
                        <a:t> and Malware)</a:t>
                      </a:r>
                    </a:p>
                    <a:p>
                      <a:pPr algn="l">
                        <a:spcAft>
                          <a:spcPts val="0"/>
                        </a:spcAft>
                      </a:pPr>
                      <a:r>
                        <a:rPr lang="en-US" sz="1400"/>
                        <a:t>Han et.al (2020)</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AppStore and </a:t>
                      </a:r>
                      <a:r>
                        <a:rPr lang="en-IN" sz="1400" b="1" err="1">
                          <a:effectLst/>
                          <a:latin typeface="+mj-lt"/>
                          <a:ea typeface="SimSun" panose="02010600030101010101" pitchFamily="2" charset="-122"/>
                          <a:cs typeface="Times New Roman" panose="02020603050405020304" pitchFamily="18" charset="0"/>
                        </a:rPr>
                        <a:t>Debrin</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91984"/>
                  </a:ext>
                </a:extLst>
              </a:tr>
              <a:tr h="451295">
                <a:tc>
                  <a:txBody>
                    <a:bodyPr/>
                    <a:lstStyle/>
                    <a:p>
                      <a:pPr algn="l">
                        <a:spcAft>
                          <a:spcPts val="0"/>
                        </a:spcAft>
                      </a:pPr>
                      <a:r>
                        <a:rPr lang="en-US" sz="1400" b="1"/>
                        <a:t>Random Ransomware Families</a:t>
                      </a:r>
                    </a:p>
                    <a:p>
                      <a:pPr algn="l">
                        <a:spcAft>
                          <a:spcPts val="0"/>
                        </a:spcAft>
                      </a:pPr>
                      <a:r>
                        <a:rPr lang="en-US" sz="1400" err="1"/>
                        <a:t>Daku</a:t>
                      </a:r>
                      <a:r>
                        <a:rPr lang="en-US" sz="1400"/>
                        <a:t> et.al (2018)</a:t>
                      </a:r>
                      <a:endParaRPr lang="en-IN"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IN" sz="1400" b="1">
                          <a:effectLst/>
                          <a:latin typeface="+mj-lt"/>
                          <a:ea typeface="SimSun" panose="02010600030101010101" pitchFamily="2" charset="-122"/>
                          <a:cs typeface="Times New Roman" panose="02020603050405020304" pitchFamily="18" charset="0"/>
                        </a:rPr>
                        <a:t>Ransomware Families</a:t>
                      </a: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786821"/>
                  </a:ext>
                </a:extLst>
              </a:tr>
              <a:tr h="240526">
                <a:tc>
                  <a:txBody>
                    <a:bodyPr/>
                    <a:lstStyle/>
                    <a:p>
                      <a:pPr algn="l">
                        <a:spcAft>
                          <a:spcPts val="0"/>
                        </a:spcAft>
                      </a:pPr>
                      <a:r>
                        <a:rPr lang="en-US" sz="1400" b="1">
                          <a:effectLst/>
                        </a:rPr>
                        <a:t>Random malwares dataset</a:t>
                      </a: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5792" marR="5579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b="1">
                          <a:effectLst/>
                          <a:latin typeface="+mj-lt"/>
                        </a:rPr>
                        <a:t>Created by researchers</a:t>
                      </a:r>
                      <a:endParaRPr lang="en-IN" sz="1400" b="1">
                        <a:effectLst/>
                        <a:latin typeface="+mj-lt"/>
                        <a:ea typeface="SimSun" panose="02010600030101010101" pitchFamily="2" charset="-122"/>
                        <a:cs typeface="Times New Roman" panose="02020603050405020304" pitchFamily="18" charset="0"/>
                      </a:endParaRPr>
                    </a:p>
                  </a:txBody>
                  <a:tcPr marL="55792" marR="5579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934762"/>
                  </a:ext>
                </a:extLst>
              </a:tr>
            </a:tbl>
          </a:graphicData>
        </a:graphic>
      </p:graphicFrame>
    </p:spTree>
    <p:extLst>
      <p:ext uri="{BB962C8B-B14F-4D97-AF65-F5344CB8AC3E}">
        <p14:creationId xmlns:p14="http://schemas.microsoft.com/office/powerpoint/2010/main" val="36587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C906-7460-4148-9DF8-3F10D6AEEFAF}"/>
              </a:ext>
            </a:extLst>
          </p:cNvPr>
          <p:cNvSpPr>
            <a:spLocks noGrp="1"/>
          </p:cNvSpPr>
          <p:nvPr>
            <p:ph type="title"/>
          </p:nvPr>
        </p:nvSpPr>
        <p:spPr>
          <a:xfrm>
            <a:off x="899159" y="289560"/>
            <a:ext cx="10649373" cy="1485900"/>
          </a:xfrm>
          <a:noFill/>
        </p:spPr>
        <p:txBody>
          <a:bodyPr>
            <a:normAutofit/>
          </a:bodyPr>
          <a:lstStyle/>
          <a:p>
            <a:r>
              <a:rPr lang="en-IN" b="1" dirty="0"/>
              <a:t>Table 3 –</a:t>
            </a:r>
            <a:br>
              <a:rPr lang="en-IN" b="1" dirty="0"/>
            </a:br>
            <a:r>
              <a:rPr lang="en-IN" b="1" dirty="0"/>
              <a:t>Result Obtained After Literature Survey</a:t>
            </a:r>
          </a:p>
        </p:txBody>
      </p:sp>
      <p:graphicFrame>
        <p:nvGraphicFramePr>
          <p:cNvPr id="4" name="Table 4">
            <a:extLst>
              <a:ext uri="{FF2B5EF4-FFF2-40B4-BE49-F238E27FC236}">
                <a16:creationId xmlns:a16="http://schemas.microsoft.com/office/drawing/2014/main" id="{214A0F4B-AD23-42A0-A67C-07E44183411B}"/>
              </a:ext>
            </a:extLst>
          </p:cNvPr>
          <p:cNvGraphicFramePr>
            <a:graphicFrameLocks noGrp="1"/>
          </p:cNvGraphicFramePr>
          <p:nvPr>
            <p:ph idx="1"/>
          </p:nvPr>
        </p:nvGraphicFramePr>
        <p:xfrm>
          <a:off x="1607798" y="2171700"/>
          <a:ext cx="8976404" cy="4539030"/>
        </p:xfrm>
        <a:graphic>
          <a:graphicData uri="http://schemas.openxmlformats.org/drawingml/2006/table">
            <a:tbl>
              <a:tblPr firstRow="1" bandRow="1">
                <a:tableStyleId>{5940675A-B579-460E-94D1-54222C63F5DA}</a:tableStyleId>
              </a:tblPr>
              <a:tblGrid>
                <a:gridCol w="4341733">
                  <a:extLst>
                    <a:ext uri="{9D8B030D-6E8A-4147-A177-3AD203B41FA5}">
                      <a16:colId xmlns:a16="http://schemas.microsoft.com/office/drawing/2014/main" val="1891305646"/>
                    </a:ext>
                  </a:extLst>
                </a:gridCol>
                <a:gridCol w="2424827">
                  <a:extLst>
                    <a:ext uri="{9D8B030D-6E8A-4147-A177-3AD203B41FA5}">
                      <a16:colId xmlns:a16="http://schemas.microsoft.com/office/drawing/2014/main" val="3313051108"/>
                    </a:ext>
                  </a:extLst>
                </a:gridCol>
                <a:gridCol w="2209844">
                  <a:extLst>
                    <a:ext uri="{9D8B030D-6E8A-4147-A177-3AD203B41FA5}">
                      <a16:colId xmlns:a16="http://schemas.microsoft.com/office/drawing/2014/main" val="322672247"/>
                    </a:ext>
                  </a:extLst>
                </a:gridCol>
              </a:tblGrid>
              <a:tr h="228218">
                <a:tc>
                  <a:txBody>
                    <a:bodyPr/>
                    <a:lstStyle/>
                    <a:p>
                      <a:pPr algn="ctr"/>
                      <a:r>
                        <a:rPr lang="en-IN" sz="1400" b="1"/>
                        <a:t>Dataset Used</a:t>
                      </a:r>
                    </a:p>
                  </a:txBody>
                  <a:tcPr marL="53910" marR="53910" marT="26955" marB="26955"/>
                </a:tc>
                <a:tc>
                  <a:txBody>
                    <a:bodyPr/>
                    <a:lstStyle/>
                    <a:p>
                      <a:pPr algn="ctr"/>
                      <a:r>
                        <a:rPr lang="en-IN" sz="1400" b="1"/>
                        <a:t>Algorithm Used</a:t>
                      </a:r>
                    </a:p>
                  </a:txBody>
                  <a:tcPr marL="53910" marR="53910" marT="26955" marB="26955"/>
                </a:tc>
                <a:tc>
                  <a:txBody>
                    <a:bodyPr/>
                    <a:lstStyle/>
                    <a:p>
                      <a:pPr algn="ctr"/>
                      <a:r>
                        <a:rPr lang="en-IN" sz="1400" b="1"/>
                        <a:t>Result</a:t>
                      </a:r>
                    </a:p>
                  </a:txBody>
                  <a:tcPr marL="53910" marR="53910" marT="26955" marB="26955"/>
                </a:tc>
                <a:extLst>
                  <a:ext uri="{0D108BD9-81ED-4DB2-BD59-A6C34878D82A}">
                    <a16:rowId xmlns:a16="http://schemas.microsoft.com/office/drawing/2014/main" val="3471652534"/>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20000 malware entries with 62 features</a:t>
                      </a:r>
                    </a:p>
                    <a:p>
                      <a:pPr algn="just"/>
                      <a:r>
                        <a:rPr lang="en-US" sz="1400" b="1"/>
                        <a:t>Yeboah-Ofori &amp; Boachie (2019) </a:t>
                      </a:r>
                      <a:endParaRPr lang="en-IN" sz="1400" b="1"/>
                    </a:p>
                  </a:txBody>
                  <a:tcPr marL="53910" marR="53910" marT="26955" marB="26955"/>
                </a:tc>
                <a:tc>
                  <a:txBody>
                    <a:bodyPr/>
                    <a:lstStyle/>
                    <a:p>
                      <a:pPr algn="ctr"/>
                      <a:r>
                        <a:rPr lang="en-IN" sz="1400"/>
                        <a:t>Decision Tree</a:t>
                      </a:r>
                    </a:p>
                    <a:p>
                      <a:pPr algn="ctr"/>
                      <a:r>
                        <a:rPr lang="en-IN" sz="1400"/>
                        <a:t>Support Vector Machine</a:t>
                      </a:r>
                    </a:p>
                  </a:txBody>
                  <a:tcPr marL="53910" marR="53910" marT="26955" marB="26955"/>
                </a:tc>
                <a:tc>
                  <a:txBody>
                    <a:bodyPr/>
                    <a:lstStyle/>
                    <a:p>
                      <a:pPr algn="ctr"/>
                      <a:r>
                        <a:rPr lang="en-IN" sz="1400"/>
                        <a:t>85% Accuracy</a:t>
                      </a:r>
                    </a:p>
                    <a:p>
                      <a:pPr algn="ctr"/>
                      <a:r>
                        <a:rPr lang="en-IN" sz="1400"/>
                        <a:t>91% Accuracy</a:t>
                      </a:r>
                    </a:p>
                  </a:txBody>
                  <a:tcPr marL="53910" marR="53910" marT="26955" marB="26955"/>
                </a:tc>
                <a:extLst>
                  <a:ext uri="{0D108BD9-81ED-4DB2-BD59-A6C34878D82A}">
                    <a16:rowId xmlns:a16="http://schemas.microsoft.com/office/drawing/2014/main" val="1944500152"/>
                  </a:ext>
                </a:extLst>
              </a:tr>
              <a:tr h="5337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Random Ransomware Families</a:t>
                      </a:r>
                    </a:p>
                    <a:p>
                      <a:pPr algn="just"/>
                      <a:r>
                        <a:rPr lang="en-US" sz="1400" b="1"/>
                        <a:t>Daku et.al (2018) </a:t>
                      </a:r>
                      <a:endParaRPr lang="en-IN" sz="1400" b="1"/>
                    </a:p>
                  </a:txBody>
                  <a:tcPr marL="53910" marR="53910" marT="26955" marB="26955"/>
                </a:tc>
                <a:tc>
                  <a:txBody>
                    <a:bodyPr/>
                    <a:lstStyle/>
                    <a:p>
                      <a:pPr algn="ctr"/>
                      <a:r>
                        <a:rPr lang="en-IN" sz="1400"/>
                        <a:t>J48</a:t>
                      </a:r>
                    </a:p>
                    <a:p>
                      <a:pPr algn="ctr"/>
                      <a:r>
                        <a:rPr lang="en-IN" sz="1400"/>
                        <a:t>Naïve Bayes</a:t>
                      </a:r>
                    </a:p>
                    <a:p>
                      <a:pPr algn="ctr"/>
                      <a:r>
                        <a:rPr lang="en-IN" sz="1400"/>
                        <a:t>K-Nearest Neighbour</a:t>
                      </a:r>
                    </a:p>
                  </a:txBody>
                  <a:tcPr marL="53910" marR="53910" marT="26955" marB="26955"/>
                </a:tc>
                <a:tc>
                  <a:txBody>
                    <a:bodyPr/>
                    <a:lstStyle/>
                    <a:p>
                      <a:pPr algn="ctr"/>
                      <a:r>
                        <a:rPr lang="en-IN" sz="1400"/>
                        <a:t>85% Accuracy</a:t>
                      </a:r>
                    </a:p>
                    <a:p>
                      <a:pPr algn="ctr"/>
                      <a:r>
                        <a:rPr lang="en-IN" sz="1400"/>
                        <a:t>82% Accuracy</a:t>
                      </a:r>
                    </a:p>
                    <a:p>
                      <a:pPr algn="ctr"/>
                      <a:r>
                        <a:rPr lang="en-IN" sz="1400"/>
                        <a:t>79% Accuracy</a:t>
                      </a:r>
                    </a:p>
                  </a:txBody>
                  <a:tcPr marL="53910" marR="53910" marT="26955" marB="26955"/>
                </a:tc>
                <a:extLst>
                  <a:ext uri="{0D108BD9-81ED-4DB2-BD59-A6C34878D82A}">
                    <a16:rowId xmlns:a16="http://schemas.microsoft.com/office/drawing/2014/main" val="95060232"/>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100 Malware Apps &amp; 400 Benign Apps</a:t>
                      </a:r>
                    </a:p>
                    <a:p>
                      <a:pPr algn="just"/>
                      <a:r>
                        <a:rPr lang="en-US" sz="1400" b="1"/>
                        <a:t>Yuan (2017) </a:t>
                      </a:r>
                      <a:endParaRPr lang="en-IN" sz="1400" b="1"/>
                    </a:p>
                  </a:txBody>
                  <a:tcPr marL="53910" marR="53910" marT="26955" marB="26955"/>
                </a:tc>
                <a:tc>
                  <a:txBody>
                    <a:bodyPr/>
                    <a:lstStyle/>
                    <a:p>
                      <a:pPr algn="ctr"/>
                      <a:r>
                        <a:rPr lang="en-US" sz="1400" err="1"/>
                        <a:t>Behaviour</a:t>
                      </a:r>
                      <a:r>
                        <a:rPr lang="en-US" sz="1400"/>
                        <a:t> detector</a:t>
                      </a:r>
                      <a:endParaRPr lang="en-IN" sz="1400"/>
                    </a:p>
                  </a:txBody>
                  <a:tcPr marL="53910" marR="53910" marT="26955" marB="26955"/>
                </a:tc>
                <a:tc>
                  <a:txBody>
                    <a:bodyPr/>
                    <a:lstStyle/>
                    <a:p>
                      <a:pPr algn="ctr"/>
                      <a:r>
                        <a:rPr lang="en-US" sz="1400"/>
                        <a:t>94.83% accuracy</a:t>
                      </a:r>
                      <a:endParaRPr lang="en-IN" sz="1400"/>
                    </a:p>
                  </a:txBody>
                  <a:tcPr marL="53910" marR="53910" marT="26955" marB="26955"/>
                </a:tc>
                <a:extLst>
                  <a:ext uri="{0D108BD9-81ED-4DB2-BD59-A6C34878D82A}">
                    <a16:rowId xmlns:a16="http://schemas.microsoft.com/office/drawing/2014/main" val="1978520734"/>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Virus Total and </a:t>
                      </a:r>
                      <a:r>
                        <a:rPr lang="en-US" sz="1400" b="0" err="1"/>
                        <a:t>Malgenome</a:t>
                      </a:r>
                      <a:endParaRPr lang="en-US" sz="1400" b="0"/>
                    </a:p>
                    <a:p>
                      <a:pPr algn="just"/>
                      <a:r>
                        <a:rPr lang="en-US" sz="1400" b="1"/>
                        <a:t>Hamid et.al (2017) </a:t>
                      </a:r>
                      <a:endParaRPr lang="en-IN" sz="1400" b="1"/>
                    </a:p>
                  </a:txBody>
                  <a:tcPr marL="53910" marR="53910" marT="26955" marB="26955"/>
                </a:tc>
                <a:tc>
                  <a:txBody>
                    <a:bodyPr/>
                    <a:lstStyle/>
                    <a:p>
                      <a:pPr algn="ctr"/>
                      <a:r>
                        <a:rPr lang="en-IN" sz="1400"/>
                        <a:t>Random Forest</a:t>
                      </a:r>
                    </a:p>
                  </a:txBody>
                  <a:tcPr marL="53910" marR="53910" marT="26955" marB="26955"/>
                </a:tc>
                <a:tc>
                  <a:txBody>
                    <a:bodyPr/>
                    <a:lstStyle/>
                    <a:p>
                      <a:pPr algn="ctr"/>
                      <a:r>
                        <a:rPr lang="en-IN" sz="1400"/>
                        <a:t>Overall 90% Accuracy</a:t>
                      </a:r>
                    </a:p>
                  </a:txBody>
                  <a:tcPr marL="53910" marR="53910" marT="26955" marB="26955"/>
                </a:tc>
                <a:extLst>
                  <a:ext uri="{0D108BD9-81ED-4DB2-BD59-A6C34878D82A}">
                    <a16:rowId xmlns:a16="http://schemas.microsoft.com/office/drawing/2014/main" val="3770257153"/>
                  </a:ext>
                </a:extLst>
              </a:tr>
              <a:tr h="380962">
                <a:tc>
                  <a:txBody>
                    <a:bodyPr/>
                    <a:lstStyle/>
                    <a:p>
                      <a:pPr marL="0" marR="0" lvl="0" indent="0" algn="just" rtl="0" eaLnBrk="1" fontAlgn="auto" latinLnBrk="0" hangingPunct="1">
                        <a:lnSpc>
                          <a:spcPct val="100000"/>
                        </a:lnSpc>
                        <a:spcBef>
                          <a:spcPts val="0"/>
                        </a:spcBef>
                        <a:spcAft>
                          <a:spcPts val="0"/>
                        </a:spcAft>
                        <a:buClrTx/>
                        <a:buSzTx/>
                        <a:buFontTx/>
                        <a:buNone/>
                      </a:pPr>
                      <a:r>
                        <a:rPr lang="en-US" sz="1400" b="0"/>
                        <a:t>109 files  - 25 benign files,84 malwares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1"/>
                        <a:t>Singh and Jain (2017)</a:t>
                      </a:r>
                    </a:p>
                  </a:txBody>
                  <a:tcPr marL="53910" marR="53910" marT="26955" marB="26955"/>
                </a:tc>
                <a:tc>
                  <a:txBody>
                    <a:bodyPr/>
                    <a:lstStyle/>
                    <a:p>
                      <a:pPr algn="ctr"/>
                      <a:r>
                        <a:rPr lang="en-US" sz="1400"/>
                        <a:t>SVM</a:t>
                      </a:r>
                    </a:p>
                    <a:p>
                      <a:pPr algn="ctr"/>
                      <a:r>
                        <a:rPr lang="en-US" sz="1400"/>
                        <a:t>RF </a:t>
                      </a:r>
                      <a:endParaRPr lang="en-IN" sz="1400"/>
                    </a:p>
                  </a:txBody>
                  <a:tcPr marL="53910" marR="53910" marT="26955" marB="26955"/>
                </a:tc>
                <a:tc>
                  <a:txBody>
                    <a:bodyPr/>
                    <a:lstStyle/>
                    <a:p>
                      <a:pPr algn="ctr"/>
                      <a:r>
                        <a:rPr lang="en-US" sz="1400"/>
                        <a:t>69.72%</a:t>
                      </a:r>
                    </a:p>
                    <a:p>
                      <a:pPr algn="ctr"/>
                      <a:r>
                        <a:rPr lang="en-US" sz="1400"/>
                        <a:t>73.47% </a:t>
                      </a:r>
                      <a:endParaRPr lang="en-IN" sz="1400"/>
                    </a:p>
                  </a:txBody>
                  <a:tcPr marL="53910" marR="53910" marT="26955" marB="26955"/>
                </a:tc>
                <a:extLst>
                  <a:ext uri="{0D108BD9-81ED-4DB2-BD59-A6C34878D82A}">
                    <a16:rowId xmlns:a16="http://schemas.microsoft.com/office/drawing/2014/main" val="4127516313"/>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3130 document</a:t>
                      </a:r>
                    </a:p>
                    <a:p>
                      <a:pPr algn="just"/>
                      <a:r>
                        <a:rPr lang="en-US" sz="1400" b="1"/>
                        <a:t>Bansal et.al (2016) </a:t>
                      </a:r>
                      <a:endParaRPr lang="en-IN" sz="1400" b="1"/>
                    </a:p>
                  </a:txBody>
                  <a:tcPr marL="53910" marR="53910" marT="26955" marB="26955"/>
                </a:tc>
                <a:tc>
                  <a:txBody>
                    <a:bodyPr/>
                    <a:lstStyle/>
                    <a:p>
                      <a:pPr algn="ctr"/>
                      <a:r>
                        <a:rPr lang="en-US" sz="1400"/>
                        <a:t>J48</a:t>
                      </a:r>
                    </a:p>
                    <a:p>
                      <a:pPr algn="ctr"/>
                      <a:r>
                        <a:rPr lang="en-US" sz="1400"/>
                        <a:t>NB</a:t>
                      </a:r>
                      <a:endParaRPr lang="en-IN" sz="1400"/>
                    </a:p>
                  </a:txBody>
                  <a:tcPr marL="53910" marR="53910" marT="26955" marB="26955"/>
                </a:tc>
                <a:tc>
                  <a:txBody>
                    <a:bodyPr/>
                    <a:lstStyle/>
                    <a:p>
                      <a:pPr algn="ctr"/>
                      <a:r>
                        <a:rPr lang="en-US" sz="1400"/>
                        <a:t>99.97% Accuracy</a:t>
                      </a:r>
                    </a:p>
                    <a:p>
                      <a:pPr algn="ctr"/>
                      <a:r>
                        <a:rPr lang="en-US" sz="1400"/>
                        <a:t>95.24% Accuracy</a:t>
                      </a:r>
                      <a:endParaRPr lang="en-IN" sz="1400"/>
                    </a:p>
                  </a:txBody>
                  <a:tcPr marL="53910" marR="53910" marT="26955" marB="26955"/>
                </a:tc>
                <a:extLst>
                  <a:ext uri="{0D108BD9-81ED-4DB2-BD59-A6C34878D82A}">
                    <a16:rowId xmlns:a16="http://schemas.microsoft.com/office/drawing/2014/main" val="1093182172"/>
                  </a:ext>
                </a:extLst>
              </a:tr>
              <a:tr h="533706">
                <a:tc>
                  <a:txBody>
                    <a:bodyPr/>
                    <a:lstStyle/>
                    <a:p>
                      <a:pPr algn="l">
                        <a:spcAft>
                          <a:spcPts val="0"/>
                        </a:spcAft>
                      </a:pPr>
                      <a:r>
                        <a:rPr lang="en-US" sz="1400" b="0">
                          <a:effectLst/>
                        </a:rPr>
                        <a:t>Random malwares dataset</a:t>
                      </a:r>
                      <a:endParaRPr lang="en-IN" sz="1400" b="0">
                        <a:effectLst/>
                        <a:latin typeface="Times New Roman"/>
                        <a:ea typeface="SimSun"/>
                        <a:cs typeface="Times New Roman"/>
                      </a:endParaRPr>
                    </a:p>
                    <a:p>
                      <a:pPr algn="just"/>
                      <a:r>
                        <a:rPr lang="en-US" sz="1400" b="1" err="1"/>
                        <a:t>Yewale</a:t>
                      </a:r>
                      <a:r>
                        <a:rPr lang="en-US" sz="1400" b="1"/>
                        <a:t> &amp; Singh (2016) </a:t>
                      </a:r>
                      <a:endParaRPr lang="en-IN" sz="1400" b="1"/>
                    </a:p>
                  </a:txBody>
                  <a:tcPr marL="53910" marR="53910" marT="26955" marB="26955"/>
                </a:tc>
                <a:tc>
                  <a:txBody>
                    <a:bodyPr/>
                    <a:lstStyle/>
                    <a:p>
                      <a:pPr algn="ctr"/>
                      <a:r>
                        <a:rPr lang="en-US" sz="1400"/>
                        <a:t>SVM</a:t>
                      </a:r>
                    </a:p>
                    <a:p>
                      <a:pPr algn="ctr"/>
                      <a:r>
                        <a:rPr lang="en-US" sz="1400"/>
                        <a:t>RF</a:t>
                      </a:r>
                    </a:p>
                    <a:p>
                      <a:pPr algn="ctr"/>
                      <a:r>
                        <a:rPr lang="en-US" sz="1400"/>
                        <a:t>DT </a:t>
                      </a:r>
                      <a:endParaRPr lang="en-IN" sz="1400"/>
                    </a:p>
                  </a:txBody>
                  <a:tcPr marL="53910" marR="53910" marT="26955" marB="26955"/>
                </a:tc>
                <a:tc>
                  <a:txBody>
                    <a:bodyPr/>
                    <a:lstStyle/>
                    <a:p>
                      <a:pPr algn="ctr"/>
                      <a:r>
                        <a:rPr lang="en-IN" sz="1400"/>
                        <a:t>85% Accuracy</a:t>
                      </a:r>
                    </a:p>
                    <a:p>
                      <a:pPr algn="ctr"/>
                      <a:r>
                        <a:rPr lang="en-IN" sz="1400"/>
                        <a:t>82% Accuracy</a:t>
                      </a:r>
                    </a:p>
                    <a:p>
                      <a:pPr algn="ctr"/>
                      <a:r>
                        <a:rPr lang="en-IN" sz="1400"/>
                        <a:t>79% Accuracy</a:t>
                      </a:r>
                    </a:p>
                  </a:txBody>
                  <a:tcPr marL="53910" marR="53910" marT="26955" marB="26955"/>
                </a:tc>
                <a:extLst>
                  <a:ext uri="{0D108BD9-81ED-4DB2-BD59-A6C34878D82A}">
                    <a16:rowId xmlns:a16="http://schemas.microsoft.com/office/drawing/2014/main" val="2489889561"/>
                  </a:ext>
                </a:extLst>
              </a:tr>
              <a:tr h="3809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a:t>28189 apps (</a:t>
                      </a:r>
                      <a:r>
                        <a:rPr lang="en-US" sz="1400" b="0" err="1"/>
                        <a:t>Goodware</a:t>
                      </a:r>
                      <a:r>
                        <a:rPr lang="en-US" sz="1400" b="0"/>
                        <a:t> and Malware)</a:t>
                      </a:r>
                    </a:p>
                    <a:p>
                      <a:pPr algn="just"/>
                      <a:r>
                        <a:rPr lang="en-US" sz="1400" b="1"/>
                        <a:t>Han et.al (2020) </a:t>
                      </a:r>
                      <a:endParaRPr lang="en-IN" sz="1400" b="1"/>
                    </a:p>
                  </a:txBody>
                  <a:tcPr marL="53910" marR="53910" marT="26955" marB="26955"/>
                </a:tc>
                <a:tc>
                  <a:txBody>
                    <a:bodyPr/>
                    <a:lstStyle/>
                    <a:p>
                      <a:pPr algn="ctr"/>
                      <a:r>
                        <a:rPr lang="en-IN" sz="1400"/>
                        <a:t>SVM</a:t>
                      </a:r>
                    </a:p>
                    <a:p>
                      <a:pPr algn="ctr"/>
                      <a:r>
                        <a:rPr lang="en-IN" sz="1400"/>
                        <a:t>DT</a:t>
                      </a:r>
                    </a:p>
                  </a:txBody>
                  <a:tcPr marL="53910" marR="53910" marT="26955" marB="26955"/>
                </a:tc>
                <a:tc>
                  <a:txBody>
                    <a:bodyPr/>
                    <a:lstStyle/>
                    <a:p>
                      <a:pPr algn="ctr"/>
                      <a:r>
                        <a:rPr lang="en-US" sz="1400" dirty="0"/>
                        <a:t>99.75% Accuracy</a:t>
                      </a:r>
                    </a:p>
                    <a:p>
                      <a:pPr algn="ctr"/>
                      <a:r>
                        <a:rPr lang="en-US" sz="1400" dirty="0"/>
                        <a:t>99.75% Accuracy</a:t>
                      </a:r>
                      <a:endParaRPr lang="en-IN" sz="1400" dirty="0"/>
                    </a:p>
                  </a:txBody>
                  <a:tcPr marL="53910" marR="53910" marT="26955" marB="26955"/>
                </a:tc>
                <a:extLst>
                  <a:ext uri="{0D108BD9-81ED-4DB2-BD59-A6C34878D82A}">
                    <a16:rowId xmlns:a16="http://schemas.microsoft.com/office/drawing/2014/main" val="3063363007"/>
                  </a:ext>
                </a:extLst>
              </a:tr>
            </a:tbl>
          </a:graphicData>
        </a:graphic>
      </p:graphicFrame>
    </p:spTree>
    <p:extLst>
      <p:ext uri="{BB962C8B-B14F-4D97-AF65-F5344CB8AC3E}">
        <p14:creationId xmlns:p14="http://schemas.microsoft.com/office/powerpoint/2010/main" val="384564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1249922" y="1801839"/>
            <a:ext cx="5301138" cy="3254321"/>
          </a:xfrm>
        </p:spPr>
        <p:txBody>
          <a:bodyPr vert="horz" lIns="91440" tIns="45720" rIns="91440" bIns="45720" rtlCol="0" anchor="b">
            <a:normAutofit fontScale="90000"/>
          </a:bodyPr>
          <a:lstStyle/>
          <a:p>
            <a:r>
              <a:rPr lang="en-US" sz="5600" b="1" i="0" cap="all" dirty="0">
                <a:effectLst/>
              </a:rPr>
              <a:t>Outline of the Proposed </a:t>
            </a:r>
            <a:r>
              <a:rPr lang="en-US" sz="5600" b="1" cap="all" dirty="0"/>
              <a:t>S</a:t>
            </a:r>
            <a:r>
              <a:rPr lang="en-US" sz="5600" b="1" i="0" cap="all" dirty="0">
                <a:effectLst/>
              </a:rPr>
              <a:t>olution</a:t>
            </a:r>
            <a:br>
              <a:rPr lang="en-US" sz="5600" b="0" i="0" cap="all" dirty="0">
                <a:effectLst/>
              </a:rPr>
            </a:br>
            <a:endParaRPr lang="en-US" sz="5600" cap="all" dirty="0"/>
          </a:p>
        </p:txBody>
      </p:sp>
      <p:pic>
        <p:nvPicPr>
          <p:cNvPr id="9" name="Picture 8">
            <a:extLst>
              <a:ext uri="{FF2B5EF4-FFF2-40B4-BE49-F238E27FC236}">
                <a16:creationId xmlns:a16="http://schemas.microsoft.com/office/drawing/2014/main" id="{371F92B6-C7FF-4262-9E9C-08FEC5B49E0C}"/>
              </a:ext>
            </a:extLst>
          </p:cNvPr>
          <p:cNvPicPr>
            <a:picLocks noChangeAspect="1"/>
          </p:cNvPicPr>
          <p:nvPr/>
        </p:nvPicPr>
        <p:blipFill>
          <a:blip r:embed="rId2"/>
          <a:stretch>
            <a:fillRect/>
          </a:stretch>
        </p:blipFill>
        <p:spPr>
          <a:xfrm>
            <a:off x="6431280" y="744469"/>
            <a:ext cx="5007862" cy="5349671"/>
          </a:xfrm>
          <a:prstGeom prst="rect">
            <a:avLst/>
          </a:prstGeom>
        </p:spPr>
      </p:pic>
    </p:spTree>
    <p:extLst>
      <p:ext uri="{BB962C8B-B14F-4D97-AF65-F5344CB8AC3E}">
        <p14:creationId xmlns:p14="http://schemas.microsoft.com/office/powerpoint/2010/main" val="340062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C5D6-D8B8-B6EC-541A-0279847C63AB}"/>
              </a:ext>
            </a:extLst>
          </p:cNvPr>
          <p:cNvSpPr>
            <a:spLocks noGrp="1"/>
          </p:cNvSpPr>
          <p:nvPr>
            <p:ph type="title"/>
          </p:nvPr>
        </p:nvSpPr>
        <p:spPr/>
        <p:txBody>
          <a:bodyPr>
            <a:normAutofit/>
          </a:bodyPr>
          <a:lstStyle/>
          <a:p>
            <a:r>
              <a:rPr lang="en-IN" sz="6000" b="1" dirty="0"/>
              <a:t>Approval</a:t>
            </a:r>
          </a:p>
        </p:txBody>
      </p:sp>
      <p:sp>
        <p:nvSpPr>
          <p:cNvPr id="3" name="Content Placeholder 2">
            <a:extLst>
              <a:ext uri="{FF2B5EF4-FFF2-40B4-BE49-F238E27FC236}">
                <a16:creationId xmlns:a16="http://schemas.microsoft.com/office/drawing/2014/main" id="{AF95089C-6822-C2A2-FD5A-12D152DD43C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565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1494971" y="685800"/>
            <a:ext cx="9574057" cy="1485900"/>
          </a:xfrm>
        </p:spPr>
        <p:txBody>
          <a:bodyPr>
            <a:normAutofit/>
          </a:bodyPr>
          <a:lstStyle/>
          <a:p>
            <a:r>
              <a:rPr lang="en-IN" sz="6000" b="1" i="0" dirty="0">
                <a:effectLst/>
                <a:latin typeface="Calibri" panose="020F0502020204030204" pitchFamily="34" charset="0"/>
              </a:rPr>
              <a:t>Dataset</a:t>
            </a:r>
            <a:endParaRPr lang="en-IN" sz="6000" dirty="0"/>
          </a:p>
        </p:txBody>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1494971" y="2286000"/>
            <a:ext cx="9574057" cy="3581400"/>
          </a:xfrm>
        </p:spPr>
        <p:txBody>
          <a:bodyPr>
            <a:normAutofit fontScale="92500" lnSpcReduction="10000"/>
          </a:bodyPr>
          <a:lstStyle/>
          <a:p>
            <a:r>
              <a:rPr lang="en-US" sz="2000" b="0" i="0" dirty="0">
                <a:effectLst/>
                <a:latin typeface="+mj-lt"/>
              </a:rPr>
              <a:t>It was built using a Python Library and contains benign and malicious data from PE Files. Can be used for training and testing multiple machine learning models.</a:t>
            </a:r>
          </a:p>
          <a:p>
            <a:r>
              <a:rPr lang="en-US" sz="2000" b="0" i="0" dirty="0">
                <a:effectLst/>
                <a:latin typeface="+mj-lt"/>
              </a:rPr>
              <a:t>It has 50000/50000 malware and benign files</a:t>
            </a:r>
          </a:p>
          <a:p>
            <a:r>
              <a:rPr lang="en-IN" sz="2000" dirty="0">
                <a:latin typeface="+mj-lt"/>
              </a:rPr>
              <a:t>Dataset has 35 attributes </a:t>
            </a:r>
          </a:p>
          <a:p>
            <a:r>
              <a:rPr lang="en-IN" sz="2000" b="1" i="0" dirty="0">
                <a:effectLst/>
                <a:latin typeface="+mj-lt"/>
                <a:ea typeface="Tahoma" panose="020B0604030504040204" pitchFamily="34" charset="0"/>
                <a:cs typeface="Calibri Light" panose="020F0302020204030204" pitchFamily="34" charset="0"/>
              </a:rPr>
              <a:t>Attributes - </a:t>
            </a:r>
            <a:r>
              <a:rPr lang="en-IN" sz="2000" i="0" dirty="0">
                <a:effectLst/>
                <a:latin typeface="+mj-lt"/>
                <a:ea typeface="Tahoma" panose="020B0604030504040204" pitchFamily="34" charset="0"/>
                <a:cs typeface="Calibri Light" panose="020F0302020204030204" pitchFamily="34" charset="0"/>
              </a:rPr>
              <a:t>['hash', 'millisecond', 'classification', 'state', '</a:t>
            </a:r>
            <a:r>
              <a:rPr lang="en-IN" sz="2000" i="0" dirty="0" err="1">
                <a:effectLst/>
                <a:latin typeface="+mj-lt"/>
                <a:ea typeface="Tahoma" panose="020B0604030504040204" pitchFamily="34" charset="0"/>
                <a:cs typeface="Calibri Light" panose="020F0302020204030204" pitchFamily="34" charset="0"/>
              </a:rPr>
              <a:t>usage_counter</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prio</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static_prio</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normal_prio</a:t>
            </a:r>
            <a:r>
              <a:rPr lang="en-IN" sz="2000" i="0" dirty="0">
                <a:effectLst/>
                <a:latin typeface="+mj-lt"/>
                <a:ea typeface="Tahoma" panose="020B0604030504040204" pitchFamily="34" charset="0"/>
                <a:cs typeface="Calibri Light" panose="020F0302020204030204" pitchFamily="34" charset="0"/>
              </a:rPr>
              <a:t>', 'policy', '</a:t>
            </a:r>
            <a:r>
              <a:rPr lang="en-IN" sz="2000" i="0" dirty="0" err="1">
                <a:effectLst/>
                <a:latin typeface="+mj-lt"/>
                <a:ea typeface="Tahoma" panose="020B0604030504040204" pitchFamily="34" charset="0"/>
                <a:cs typeface="Calibri Light" panose="020F0302020204030204" pitchFamily="34" charset="0"/>
              </a:rPr>
              <a:t>vm_pgoff</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vm_truncate_count</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task_size</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cached_hole_size</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free_area_cache</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mm_users</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map_count</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hiwater_rss</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total_vm</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shared_vm</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exec_vm</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reserved_vm</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nr_ptes</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end_data</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last_interval</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nvcsw</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nivcsw</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min_flt</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maj_flt</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fs_excl_counter</a:t>
            </a:r>
            <a:r>
              <a:rPr lang="en-IN" sz="2000" i="0" dirty="0">
                <a:effectLst/>
                <a:latin typeface="+mj-lt"/>
                <a:ea typeface="Tahoma" panose="020B0604030504040204" pitchFamily="34" charset="0"/>
                <a:cs typeface="Calibri Light" panose="020F0302020204030204" pitchFamily="34" charset="0"/>
              </a:rPr>
              <a:t>', 'lock', '</a:t>
            </a:r>
            <a:r>
              <a:rPr lang="en-IN" sz="2000" i="0" dirty="0" err="1">
                <a:effectLst/>
                <a:latin typeface="+mj-lt"/>
                <a:ea typeface="Tahoma" panose="020B0604030504040204" pitchFamily="34" charset="0"/>
                <a:cs typeface="Calibri Light" panose="020F0302020204030204" pitchFamily="34" charset="0"/>
              </a:rPr>
              <a:t>utime</a:t>
            </a:r>
            <a:r>
              <a:rPr lang="en-IN" sz="2000" i="0" dirty="0">
                <a:effectLst/>
                <a:latin typeface="+mj-lt"/>
                <a:ea typeface="Tahoma" panose="020B0604030504040204" pitchFamily="34" charset="0"/>
                <a:cs typeface="Calibri Light" panose="020F0302020204030204" pitchFamily="34" charset="0"/>
              </a:rPr>
              <a:t>', 'stime', '</a:t>
            </a:r>
            <a:r>
              <a:rPr lang="en-IN" sz="2000" i="0" dirty="0" err="1">
                <a:effectLst/>
                <a:latin typeface="+mj-lt"/>
                <a:ea typeface="Tahoma" panose="020B0604030504040204" pitchFamily="34" charset="0"/>
                <a:cs typeface="Calibri Light" panose="020F0302020204030204" pitchFamily="34" charset="0"/>
              </a:rPr>
              <a:t>gtime</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cgtime</a:t>
            </a:r>
            <a:r>
              <a:rPr lang="en-IN" sz="2000" i="0" dirty="0">
                <a:effectLst/>
                <a:latin typeface="+mj-lt"/>
                <a:ea typeface="Tahoma" panose="020B0604030504040204" pitchFamily="34" charset="0"/>
                <a:cs typeface="Calibri Light" panose="020F0302020204030204" pitchFamily="34" charset="0"/>
              </a:rPr>
              <a:t>', '</a:t>
            </a:r>
            <a:r>
              <a:rPr lang="en-IN" sz="2000" i="0" dirty="0" err="1">
                <a:effectLst/>
                <a:latin typeface="+mj-lt"/>
                <a:ea typeface="Tahoma" panose="020B0604030504040204" pitchFamily="34" charset="0"/>
                <a:cs typeface="Calibri Light" panose="020F0302020204030204" pitchFamily="34" charset="0"/>
              </a:rPr>
              <a:t>signal_nvcsw</a:t>
            </a:r>
            <a:r>
              <a:rPr lang="en-IN" sz="2000" i="0" dirty="0">
                <a:effectLst/>
                <a:latin typeface="+mj-lt"/>
                <a:ea typeface="Tahoma" panose="020B0604030504040204" pitchFamily="34" charset="0"/>
                <a:cs typeface="Calibri Light" panose="020F0302020204030204" pitchFamily="34" charset="0"/>
              </a:rPr>
              <a:t>']</a:t>
            </a:r>
            <a:endParaRPr lang="en-IN" sz="2000" dirty="0">
              <a:latin typeface="+mj-lt"/>
              <a:ea typeface="Tahom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387876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400628" y="428268"/>
            <a:ext cx="9281885" cy="1485900"/>
          </a:xfrm>
        </p:spPr>
        <p:txBody>
          <a:bodyPr>
            <a:noAutofit/>
          </a:bodyPr>
          <a:lstStyle/>
          <a:p>
            <a:r>
              <a:rPr lang="en-IN" sz="6000" b="1" i="0" dirty="0">
                <a:effectLst/>
                <a:latin typeface="Calibri" panose="020F0502020204030204" pitchFamily="34" charset="0"/>
              </a:rPr>
              <a:t>Dataset Representation</a:t>
            </a:r>
            <a:endParaRPr lang="en-IN" sz="6000" dirty="0"/>
          </a:p>
        </p:txBody>
      </p:sp>
      <p:pic>
        <p:nvPicPr>
          <p:cNvPr id="1026" name="Picture 2">
            <a:extLst>
              <a:ext uri="{FF2B5EF4-FFF2-40B4-BE49-F238E27FC236}">
                <a16:creationId xmlns:a16="http://schemas.microsoft.com/office/drawing/2014/main" id="{46CF64DA-82A2-46C0-9D4F-7E8C71E96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1147" y="2171700"/>
            <a:ext cx="6517065" cy="425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784743" y="685800"/>
            <a:ext cx="10202571" cy="1485900"/>
          </a:xfrm>
        </p:spPr>
        <p:txBody>
          <a:bodyPr>
            <a:normAutofit/>
          </a:bodyPr>
          <a:lstStyle/>
          <a:p>
            <a:r>
              <a:rPr lang="en-IN" b="1" i="0" dirty="0">
                <a:effectLst/>
                <a:latin typeface="Segoe UI Semibold" panose="020B0702040204020203" pitchFamily="34" charset="0"/>
                <a:cs typeface="Segoe UI Semibold" panose="020B0702040204020203" pitchFamily="34" charset="0"/>
              </a:rPr>
              <a:t>Pre–Processing Dataset</a:t>
            </a:r>
            <a:endParaRPr lang="en-IN" dirty="0">
              <a:latin typeface="Segoe UI Semibold" panose="020B0702040204020203" pitchFamily="34" charset="0"/>
              <a:cs typeface="Segoe UI Semibold" panose="020B0702040204020203" pitchFamily="34" charset="0"/>
            </a:endParaRPr>
          </a:p>
        </p:txBody>
      </p:sp>
      <p:sp>
        <p:nvSpPr>
          <p:cNvPr id="2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784743" y="2286000"/>
            <a:ext cx="10202571" cy="3581400"/>
          </a:xfrm>
        </p:spPr>
        <p:txBody>
          <a:bodyPr>
            <a:normAutofit fontScale="92500" lnSpcReduction="10000"/>
          </a:bodyPr>
          <a:lstStyle/>
          <a:p>
            <a:r>
              <a:rPr lang="en-IN" sz="2000" b="1" dirty="0">
                <a:latin typeface="+mj-lt"/>
                <a:ea typeface="Tahoma" panose="020B0604030504040204" pitchFamily="34" charset="0"/>
                <a:cs typeface="Calibri Light" panose="020F0302020204030204" pitchFamily="34" charset="0"/>
              </a:rPr>
              <a:t>The dataset has 35 columns or attributes.</a:t>
            </a:r>
          </a:p>
          <a:p>
            <a:r>
              <a:rPr lang="en-IN" sz="2000" b="1" dirty="0">
                <a:latin typeface="+mj-lt"/>
                <a:ea typeface="Tahoma" panose="020B0604030504040204" pitchFamily="34" charset="0"/>
                <a:cs typeface="Calibri Light" panose="020F0302020204030204" pitchFamily="34" charset="0"/>
              </a:rPr>
              <a:t>First step of pre-processing is finding the rows which has empty values or NA and remove them.</a:t>
            </a:r>
          </a:p>
          <a:p>
            <a:pPr lvl="1"/>
            <a:r>
              <a:rPr lang="en-IN" sz="2000" dirty="0">
                <a:latin typeface="+mj-lt"/>
                <a:ea typeface="Tahoma" panose="020B0604030504040204" pitchFamily="34" charset="0"/>
                <a:cs typeface="Calibri Light" panose="020F0302020204030204" pitchFamily="34" charset="0"/>
              </a:rPr>
              <a:t>This may decrease the data count but it is essential as it is better to use less data than unreliable data.</a:t>
            </a:r>
          </a:p>
          <a:p>
            <a:pPr lvl="1"/>
            <a:r>
              <a:rPr lang="en-IN" sz="2000" dirty="0">
                <a:latin typeface="+mj-lt"/>
                <a:ea typeface="Tahoma" panose="020B0604030504040204" pitchFamily="34" charset="0"/>
                <a:cs typeface="Calibri Light" panose="020F0302020204030204" pitchFamily="34" charset="0"/>
              </a:rPr>
              <a:t>This can be done by a simple pandas command.</a:t>
            </a:r>
          </a:p>
          <a:p>
            <a:r>
              <a:rPr lang="en-IN" sz="2000" b="1" dirty="0">
                <a:latin typeface="+mj-lt"/>
                <a:ea typeface="Tahoma" panose="020B0604030504040204" pitchFamily="34" charset="0"/>
                <a:cs typeface="Calibri Light" panose="020F0302020204030204" pitchFamily="34" charset="0"/>
              </a:rPr>
              <a:t>Second step is creating a Correlation Matrix</a:t>
            </a:r>
          </a:p>
          <a:p>
            <a:pPr lvl="1"/>
            <a:r>
              <a:rPr lang="en-IN" sz="2000" dirty="0">
                <a:latin typeface="+mj-lt"/>
                <a:ea typeface="Tahoma" panose="020B0604030504040204" pitchFamily="34" charset="0"/>
                <a:cs typeface="Calibri Light" panose="020F0302020204030204" pitchFamily="34" charset="0"/>
              </a:rPr>
              <a:t>To find out the columns which are not correlated to each other and remove them</a:t>
            </a:r>
          </a:p>
          <a:p>
            <a:pPr lvl="1"/>
            <a:r>
              <a:rPr lang="en-IN" sz="2000" dirty="0">
                <a:latin typeface="+mj-lt"/>
                <a:ea typeface="Tahoma" panose="020B0604030504040204" pitchFamily="34" charset="0"/>
                <a:cs typeface="Calibri Light" panose="020F0302020204030204" pitchFamily="34" charset="0"/>
              </a:rPr>
              <a:t>After the columns which were not correlated are removed we head to the next steps of feature selection.</a:t>
            </a:r>
          </a:p>
        </p:txBody>
      </p:sp>
    </p:spTree>
    <p:extLst>
      <p:ext uri="{BB962C8B-B14F-4D97-AF65-F5344CB8AC3E}">
        <p14:creationId xmlns:p14="http://schemas.microsoft.com/office/powerpoint/2010/main" val="400661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371600" y="685800"/>
            <a:ext cx="3282695" cy="1485900"/>
          </a:xfrm>
        </p:spPr>
        <p:txBody>
          <a:bodyPr>
            <a:normAutofit/>
          </a:bodyPr>
          <a:lstStyle/>
          <a:p>
            <a:r>
              <a:rPr lang="en-IN" sz="3700" b="1" i="0">
                <a:effectLst/>
                <a:latin typeface="Calibri" panose="020F0502020204030204" pitchFamily="34" charset="0"/>
              </a:rPr>
              <a:t>Dataset Representation</a:t>
            </a:r>
            <a:endParaRPr lang="en-IN" sz="3700"/>
          </a:p>
        </p:txBody>
      </p:sp>
      <p:pic>
        <p:nvPicPr>
          <p:cNvPr id="1028" name="Picture 4">
            <a:extLst>
              <a:ext uri="{FF2B5EF4-FFF2-40B4-BE49-F238E27FC236}">
                <a16:creationId xmlns:a16="http://schemas.microsoft.com/office/drawing/2014/main" id="{3739DEA3-2507-4572-AAAE-C1F264FDE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991" y="685799"/>
            <a:ext cx="7050157" cy="56421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B187AB-F1D6-4108-8D6C-70EA35636D3C}"/>
              </a:ext>
            </a:extLst>
          </p:cNvPr>
          <p:cNvSpPr txBox="1">
            <a:spLocks/>
          </p:cNvSpPr>
          <p:nvPr/>
        </p:nvSpPr>
        <p:spPr>
          <a:xfrm>
            <a:off x="1303948" y="4686300"/>
            <a:ext cx="3282695"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latin typeface="Calibri" panose="020F0502020204030204" pitchFamily="34" charset="0"/>
              </a:rPr>
              <a:t>Correlation Matrix </a:t>
            </a:r>
          </a:p>
          <a:p>
            <a:r>
              <a:rPr lang="en-IN" sz="3200" b="1">
                <a:latin typeface="Calibri" panose="020F0502020204030204" pitchFamily="34" charset="0"/>
              </a:rPr>
              <a:t>before </a:t>
            </a:r>
          </a:p>
          <a:p>
            <a:r>
              <a:rPr lang="en-IN" sz="3200" b="1">
                <a:latin typeface="Calibri" panose="020F0502020204030204" pitchFamily="34" charset="0"/>
              </a:rPr>
              <a:t>Pre-Processing</a:t>
            </a:r>
            <a:endParaRPr lang="en-IN" sz="3200"/>
          </a:p>
        </p:txBody>
      </p:sp>
    </p:spTree>
    <p:extLst>
      <p:ext uri="{BB962C8B-B14F-4D97-AF65-F5344CB8AC3E}">
        <p14:creationId xmlns:p14="http://schemas.microsoft.com/office/powerpoint/2010/main" val="133933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810E1798-BBEB-45A6-8FFF-44D026ACE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991" y="685798"/>
            <a:ext cx="7050157" cy="56421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B7B725-DED2-4BFE-8A3B-E7A3C107BA30}"/>
              </a:ext>
            </a:extLst>
          </p:cNvPr>
          <p:cNvSpPr>
            <a:spLocks noGrp="1"/>
          </p:cNvSpPr>
          <p:nvPr>
            <p:ph type="title"/>
          </p:nvPr>
        </p:nvSpPr>
        <p:spPr>
          <a:xfrm>
            <a:off x="1371600" y="685800"/>
            <a:ext cx="3282695" cy="1485900"/>
          </a:xfrm>
        </p:spPr>
        <p:txBody>
          <a:bodyPr>
            <a:normAutofit/>
          </a:bodyPr>
          <a:lstStyle/>
          <a:p>
            <a:r>
              <a:rPr lang="en-IN" sz="3700" b="1" i="0">
                <a:effectLst/>
                <a:latin typeface="Calibri" panose="020F0502020204030204" pitchFamily="34" charset="0"/>
              </a:rPr>
              <a:t>Dataset Representation</a:t>
            </a:r>
            <a:endParaRPr lang="en-IN" sz="3700"/>
          </a:p>
        </p:txBody>
      </p:sp>
      <p:sp>
        <p:nvSpPr>
          <p:cNvPr id="8" name="Title 1">
            <a:extLst>
              <a:ext uri="{FF2B5EF4-FFF2-40B4-BE49-F238E27FC236}">
                <a16:creationId xmlns:a16="http://schemas.microsoft.com/office/drawing/2014/main" id="{61B187AB-F1D6-4108-8D6C-70EA35636D3C}"/>
              </a:ext>
            </a:extLst>
          </p:cNvPr>
          <p:cNvSpPr txBox="1">
            <a:spLocks/>
          </p:cNvSpPr>
          <p:nvPr/>
        </p:nvSpPr>
        <p:spPr>
          <a:xfrm>
            <a:off x="1303948" y="4686300"/>
            <a:ext cx="3282695"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z="3200" b="1">
                <a:latin typeface="Calibri" panose="020F0502020204030204" pitchFamily="34" charset="0"/>
              </a:rPr>
              <a:t>Correlation Matrix </a:t>
            </a:r>
          </a:p>
          <a:p>
            <a:r>
              <a:rPr lang="en-IN" sz="3200" b="1">
                <a:latin typeface="Calibri" panose="020F0502020204030204" pitchFamily="34" charset="0"/>
              </a:rPr>
              <a:t>after</a:t>
            </a:r>
          </a:p>
          <a:p>
            <a:r>
              <a:rPr lang="en-IN" sz="3200" b="1">
                <a:latin typeface="Calibri" panose="020F0502020204030204" pitchFamily="34" charset="0"/>
              </a:rPr>
              <a:t>Pre-Processing</a:t>
            </a:r>
            <a:endParaRPr lang="en-IN" sz="3200"/>
          </a:p>
        </p:txBody>
      </p:sp>
    </p:spTree>
    <p:extLst>
      <p:ext uri="{BB962C8B-B14F-4D97-AF65-F5344CB8AC3E}">
        <p14:creationId xmlns:p14="http://schemas.microsoft.com/office/powerpoint/2010/main" val="158677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94D-556E-476E-AEB4-A0F848654B3C}"/>
              </a:ext>
            </a:extLst>
          </p:cNvPr>
          <p:cNvSpPr>
            <a:spLocks noGrp="1"/>
          </p:cNvSpPr>
          <p:nvPr>
            <p:ph type="title"/>
          </p:nvPr>
        </p:nvSpPr>
        <p:spPr>
          <a:xfrm>
            <a:off x="784743" y="685800"/>
            <a:ext cx="5793475" cy="1485900"/>
          </a:xfrm>
        </p:spPr>
        <p:txBody>
          <a:bodyPr>
            <a:normAutofit/>
          </a:bodyPr>
          <a:lstStyle/>
          <a:p>
            <a:r>
              <a:rPr lang="en-IN" b="1" i="0">
                <a:effectLst/>
                <a:latin typeface="Segoe UI Semibold" panose="020B0702040204020203" pitchFamily="34" charset="0"/>
                <a:cs typeface="Segoe UI Semibold" panose="020B0702040204020203" pitchFamily="34" charset="0"/>
              </a:rPr>
              <a:t>Feature Selection</a:t>
            </a:r>
            <a:endParaRPr lang="en-IN">
              <a:latin typeface="Segoe UI Semibold" panose="020B0702040204020203" pitchFamily="34" charset="0"/>
              <a:cs typeface="Segoe UI Semibold" panose="020B0702040204020203" pitchFamily="34" charset="0"/>
            </a:endParaRPr>
          </a:p>
        </p:txBody>
      </p:sp>
      <p:sp>
        <p:nvSpPr>
          <p:cNvPr id="7" name="Content Placeholder 2">
            <a:extLst>
              <a:ext uri="{FF2B5EF4-FFF2-40B4-BE49-F238E27FC236}">
                <a16:creationId xmlns:a16="http://schemas.microsoft.com/office/drawing/2014/main" id="{2CF68F6B-413D-4169-8749-1095AD259F07}"/>
              </a:ext>
            </a:extLst>
          </p:cNvPr>
          <p:cNvSpPr>
            <a:spLocks noGrp="1"/>
          </p:cNvSpPr>
          <p:nvPr>
            <p:ph idx="1"/>
          </p:nvPr>
        </p:nvSpPr>
        <p:spPr>
          <a:xfrm>
            <a:off x="784743" y="2286000"/>
            <a:ext cx="7125543" cy="3581400"/>
          </a:xfrm>
        </p:spPr>
        <p:txBody>
          <a:bodyPr>
            <a:normAutofit fontScale="92500"/>
          </a:bodyPr>
          <a:lstStyle/>
          <a:p>
            <a:r>
              <a:rPr lang="en-IN" sz="2000" b="1" dirty="0">
                <a:latin typeface="+mj-lt"/>
                <a:ea typeface="Tahoma" panose="020B0604030504040204" pitchFamily="34" charset="0"/>
                <a:cs typeface="Calibri Light" panose="020F0302020204030204" pitchFamily="34" charset="0"/>
              </a:rPr>
              <a:t>The dataset now has 24 columns.  </a:t>
            </a:r>
          </a:p>
          <a:p>
            <a:r>
              <a:rPr lang="en-IN" sz="2000" b="1" dirty="0">
                <a:latin typeface="+mj-lt"/>
                <a:ea typeface="Tahoma" panose="020B0604030504040204" pitchFamily="34" charset="0"/>
                <a:cs typeface="Calibri Light" panose="020F0302020204030204" pitchFamily="34" charset="0"/>
              </a:rPr>
              <a:t>Now we move to the next step where we will select the top 10 best features</a:t>
            </a:r>
          </a:p>
          <a:p>
            <a:pPr lvl="1"/>
            <a:r>
              <a:rPr lang="en-IN" sz="2000" dirty="0">
                <a:latin typeface="+mj-lt"/>
                <a:ea typeface="Tahoma" panose="020B0604030504040204" pitchFamily="34" charset="0"/>
                <a:cs typeface="Calibri Light" panose="020F0302020204030204" pitchFamily="34" charset="0"/>
              </a:rPr>
              <a:t>The reason for this is quite simple as a large no of attributes may affect the working of ML algorithm.</a:t>
            </a:r>
          </a:p>
          <a:p>
            <a:pPr lvl="1"/>
            <a:r>
              <a:rPr lang="en-IN" sz="2000" dirty="0">
                <a:latin typeface="+mj-lt"/>
                <a:ea typeface="Tahoma" panose="020B0604030504040204" pitchFamily="34" charset="0"/>
                <a:cs typeface="Calibri Light" panose="020F0302020204030204" pitchFamily="34" charset="0"/>
              </a:rPr>
              <a:t>This has to been done using feature selection algorithm.</a:t>
            </a:r>
          </a:p>
          <a:p>
            <a:r>
              <a:rPr lang="en-IN" sz="2000" dirty="0">
                <a:latin typeface="+mj-lt"/>
                <a:ea typeface="Tahoma" panose="020B0604030504040204" pitchFamily="34" charset="0"/>
                <a:cs typeface="Calibri Light" panose="020F0302020204030204" pitchFamily="34" charset="0"/>
              </a:rPr>
              <a:t>Algorithm Used:</a:t>
            </a:r>
          </a:p>
          <a:p>
            <a:pPr lvl="1"/>
            <a:r>
              <a:rPr lang="en-IN" sz="2000" b="1" dirty="0">
                <a:latin typeface="+mj-lt"/>
                <a:ea typeface="Tahoma" panose="020B0604030504040204" pitchFamily="34" charset="0"/>
                <a:cs typeface="Calibri Light" panose="020F0302020204030204" pitchFamily="34" charset="0"/>
              </a:rPr>
              <a:t>RandomForestClassifier</a:t>
            </a:r>
          </a:p>
          <a:p>
            <a:pPr lvl="1"/>
            <a:r>
              <a:rPr lang="en-IN" sz="2000" b="1" dirty="0">
                <a:latin typeface="+mj-lt"/>
                <a:ea typeface="Tahoma" panose="020B0604030504040204" pitchFamily="34" charset="0"/>
                <a:cs typeface="Calibri Light" panose="020F0302020204030204" pitchFamily="34" charset="0"/>
              </a:rPr>
              <a:t>ExtraTreeClassifier </a:t>
            </a:r>
          </a:p>
          <a:p>
            <a:endParaRPr lang="en-IN" sz="2000" b="1" dirty="0">
              <a:latin typeface="+mj-lt"/>
              <a:ea typeface="Tahoma" panose="020B0604030504040204" pitchFamily="34" charset="0"/>
              <a:cs typeface="Calibri Light" panose="020F0302020204030204" pitchFamily="34" charset="0"/>
            </a:endParaRPr>
          </a:p>
        </p:txBody>
      </p:sp>
    </p:spTree>
    <p:extLst>
      <p:ext uri="{BB962C8B-B14F-4D97-AF65-F5344CB8AC3E}">
        <p14:creationId xmlns:p14="http://schemas.microsoft.com/office/powerpoint/2010/main" val="242994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5DCB35-C4B7-4BB3-9AF7-0499E9912540}"/>
              </a:ext>
            </a:extLst>
          </p:cNvPr>
          <p:cNvSpPr>
            <a:spLocks noGrp="1"/>
          </p:cNvSpPr>
          <p:nvPr>
            <p:ph type="body" idx="1"/>
          </p:nvPr>
        </p:nvSpPr>
        <p:spPr>
          <a:xfrm>
            <a:off x="1371600" y="790360"/>
            <a:ext cx="4443984" cy="823912"/>
          </a:xfrm>
        </p:spPr>
        <p:txBody>
          <a:bodyPr/>
          <a:lstStyle/>
          <a:p>
            <a:r>
              <a:rPr lang="en-IN" err="1"/>
              <a:t>RandomForestClassifier</a:t>
            </a:r>
            <a:endParaRPr lang="en-IN"/>
          </a:p>
        </p:txBody>
      </p:sp>
      <p:sp>
        <p:nvSpPr>
          <p:cNvPr id="7" name="Text Placeholder 6">
            <a:extLst>
              <a:ext uri="{FF2B5EF4-FFF2-40B4-BE49-F238E27FC236}">
                <a16:creationId xmlns:a16="http://schemas.microsoft.com/office/drawing/2014/main" id="{1E76FAA8-46CA-4C03-9B27-38D1997AF30F}"/>
              </a:ext>
            </a:extLst>
          </p:cNvPr>
          <p:cNvSpPr>
            <a:spLocks noGrp="1"/>
          </p:cNvSpPr>
          <p:nvPr>
            <p:ph type="body" sz="quarter" idx="3"/>
          </p:nvPr>
        </p:nvSpPr>
        <p:spPr>
          <a:xfrm>
            <a:off x="6524625" y="790360"/>
            <a:ext cx="4443984" cy="823912"/>
          </a:xfrm>
        </p:spPr>
        <p:txBody>
          <a:bodyPr/>
          <a:lstStyle/>
          <a:p>
            <a:r>
              <a:rPr lang="en-IN" err="1"/>
              <a:t>ExtraTeeClassifier</a:t>
            </a:r>
            <a:endParaRPr lang="en-IN"/>
          </a:p>
        </p:txBody>
      </p:sp>
      <p:pic>
        <p:nvPicPr>
          <p:cNvPr id="3076" name="Picture 4">
            <a:extLst>
              <a:ext uri="{FF2B5EF4-FFF2-40B4-BE49-F238E27FC236}">
                <a16:creationId xmlns:a16="http://schemas.microsoft.com/office/drawing/2014/main" id="{54C01416-562A-40CB-80C1-8B3C25C757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71600" y="1763350"/>
            <a:ext cx="4443413" cy="40419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00ABEA-9040-4C04-8A87-5B8474D6636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3609" y="1763350"/>
            <a:ext cx="4445000" cy="394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6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E59B-58ED-4322-B58F-6CF75AAF5707}"/>
              </a:ext>
            </a:extLst>
          </p:cNvPr>
          <p:cNvSpPr>
            <a:spLocks noGrp="1"/>
          </p:cNvSpPr>
          <p:nvPr>
            <p:ph type="title"/>
          </p:nvPr>
        </p:nvSpPr>
        <p:spPr/>
        <p:txBody>
          <a:bodyPr>
            <a:normAutofit/>
          </a:bodyPr>
          <a:lstStyle/>
          <a:p>
            <a:r>
              <a:rPr lang="en-IN" sz="6000" b="1" dirty="0">
                <a:cs typeface="Segoe UI Semibold" panose="020B0702040204020203" pitchFamily="34" charset="0"/>
              </a:rPr>
              <a:t>Decision Tree</a:t>
            </a:r>
          </a:p>
        </p:txBody>
      </p:sp>
      <p:sp>
        <p:nvSpPr>
          <p:cNvPr id="3" name="Content Placeholder 2">
            <a:extLst>
              <a:ext uri="{FF2B5EF4-FFF2-40B4-BE49-F238E27FC236}">
                <a16:creationId xmlns:a16="http://schemas.microsoft.com/office/drawing/2014/main" id="{308EBC9C-52B2-421B-B0F7-C0D363EFFE9F}"/>
              </a:ext>
            </a:extLst>
          </p:cNvPr>
          <p:cNvSpPr>
            <a:spLocks noGrp="1"/>
          </p:cNvSpPr>
          <p:nvPr>
            <p:ph idx="1"/>
          </p:nvPr>
        </p:nvSpPr>
        <p:spPr>
          <a:xfrm>
            <a:off x="838200" y="2103120"/>
            <a:ext cx="10515600" cy="4320044"/>
          </a:xfrm>
        </p:spPr>
        <p:txBody>
          <a:bodyPr>
            <a:normAutofit fontScale="62500" lnSpcReduction="20000"/>
          </a:bodyPr>
          <a:lstStyle/>
          <a:p>
            <a:pPr algn="just"/>
            <a:r>
              <a:rPr lang="en-US" b="1" i="0" dirty="0">
                <a:solidFill>
                  <a:srgbClr val="2E2E2E"/>
                </a:solidFill>
                <a:effectLst/>
                <a:latin typeface="+mj-lt"/>
              </a:rPr>
              <a:t>The decision tree classifier creates the classification model by building a decision tree.</a:t>
            </a:r>
          </a:p>
          <a:p>
            <a:pPr algn="just"/>
            <a:r>
              <a:rPr lang="en-US" b="1" i="0" dirty="0">
                <a:solidFill>
                  <a:srgbClr val="2E2E2E"/>
                </a:solidFill>
                <a:effectLst/>
                <a:latin typeface="+mj-lt"/>
              </a:rPr>
              <a:t>Each node in the tree specifies a test on an attribute, each branch descending from that node corresponds to one of the possible values for that attribute. </a:t>
            </a:r>
          </a:p>
          <a:p>
            <a:pPr algn="just"/>
            <a:r>
              <a:rPr lang="en-US" b="1" i="0" dirty="0">
                <a:solidFill>
                  <a:srgbClr val="2E2E2E"/>
                </a:solidFill>
                <a:effectLst/>
                <a:latin typeface="+mj-lt"/>
              </a:rPr>
              <a:t>Each leaf represents class labels associated with the instance. </a:t>
            </a:r>
          </a:p>
          <a:p>
            <a:pPr lvl="1" algn="just"/>
            <a:r>
              <a:rPr lang="en-US" b="1" i="0" dirty="0">
                <a:solidFill>
                  <a:srgbClr val="2E2E2E"/>
                </a:solidFill>
                <a:effectLst/>
                <a:latin typeface="+mj-lt"/>
              </a:rPr>
              <a:t>Instances in the training set are classified by navigating them from the root of the tree down to a leaf, according to the outcome of the tests along the path. </a:t>
            </a:r>
          </a:p>
          <a:p>
            <a:pPr algn="just"/>
            <a:r>
              <a:rPr lang="en-US" b="1" i="0" dirty="0">
                <a:solidFill>
                  <a:srgbClr val="2E2E2E"/>
                </a:solidFill>
                <a:effectLst/>
                <a:latin typeface="+mj-lt"/>
              </a:rPr>
              <a:t>Starting from the root node of the tree, each node splits the instance space into two or more sub-spaces according to an attribute test condition. </a:t>
            </a:r>
          </a:p>
          <a:p>
            <a:pPr algn="just"/>
            <a:r>
              <a:rPr lang="en-US" b="1" i="0" dirty="0">
                <a:solidFill>
                  <a:srgbClr val="2E2E2E"/>
                </a:solidFill>
                <a:effectLst/>
                <a:latin typeface="+mj-lt"/>
              </a:rPr>
              <a:t>Then moving down the tree branch corresponding to the value of the attribute, a new node is created. </a:t>
            </a:r>
          </a:p>
          <a:p>
            <a:pPr algn="just"/>
            <a:r>
              <a:rPr lang="en-US" b="1" i="0" dirty="0">
                <a:solidFill>
                  <a:srgbClr val="2E2E2E"/>
                </a:solidFill>
                <a:effectLst/>
                <a:latin typeface="+mj-lt"/>
              </a:rPr>
              <a:t>This process is then repeated for the subtree rooted at the new node, until all records in the training set have been classified. The decision tree construction process usually works in a top-down manner, by choosing an attribute test condition at each step that best splits the records.</a:t>
            </a:r>
            <a:endParaRPr lang="en-IN" b="1" dirty="0">
              <a:latin typeface="+mj-lt"/>
            </a:endParaRPr>
          </a:p>
        </p:txBody>
      </p:sp>
    </p:spTree>
    <p:extLst>
      <p:ext uri="{BB962C8B-B14F-4D97-AF65-F5344CB8AC3E}">
        <p14:creationId xmlns:p14="http://schemas.microsoft.com/office/powerpoint/2010/main" val="373776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5925-7B0C-36E2-90A8-22C6C3DF7A7D}"/>
              </a:ext>
            </a:extLst>
          </p:cNvPr>
          <p:cNvSpPr>
            <a:spLocks noGrp="1"/>
          </p:cNvSpPr>
          <p:nvPr>
            <p:ph type="title"/>
          </p:nvPr>
        </p:nvSpPr>
        <p:spPr/>
        <p:txBody>
          <a:bodyPr>
            <a:noAutofit/>
          </a:bodyPr>
          <a:lstStyle/>
          <a:p>
            <a:r>
              <a:rPr lang="en-IN" sz="4800" b="1" dirty="0"/>
              <a:t>Criterion Used in Decision Tree</a:t>
            </a:r>
          </a:p>
        </p:txBody>
      </p:sp>
      <p:sp>
        <p:nvSpPr>
          <p:cNvPr id="3" name="Content Placeholder 2">
            <a:extLst>
              <a:ext uri="{FF2B5EF4-FFF2-40B4-BE49-F238E27FC236}">
                <a16:creationId xmlns:a16="http://schemas.microsoft.com/office/drawing/2014/main" id="{1D06AF8A-1547-3D3C-5E21-C680EA76CA99}"/>
              </a:ext>
            </a:extLst>
          </p:cNvPr>
          <p:cNvSpPr>
            <a:spLocks noGrp="1"/>
          </p:cNvSpPr>
          <p:nvPr>
            <p:ph idx="1"/>
          </p:nvPr>
        </p:nvSpPr>
        <p:spPr>
          <a:xfrm>
            <a:off x="578125" y="2234699"/>
            <a:ext cx="5257800" cy="4351338"/>
          </a:xfrm>
        </p:spPr>
        <p:txBody>
          <a:bodyPr/>
          <a:lstStyle/>
          <a:p>
            <a:r>
              <a:rPr lang="en-IN" dirty="0"/>
              <a:t>Gini Index Formula</a:t>
            </a:r>
          </a:p>
          <a:p>
            <a:endParaRPr lang="en-IN" dirty="0"/>
          </a:p>
          <a:p>
            <a:endParaRPr lang="en-IN" dirty="0"/>
          </a:p>
          <a:p>
            <a:r>
              <a:rPr lang="en-IN" dirty="0"/>
              <a:t>Entropy Formula</a:t>
            </a:r>
          </a:p>
          <a:p>
            <a:endParaRPr lang="en-IN" dirty="0"/>
          </a:p>
          <a:p>
            <a:endParaRPr lang="en-IN" dirty="0"/>
          </a:p>
        </p:txBody>
      </p:sp>
      <p:pic>
        <p:nvPicPr>
          <p:cNvPr id="5" name="Picture 4">
            <a:extLst>
              <a:ext uri="{FF2B5EF4-FFF2-40B4-BE49-F238E27FC236}">
                <a16:creationId xmlns:a16="http://schemas.microsoft.com/office/drawing/2014/main" id="{47AC0A68-AAF5-B5C8-8005-8393C32B9972}"/>
              </a:ext>
            </a:extLst>
          </p:cNvPr>
          <p:cNvPicPr>
            <a:picLocks noChangeAspect="1"/>
          </p:cNvPicPr>
          <p:nvPr/>
        </p:nvPicPr>
        <p:blipFill>
          <a:blip r:embed="rId2"/>
          <a:stretch>
            <a:fillRect/>
          </a:stretch>
        </p:blipFill>
        <p:spPr>
          <a:xfrm>
            <a:off x="1682813" y="2844942"/>
            <a:ext cx="2457793" cy="1019317"/>
          </a:xfrm>
          <a:prstGeom prst="rect">
            <a:avLst/>
          </a:prstGeom>
        </p:spPr>
      </p:pic>
      <p:pic>
        <p:nvPicPr>
          <p:cNvPr id="7" name="Picture 6">
            <a:extLst>
              <a:ext uri="{FF2B5EF4-FFF2-40B4-BE49-F238E27FC236}">
                <a16:creationId xmlns:a16="http://schemas.microsoft.com/office/drawing/2014/main" id="{18A4CFA4-518B-7D75-3DAB-C7D69B35C648}"/>
              </a:ext>
            </a:extLst>
          </p:cNvPr>
          <p:cNvPicPr>
            <a:picLocks noChangeAspect="1"/>
          </p:cNvPicPr>
          <p:nvPr/>
        </p:nvPicPr>
        <p:blipFill>
          <a:blip r:embed="rId3"/>
          <a:stretch>
            <a:fillRect/>
          </a:stretch>
        </p:blipFill>
        <p:spPr>
          <a:xfrm>
            <a:off x="1682813" y="4695142"/>
            <a:ext cx="2753109" cy="1047896"/>
          </a:xfrm>
          <a:prstGeom prst="rect">
            <a:avLst/>
          </a:prstGeom>
        </p:spPr>
      </p:pic>
      <p:sp>
        <p:nvSpPr>
          <p:cNvPr id="8" name="Content Placeholder 2">
            <a:extLst>
              <a:ext uri="{FF2B5EF4-FFF2-40B4-BE49-F238E27FC236}">
                <a16:creationId xmlns:a16="http://schemas.microsoft.com/office/drawing/2014/main" id="{3744623B-B818-D959-2DB9-2B88FE151927}"/>
              </a:ext>
            </a:extLst>
          </p:cNvPr>
          <p:cNvSpPr txBox="1">
            <a:spLocks/>
          </p:cNvSpPr>
          <p:nvPr/>
        </p:nvSpPr>
        <p:spPr>
          <a:xfrm>
            <a:off x="6096000" y="2025078"/>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t>Splitter : Best</a:t>
            </a:r>
          </a:p>
          <a:p>
            <a:pPr lvl="1" algn="just"/>
            <a:r>
              <a:rPr lang="en-IN" dirty="0"/>
              <a:t>Selection of best features for information gain among all the features set in dataset.</a:t>
            </a:r>
          </a:p>
          <a:p>
            <a:pPr algn="just"/>
            <a:endParaRPr lang="en-IN" dirty="0"/>
          </a:p>
          <a:p>
            <a:pPr algn="just"/>
            <a:r>
              <a:rPr lang="en-IN" dirty="0"/>
              <a:t>Splitter : Random</a:t>
            </a:r>
          </a:p>
          <a:p>
            <a:pPr lvl="1" algn="just"/>
            <a:r>
              <a:rPr lang="en-IN" dirty="0"/>
              <a:t>Random selection of features in the dataset which can be used for information gain.</a:t>
            </a:r>
          </a:p>
          <a:p>
            <a:pPr algn="just"/>
            <a:endParaRPr lang="en-IN" dirty="0"/>
          </a:p>
          <a:p>
            <a:pPr algn="just"/>
            <a:endParaRPr lang="en-IN" dirty="0"/>
          </a:p>
        </p:txBody>
      </p:sp>
    </p:spTree>
    <p:extLst>
      <p:ext uri="{BB962C8B-B14F-4D97-AF65-F5344CB8AC3E}">
        <p14:creationId xmlns:p14="http://schemas.microsoft.com/office/powerpoint/2010/main" val="1936393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nvPr>
        </p:nvGraphicFramePr>
        <p:xfrm>
          <a:off x="838202" y="2261871"/>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0.8498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1279916"/>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0.9561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8" y="399764"/>
            <a:ext cx="3369810" cy="1477328"/>
          </a:xfrm>
          <a:prstGeom prst="rect">
            <a:avLst/>
          </a:prstGeom>
          <a:noFill/>
        </p:spPr>
        <p:txBody>
          <a:bodyPr wrap="square" rtlCol="0">
            <a:spAutoFit/>
          </a:bodyPr>
          <a:lstStyle/>
          <a:p>
            <a:r>
              <a:rPr lang="en-IN" b="1" dirty="0"/>
              <a:t>Decision Tree Parameter</a:t>
            </a:r>
          </a:p>
          <a:p>
            <a:endParaRPr lang="en-IN" b="1" dirty="0"/>
          </a:p>
          <a:p>
            <a:r>
              <a:rPr lang="en-IN" b="1" dirty="0"/>
              <a:t>Criterion – Gini</a:t>
            </a:r>
          </a:p>
          <a:p>
            <a:r>
              <a:rPr lang="en-IN" b="1" dirty="0"/>
              <a:t>Splitter – Best</a:t>
            </a:r>
          </a:p>
          <a:p>
            <a:r>
              <a:rPr lang="en-IN" b="1" dirty="0"/>
              <a:t>Min Split – 2</a:t>
            </a:r>
          </a:p>
        </p:txBody>
      </p:sp>
    </p:spTree>
    <p:extLst>
      <p:ext uri="{BB962C8B-B14F-4D97-AF65-F5344CB8AC3E}">
        <p14:creationId xmlns:p14="http://schemas.microsoft.com/office/powerpoint/2010/main" val="319206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212E-4AE2-1AFA-1CF8-8345890FAAF7}"/>
              </a:ext>
            </a:extLst>
          </p:cNvPr>
          <p:cNvSpPr>
            <a:spLocks noGrp="1"/>
          </p:cNvSpPr>
          <p:nvPr>
            <p:ph type="title"/>
          </p:nvPr>
        </p:nvSpPr>
        <p:spPr/>
        <p:txBody>
          <a:bodyPr>
            <a:normAutofit/>
          </a:bodyPr>
          <a:lstStyle/>
          <a:p>
            <a:r>
              <a:rPr lang="en-IN" sz="6000" b="1" dirty="0"/>
              <a:t>Problem Statement</a:t>
            </a:r>
          </a:p>
        </p:txBody>
      </p:sp>
      <p:sp>
        <p:nvSpPr>
          <p:cNvPr id="3" name="Content Placeholder 2">
            <a:extLst>
              <a:ext uri="{FF2B5EF4-FFF2-40B4-BE49-F238E27FC236}">
                <a16:creationId xmlns:a16="http://schemas.microsoft.com/office/drawing/2014/main" id="{8A027EC5-08EC-3078-0857-D93CFCE8C9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97829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sp>
        <p:nvSpPr>
          <p:cNvPr id="5" name="TextBox 4">
            <a:extLst>
              <a:ext uri="{FF2B5EF4-FFF2-40B4-BE49-F238E27FC236}">
                <a16:creationId xmlns:a16="http://schemas.microsoft.com/office/drawing/2014/main" id="{82B2E4B8-AEB9-420C-BCC0-ADA9D939523C}"/>
              </a:ext>
            </a:extLst>
          </p:cNvPr>
          <p:cNvSpPr txBox="1"/>
          <p:nvPr/>
        </p:nvSpPr>
        <p:spPr>
          <a:xfrm>
            <a:off x="7983988" y="399764"/>
            <a:ext cx="3369810" cy="1477328"/>
          </a:xfrm>
          <a:prstGeom prst="rect">
            <a:avLst/>
          </a:prstGeom>
          <a:noFill/>
        </p:spPr>
        <p:txBody>
          <a:bodyPr wrap="square" rtlCol="0">
            <a:spAutoFit/>
          </a:bodyPr>
          <a:lstStyle/>
          <a:p>
            <a:r>
              <a:rPr lang="en-IN" b="1" dirty="0"/>
              <a:t>Decision Tree Parameter</a:t>
            </a:r>
          </a:p>
          <a:p>
            <a:endParaRPr lang="en-IN" b="1" dirty="0"/>
          </a:p>
          <a:p>
            <a:r>
              <a:rPr lang="en-IN" b="1" dirty="0"/>
              <a:t>Criterion – Gini</a:t>
            </a:r>
          </a:p>
          <a:p>
            <a:r>
              <a:rPr lang="en-IN" b="1" dirty="0"/>
              <a:t>Splitter – Random</a:t>
            </a:r>
          </a:p>
          <a:p>
            <a:r>
              <a:rPr lang="en-IN" b="1" dirty="0"/>
              <a:t>Min Split – 2</a:t>
            </a:r>
          </a:p>
        </p:txBody>
      </p:sp>
      <p:graphicFrame>
        <p:nvGraphicFramePr>
          <p:cNvPr id="8" name="Content Placeholder 7">
            <a:extLst>
              <a:ext uri="{FF2B5EF4-FFF2-40B4-BE49-F238E27FC236}">
                <a16:creationId xmlns:a16="http://schemas.microsoft.com/office/drawing/2014/main" id="{D35B039A-0739-172C-0AE5-5C857FBDCF88}"/>
              </a:ext>
            </a:extLst>
          </p:cNvPr>
          <p:cNvGraphicFramePr>
            <a:graphicFrameLocks noGrp="1"/>
          </p:cNvGraphicFramePr>
          <p:nvPr>
            <p:ph idx="1"/>
          </p:nvPr>
        </p:nvGraphicFramePr>
        <p:xfrm>
          <a:off x="838202" y="2252835"/>
          <a:ext cx="10515596" cy="4017079"/>
        </p:xfrm>
        <a:graphic>
          <a:graphicData uri="http://schemas.openxmlformats.org/drawingml/2006/table">
            <a:tbl>
              <a:tblPr firstRow="1" bandRow="1"/>
              <a:tblGrid>
                <a:gridCol w="1745938">
                  <a:extLst>
                    <a:ext uri="{9D8B030D-6E8A-4147-A177-3AD203B41FA5}">
                      <a16:colId xmlns:a16="http://schemas.microsoft.com/office/drawing/2014/main" val="2995532192"/>
                    </a:ext>
                  </a:extLst>
                </a:gridCol>
                <a:gridCol w="973939">
                  <a:extLst>
                    <a:ext uri="{9D8B030D-6E8A-4147-A177-3AD203B41FA5}">
                      <a16:colId xmlns:a16="http://schemas.microsoft.com/office/drawing/2014/main" val="2005610874"/>
                    </a:ext>
                  </a:extLst>
                </a:gridCol>
                <a:gridCol w="973939">
                  <a:extLst>
                    <a:ext uri="{9D8B030D-6E8A-4147-A177-3AD203B41FA5}">
                      <a16:colId xmlns:a16="http://schemas.microsoft.com/office/drawing/2014/main" val="1639081146"/>
                    </a:ext>
                  </a:extLst>
                </a:gridCol>
                <a:gridCol w="973939">
                  <a:extLst>
                    <a:ext uri="{9D8B030D-6E8A-4147-A177-3AD203B41FA5}">
                      <a16:colId xmlns:a16="http://schemas.microsoft.com/office/drawing/2014/main" val="3238229496"/>
                    </a:ext>
                  </a:extLst>
                </a:gridCol>
                <a:gridCol w="973939">
                  <a:extLst>
                    <a:ext uri="{9D8B030D-6E8A-4147-A177-3AD203B41FA5}">
                      <a16:colId xmlns:a16="http://schemas.microsoft.com/office/drawing/2014/main" val="3747735665"/>
                    </a:ext>
                  </a:extLst>
                </a:gridCol>
                <a:gridCol w="973939">
                  <a:extLst>
                    <a:ext uri="{9D8B030D-6E8A-4147-A177-3AD203B41FA5}">
                      <a16:colId xmlns:a16="http://schemas.microsoft.com/office/drawing/2014/main" val="4198439084"/>
                    </a:ext>
                  </a:extLst>
                </a:gridCol>
                <a:gridCol w="973939">
                  <a:extLst>
                    <a:ext uri="{9D8B030D-6E8A-4147-A177-3AD203B41FA5}">
                      <a16:colId xmlns:a16="http://schemas.microsoft.com/office/drawing/2014/main" val="1335034586"/>
                    </a:ext>
                  </a:extLst>
                </a:gridCol>
                <a:gridCol w="973939">
                  <a:extLst>
                    <a:ext uri="{9D8B030D-6E8A-4147-A177-3AD203B41FA5}">
                      <a16:colId xmlns:a16="http://schemas.microsoft.com/office/drawing/2014/main" val="2237130825"/>
                    </a:ext>
                  </a:extLst>
                </a:gridCol>
                <a:gridCol w="973939">
                  <a:extLst>
                    <a:ext uri="{9D8B030D-6E8A-4147-A177-3AD203B41FA5}">
                      <a16:colId xmlns:a16="http://schemas.microsoft.com/office/drawing/2014/main" val="3182704416"/>
                    </a:ext>
                  </a:extLst>
                </a:gridCol>
                <a:gridCol w="978146">
                  <a:extLst>
                    <a:ext uri="{9D8B030D-6E8A-4147-A177-3AD203B41FA5}">
                      <a16:colId xmlns:a16="http://schemas.microsoft.com/office/drawing/2014/main" val="359094458"/>
                    </a:ext>
                  </a:extLst>
                </a:gridCol>
              </a:tblGrid>
              <a:tr h="282546">
                <a:tc>
                  <a:txBody>
                    <a:bodyPr/>
                    <a:lstStyle/>
                    <a:p>
                      <a:pPr algn="ctr">
                        <a:lnSpc>
                          <a:spcPct val="107000"/>
                        </a:lnSpc>
                      </a:pP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9">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MAX DEPTH</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8267322"/>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Test Size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1730522830"/>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0.1</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0.6367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0.7504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0.8283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0.9524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0.9639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0.9902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0.9812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83906847"/>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0.2</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0.5894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0.8042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0.8380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0.8602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0.9431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0.9459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0.9612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0.9734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3697686"/>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0.3</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0.5927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0.7904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0.7907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0.8789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0.9245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0.8997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145283538"/>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0.4</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0.6675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0.7743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0.8723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0.9457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0.9468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0.9603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501076987"/>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0.6348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0.7266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0.7912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0.8843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0.8578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0.9570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0.9822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0.9871</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975620013"/>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0.6023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0.6949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0.7894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0.8673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0.9060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0.9529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0.9481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0.9486</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0.9722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2787673"/>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0.5980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0.8050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0.8101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0.8147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0.8964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0.9327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0.9721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10635168"/>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0.7302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0.7798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0.8006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0.8850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0.9337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0.9220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a:effectLst/>
                          <a:latin typeface="Times New Roman" panose="02020603050405020304" pitchFamily="18" charset="0"/>
                          <a:ea typeface="SimSun" panose="02010600030101010101" pitchFamily="2" charset="-122"/>
                          <a:cs typeface="Times New Roman" panose="02020603050405020304" pitchFamily="18" charset="0"/>
                        </a:rPr>
                        <a:t>0.9454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0.9957</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0.9985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089956554"/>
                  </a:ext>
                </a:extLst>
              </a:tr>
              <a:tr h="243523">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0.6453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0.7597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0.8871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0.8956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0.9349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0.9365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0.9924</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0.9625</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0.9919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01033"/>
                  </a:ext>
                </a:extLst>
              </a:tr>
            </a:tbl>
          </a:graphicData>
        </a:graphic>
      </p:graphicFrame>
    </p:spTree>
    <p:extLst>
      <p:ext uri="{BB962C8B-B14F-4D97-AF65-F5344CB8AC3E}">
        <p14:creationId xmlns:p14="http://schemas.microsoft.com/office/powerpoint/2010/main" val="4175059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graphicFrame>
        <p:nvGraphicFramePr>
          <p:cNvPr id="4" name="Table 4">
            <a:extLst>
              <a:ext uri="{FF2B5EF4-FFF2-40B4-BE49-F238E27FC236}">
                <a16:creationId xmlns:a16="http://schemas.microsoft.com/office/drawing/2014/main" id="{5B1A88FE-8314-456E-A11A-DC24AEAEAE9D}"/>
              </a:ext>
            </a:extLst>
          </p:cNvPr>
          <p:cNvGraphicFramePr>
            <a:graphicFrameLocks noGrp="1"/>
          </p:cNvGraphicFramePr>
          <p:nvPr>
            <p:ph idx="1"/>
          </p:nvPr>
        </p:nvGraphicFramePr>
        <p:xfrm>
          <a:off x="838200" y="2261871"/>
          <a:ext cx="10515596" cy="4079240"/>
        </p:xfrm>
        <a:graphic>
          <a:graphicData uri="http://schemas.openxmlformats.org/drawingml/2006/table">
            <a:tbl>
              <a:tblPr firstRow="1" bandRow="1">
                <a:tableStyleId>{2D5ABB26-0587-4C30-8999-92F81FD0307C}</a:tableStyleId>
              </a:tblPr>
              <a:tblGrid>
                <a:gridCol w="1754168">
                  <a:extLst>
                    <a:ext uri="{9D8B030D-6E8A-4147-A177-3AD203B41FA5}">
                      <a16:colId xmlns:a16="http://schemas.microsoft.com/office/drawing/2014/main" val="2571401895"/>
                    </a:ext>
                  </a:extLst>
                </a:gridCol>
                <a:gridCol w="973492">
                  <a:extLst>
                    <a:ext uri="{9D8B030D-6E8A-4147-A177-3AD203B41FA5}">
                      <a16:colId xmlns:a16="http://schemas.microsoft.com/office/drawing/2014/main" val="1545095681"/>
                    </a:ext>
                  </a:extLst>
                </a:gridCol>
                <a:gridCol w="973492">
                  <a:extLst>
                    <a:ext uri="{9D8B030D-6E8A-4147-A177-3AD203B41FA5}">
                      <a16:colId xmlns:a16="http://schemas.microsoft.com/office/drawing/2014/main" val="2766479663"/>
                    </a:ext>
                  </a:extLst>
                </a:gridCol>
                <a:gridCol w="973492">
                  <a:extLst>
                    <a:ext uri="{9D8B030D-6E8A-4147-A177-3AD203B41FA5}">
                      <a16:colId xmlns:a16="http://schemas.microsoft.com/office/drawing/2014/main" val="3905075178"/>
                    </a:ext>
                  </a:extLst>
                </a:gridCol>
                <a:gridCol w="973492">
                  <a:extLst>
                    <a:ext uri="{9D8B030D-6E8A-4147-A177-3AD203B41FA5}">
                      <a16:colId xmlns:a16="http://schemas.microsoft.com/office/drawing/2014/main" val="2935232495"/>
                    </a:ext>
                  </a:extLst>
                </a:gridCol>
                <a:gridCol w="973492">
                  <a:extLst>
                    <a:ext uri="{9D8B030D-6E8A-4147-A177-3AD203B41FA5}">
                      <a16:colId xmlns:a16="http://schemas.microsoft.com/office/drawing/2014/main" val="1601257180"/>
                    </a:ext>
                  </a:extLst>
                </a:gridCol>
                <a:gridCol w="973492">
                  <a:extLst>
                    <a:ext uri="{9D8B030D-6E8A-4147-A177-3AD203B41FA5}">
                      <a16:colId xmlns:a16="http://schemas.microsoft.com/office/drawing/2014/main" val="4119014902"/>
                    </a:ext>
                  </a:extLst>
                </a:gridCol>
                <a:gridCol w="973492">
                  <a:extLst>
                    <a:ext uri="{9D8B030D-6E8A-4147-A177-3AD203B41FA5}">
                      <a16:colId xmlns:a16="http://schemas.microsoft.com/office/drawing/2014/main" val="322827444"/>
                    </a:ext>
                  </a:extLst>
                </a:gridCol>
                <a:gridCol w="973492">
                  <a:extLst>
                    <a:ext uri="{9D8B030D-6E8A-4147-A177-3AD203B41FA5}">
                      <a16:colId xmlns:a16="http://schemas.microsoft.com/office/drawing/2014/main" val="1715407043"/>
                    </a:ext>
                  </a:extLst>
                </a:gridCol>
                <a:gridCol w="973492">
                  <a:extLst>
                    <a:ext uri="{9D8B030D-6E8A-4147-A177-3AD203B41FA5}">
                      <a16:colId xmlns:a16="http://schemas.microsoft.com/office/drawing/2014/main" val="353825936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9">
                  <a:txBody>
                    <a:bodyPr/>
                    <a:lstStyle/>
                    <a:p>
                      <a:pPr algn="ctr"/>
                      <a:r>
                        <a:rPr lang="en-IN" dirty="0"/>
                        <a:t>MAX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93172"/>
                  </a:ext>
                </a:extLst>
              </a:tr>
              <a:tr h="370840">
                <a:tc>
                  <a:txBody>
                    <a:bodyPr/>
                    <a:lstStyle/>
                    <a:p>
                      <a:pPr algn="ctr"/>
                      <a:r>
                        <a:rPr lang="en-IN" dirty="0"/>
                        <a:t>Test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52336957"/>
                  </a:ext>
                </a:extLst>
              </a:tr>
              <a:tr h="370840">
                <a:tc>
                  <a:txBody>
                    <a:bodyPr/>
                    <a:lstStyle/>
                    <a:p>
                      <a:pPr algn="ctr"/>
                      <a:r>
                        <a:rPr lang="en-IN"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208265"/>
                  </a:ext>
                </a:extLst>
              </a:tr>
              <a:tr h="370840">
                <a:tc>
                  <a:txBody>
                    <a:bodyPr/>
                    <a:lstStyle/>
                    <a:p>
                      <a:pPr algn="ctr"/>
                      <a:r>
                        <a:rPr lang="en-IN"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227533"/>
                  </a:ext>
                </a:extLst>
              </a:tr>
              <a:tr h="370840">
                <a:tc>
                  <a:txBody>
                    <a:bodyPr/>
                    <a:lstStyle/>
                    <a:p>
                      <a:pPr algn="ctr"/>
                      <a:r>
                        <a:rPr lang="en-IN"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007602"/>
                  </a:ext>
                </a:extLst>
              </a:tr>
              <a:tr h="370840">
                <a:tc>
                  <a:txBody>
                    <a:bodyPr/>
                    <a:lstStyle/>
                    <a:p>
                      <a:pPr algn="ctr"/>
                      <a:r>
                        <a:rPr lang="en-IN"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0.9792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72756"/>
                  </a:ext>
                </a:extLst>
              </a:tr>
              <a:tr h="370840">
                <a:tc>
                  <a:txBody>
                    <a:bodyPr/>
                    <a:lstStyle/>
                    <a:p>
                      <a:pPr algn="ctr"/>
                      <a:r>
                        <a:rPr lang="en-IN"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592098"/>
                  </a:ext>
                </a:extLst>
              </a:tr>
              <a:tr h="370840">
                <a:tc>
                  <a:txBody>
                    <a:bodyPr/>
                    <a:lstStyle/>
                    <a:p>
                      <a:pPr algn="ctr"/>
                      <a:r>
                        <a:rPr lang="en-IN"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620281"/>
                  </a:ext>
                </a:extLst>
              </a:tr>
              <a:tr h="370840">
                <a:tc>
                  <a:txBody>
                    <a:bodyPr/>
                    <a:lstStyle/>
                    <a:p>
                      <a:pPr algn="ctr"/>
                      <a:r>
                        <a:rPr lang="en-IN"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923223"/>
                  </a:ext>
                </a:extLst>
              </a:tr>
              <a:tr h="370840">
                <a:tc>
                  <a:txBody>
                    <a:bodyPr/>
                    <a:lstStyle/>
                    <a:p>
                      <a:pPr algn="ctr"/>
                      <a:r>
                        <a:rPr lang="en-IN"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0.8934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279916"/>
                  </a:ext>
                </a:extLst>
              </a:tr>
              <a:tr h="370840">
                <a:tc>
                  <a:txBody>
                    <a:bodyPr/>
                    <a:lstStyle/>
                    <a:p>
                      <a:pPr algn="ctr"/>
                      <a:r>
                        <a:rPr lang="en-IN"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a:t>0.7350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0.8549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0.9362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0.9998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dirty="0"/>
                        <a:t>0.9996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5312844"/>
                  </a:ext>
                </a:extLst>
              </a:tr>
            </a:tbl>
          </a:graphicData>
        </a:graphic>
      </p:graphicFrame>
      <p:sp>
        <p:nvSpPr>
          <p:cNvPr id="5" name="TextBox 4">
            <a:extLst>
              <a:ext uri="{FF2B5EF4-FFF2-40B4-BE49-F238E27FC236}">
                <a16:creationId xmlns:a16="http://schemas.microsoft.com/office/drawing/2014/main" id="{82B2E4B8-AEB9-420C-BCC0-ADA9D939523C}"/>
              </a:ext>
            </a:extLst>
          </p:cNvPr>
          <p:cNvSpPr txBox="1"/>
          <p:nvPr/>
        </p:nvSpPr>
        <p:spPr>
          <a:xfrm>
            <a:off x="7983986" y="399764"/>
            <a:ext cx="3369810" cy="1477328"/>
          </a:xfrm>
          <a:prstGeom prst="rect">
            <a:avLst/>
          </a:prstGeom>
          <a:noFill/>
        </p:spPr>
        <p:txBody>
          <a:bodyPr wrap="square" rtlCol="0">
            <a:spAutoFit/>
          </a:bodyPr>
          <a:lstStyle/>
          <a:p>
            <a:r>
              <a:rPr lang="en-IN" b="1" dirty="0"/>
              <a:t>Decision Tree Parameter</a:t>
            </a:r>
          </a:p>
          <a:p>
            <a:endParaRPr lang="en-IN" b="1" dirty="0"/>
          </a:p>
          <a:p>
            <a:r>
              <a:rPr lang="en-IN" b="1" dirty="0"/>
              <a:t>Criterion – Entropy</a:t>
            </a:r>
          </a:p>
          <a:p>
            <a:r>
              <a:rPr lang="en-IN" b="1" dirty="0"/>
              <a:t>Splitter – Best</a:t>
            </a:r>
          </a:p>
          <a:p>
            <a:r>
              <a:rPr lang="en-IN" b="1" dirty="0"/>
              <a:t>Min Split – 2</a:t>
            </a:r>
          </a:p>
        </p:txBody>
      </p:sp>
    </p:spTree>
    <p:extLst>
      <p:ext uri="{BB962C8B-B14F-4D97-AF65-F5344CB8AC3E}">
        <p14:creationId xmlns:p14="http://schemas.microsoft.com/office/powerpoint/2010/main" val="2608915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4226-04DD-42B5-8DAA-D91C7299F9C5}"/>
              </a:ext>
            </a:extLst>
          </p:cNvPr>
          <p:cNvSpPr>
            <a:spLocks noGrp="1"/>
          </p:cNvSpPr>
          <p:nvPr>
            <p:ph type="title"/>
          </p:nvPr>
        </p:nvSpPr>
        <p:spPr/>
        <p:txBody>
          <a:bodyPr>
            <a:normAutofit/>
          </a:bodyPr>
          <a:lstStyle/>
          <a:p>
            <a:r>
              <a:rPr lang="en-IN" sz="4800" b="1" dirty="0"/>
              <a:t>Accumulated Result</a:t>
            </a:r>
          </a:p>
        </p:txBody>
      </p:sp>
      <p:sp>
        <p:nvSpPr>
          <p:cNvPr id="5" name="TextBox 4">
            <a:extLst>
              <a:ext uri="{FF2B5EF4-FFF2-40B4-BE49-F238E27FC236}">
                <a16:creationId xmlns:a16="http://schemas.microsoft.com/office/drawing/2014/main" id="{82B2E4B8-AEB9-420C-BCC0-ADA9D939523C}"/>
              </a:ext>
            </a:extLst>
          </p:cNvPr>
          <p:cNvSpPr txBox="1"/>
          <p:nvPr/>
        </p:nvSpPr>
        <p:spPr>
          <a:xfrm>
            <a:off x="7983989" y="399764"/>
            <a:ext cx="3369810" cy="1477328"/>
          </a:xfrm>
          <a:prstGeom prst="rect">
            <a:avLst/>
          </a:prstGeom>
          <a:noFill/>
        </p:spPr>
        <p:txBody>
          <a:bodyPr wrap="square" rtlCol="0">
            <a:spAutoFit/>
          </a:bodyPr>
          <a:lstStyle/>
          <a:p>
            <a:r>
              <a:rPr lang="en-IN" b="1" dirty="0"/>
              <a:t>Decision Tree Parameter</a:t>
            </a:r>
          </a:p>
          <a:p>
            <a:endParaRPr lang="en-IN" b="1" dirty="0"/>
          </a:p>
          <a:p>
            <a:r>
              <a:rPr lang="en-IN" b="1" dirty="0"/>
              <a:t>Criterion – Entropy</a:t>
            </a:r>
          </a:p>
          <a:p>
            <a:r>
              <a:rPr lang="en-IN" b="1" dirty="0"/>
              <a:t>Splitter – Random</a:t>
            </a:r>
          </a:p>
          <a:p>
            <a:r>
              <a:rPr lang="en-IN" b="1" dirty="0"/>
              <a:t>Min Split – 2</a:t>
            </a:r>
          </a:p>
        </p:txBody>
      </p:sp>
      <p:graphicFrame>
        <p:nvGraphicFramePr>
          <p:cNvPr id="8" name="Content Placeholder 7">
            <a:extLst>
              <a:ext uri="{FF2B5EF4-FFF2-40B4-BE49-F238E27FC236}">
                <a16:creationId xmlns:a16="http://schemas.microsoft.com/office/drawing/2014/main" id="{7CB08DD2-002E-18EA-BB95-B7D95E534F14}"/>
              </a:ext>
            </a:extLst>
          </p:cNvPr>
          <p:cNvGraphicFramePr>
            <a:graphicFrameLocks noGrp="1"/>
          </p:cNvGraphicFramePr>
          <p:nvPr>
            <p:ph idx="1"/>
          </p:nvPr>
        </p:nvGraphicFramePr>
        <p:xfrm>
          <a:off x="838200" y="2052162"/>
          <a:ext cx="10515599" cy="4584192"/>
        </p:xfrm>
        <a:graphic>
          <a:graphicData uri="http://schemas.openxmlformats.org/drawingml/2006/table">
            <a:tbl>
              <a:tblPr firstRow="1" bandRow="1"/>
              <a:tblGrid>
                <a:gridCol w="1610135">
                  <a:extLst>
                    <a:ext uri="{9D8B030D-6E8A-4147-A177-3AD203B41FA5}">
                      <a16:colId xmlns:a16="http://schemas.microsoft.com/office/drawing/2014/main" val="3234370338"/>
                    </a:ext>
                  </a:extLst>
                </a:gridCol>
                <a:gridCol w="861391">
                  <a:extLst>
                    <a:ext uri="{9D8B030D-6E8A-4147-A177-3AD203B41FA5}">
                      <a16:colId xmlns:a16="http://schemas.microsoft.com/office/drawing/2014/main" val="3575993600"/>
                    </a:ext>
                  </a:extLst>
                </a:gridCol>
                <a:gridCol w="825323">
                  <a:extLst>
                    <a:ext uri="{9D8B030D-6E8A-4147-A177-3AD203B41FA5}">
                      <a16:colId xmlns:a16="http://schemas.microsoft.com/office/drawing/2014/main" val="3004286527"/>
                    </a:ext>
                  </a:extLst>
                </a:gridCol>
                <a:gridCol w="1032527">
                  <a:extLst>
                    <a:ext uri="{9D8B030D-6E8A-4147-A177-3AD203B41FA5}">
                      <a16:colId xmlns:a16="http://schemas.microsoft.com/office/drawing/2014/main" val="876181729"/>
                    </a:ext>
                  </a:extLst>
                </a:gridCol>
                <a:gridCol w="1032527">
                  <a:extLst>
                    <a:ext uri="{9D8B030D-6E8A-4147-A177-3AD203B41FA5}">
                      <a16:colId xmlns:a16="http://schemas.microsoft.com/office/drawing/2014/main" val="2328719934"/>
                    </a:ext>
                  </a:extLst>
                </a:gridCol>
                <a:gridCol w="1032527">
                  <a:extLst>
                    <a:ext uri="{9D8B030D-6E8A-4147-A177-3AD203B41FA5}">
                      <a16:colId xmlns:a16="http://schemas.microsoft.com/office/drawing/2014/main" val="3641543621"/>
                    </a:ext>
                  </a:extLst>
                </a:gridCol>
                <a:gridCol w="1032527">
                  <a:extLst>
                    <a:ext uri="{9D8B030D-6E8A-4147-A177-3AD203B41FA5}">
                      <a16:colId xmlns:a16="http://schemas.microsoft.com/office/drawing/2014/main" val="3202547075"/>
                    </a:ext>
                  </a:extLst>
                </a:gridCol>
                <a:gridCol w="1032527">
                  <a:extLst>
                    <a:ext uri="{9D8B030D-6E8A-4147-A177-3AD203B41FA5}">
                      <a16:colId xmlns:a16="http://schemas.microsoft.com/office/drawing/2014/main" val="3069114459"/>
                    </a:ext>
                  </a:extLst>
                </a:gridCol>
                <a:gridCol w="1032527">
                  <a:extLst>
                    <a:ext uri="{9D8B030D-6E8A-4147-A177-3AD203B41FA5}">
                      <a16:colId xmlns:a16="http://schemas.microsoft.com/office/drawing/2014/main" val="2514128662"/>
                    </a:ext>
                  </a:extLst>
                </a:gridCol>
                <a:gridCol w="1023588">
                  <a:extLst>
                    <a:ext uri="{9D8B030D-6E8A-4147-A177-3AD203B41FA5}">
                      <a16:colId xmlns:a16="http://schemas.microsoft.com/office/drawing/2014/main" val="1990771278"/>
                    </a:ext>
                  </a:extLst>
                </a:gridCol>
              </a:tblGrid>
              <a:tr h="191350">
                <a:tc>
                  <a:txBody>
                    <a:bodyPr/>
                    <a:lstStyle/>
                    <a:p>
                      <a:pPr algn="ctr">
                        <a:lnSpc>
                          <a:spcPct val="107000"/>
                        </a:lnSpc>
                      </a:pP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9">
                  <a:txBody>
                    <a:bodyPr/>
                    <a:lstStyle/>
                    <a:p>
                      <a:pPr algn="ct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MAX DEPTH</a:t>
                      </a:r>
                      <a:endParaRPr lang="en-IN" sz="2000" dirty="0"/>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hMerge="1">
                  <a:txBody>
                    <a:bodyPr/>
                    <a:lstStyle/>
                    <a:p>
                      <a:endParaRPr lang="en-IN"/>
                    </a:p>
                  </a:txBody>
                  <a:tcPr>
                    <a:lnL w="1270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79436791"/>
                  </a:ext>
                </a:extLst>
              </a:tr>
              <a:tr h="99618">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Test Size</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385091932"/>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0.1</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0.6378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0.7671</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0.7349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0.8745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0.8938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0.9429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0.9548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0.9959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19725340"/>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0.2</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0.5955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0.8026</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0.7935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0.8621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0.8965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0.8905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0.9751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0.9513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4810327"/>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0.3</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0.5941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0.7930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0.8562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0.8323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0.9300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0.8928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0.9919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0.9255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1379884"/>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0.6759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0.7197</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0.7767</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0.8106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0.9049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0.9556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0.9675</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0.9429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0.9575</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1591449"/>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0.6368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0.7609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0.8303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0.8352</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0.8048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0.9240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0.9504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0.9862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0.9983</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83292497"/>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0.6010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0.6125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0.7880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0.8678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0.9347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0.9478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0.9170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0.9930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0.9966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41358619"/>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0.5971</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0.8047</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0.7815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0.8445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0.9385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0. 9318</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0.9870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0.9573</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2265143"/>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0.7310</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0.7783</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0.7275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0.8844</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0.9329</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0.9492</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0.9265</a:t>
                      </a:r>
                      <a:endParaRPr lang="en-IN"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0.9712</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0.9884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60646884"/>
                  </a:ext>
                </a:extLst>
              </a:tr>
              <a:tr h="433150">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7F7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0.6459</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0.7614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0.8854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0.8034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0.8931</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0.8952</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0.9704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0.9924</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07000"/>
                        </a:lnSpc>
                      </a:pP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0.9776</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38469" marR="38469" marT="19235" marB="1923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1132103"/>
                  </a:ext>
                </a:extLst>
              </a:tr>
            </a:tbl>
          </a:graphicData>
        </a:graphic>
      </p:graphicFrame>
    </p:spTree>
    <p:extLst>
      <p:ext uri="{BB962C8B-B14F-4D97-AF65-F5344CB8AC3E}">
        <p14:creationId xmlns:p14="http://schemas.microsoft.com/office/powerpoint/2010/main" val="291691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4E4A-2E3E-AA62-48AC-3796FEDCF8B8}"/>
              </a:ext>
            </a:extLst>
          </p:cNvPr>
          <p:cNvSpPr>
            <a:spLocks noGrp="1"/>
          </p:cNvSpPr>
          <p:nvPr>
            <p:ph type="title"/>
          </p:nvPr>
        </p:nvSpPr>
        <p:spPr/>
        <p:txBody>
          <a:bodyPr>
            <a:normAutofit/>
          </a:bodyPr>
          <a:lstStyle/>
          <a:p>
            <a:r>
              <a:rPr lang="en-IN" sz="6400" b="1" dirty="0"/>
              <a:t>Post-Pruning Tree</a:t>
            </a:r>
          </a:p>
        </p:txBody>
      </p:sp>
      <p:sp>
        <p:nvSpPr>
          <p:cNvPr id="3" name="Content Placeholder 2">
            <a:extLst>
              <a:ext uri="{FF2B5EF4-FFF2-40B4-BE49-F238E27FC236}">
                <a16:creationId xmlns:a16="http://schemas.microsoft.com/office/drawing/2014/main" id="{B7FAD431-62CD-4270-CBF4-6CEA00676D4C}"/>
              </a:ext>
            </a:extLst>
          </p:cNvPr>
          <p:cNvSpPr>
            <a:spLocks noGrp="1"/>
          </p:cNvSpPr>
          <p:nvPr>
            <p:ph idx="1"/>
          </p:nvPr>
        </p:nvSpPr>
        <p:spPr>
          <a:xfrm>
            <a:off x="637032" y="2042160"/>
            <a:ext cx="11125200" cy="3947160"/>
          </a:xfrm>
        </p:spPr>
        <p:txBody>
          <a:bodyPr>
            <a:noAutofit/>
          </a:bodyPr>
          <a:lstStyle/>
          <a:p>
            <a:pPr algn="just"/>
            <a:r>
              <a:rPr lang="en-US" sz="2000" b="1" dirty="0">
                <a:latin typeface="+mj-lt"/>
              </a:rPr>
              <a:t>Here the x_train and y_train variables are fit in the decision tree model and path is calculated using tree.cost_complexity_pruning_path with x_train and y_train as parameters. </a:t>
            </a:r>
          </a:p>
          <a:p>
            <a:pPr algn="just"/>
            <a:r>
              <a:rPr lang="en-US" sz="2000" b="1" dirty="0">
                <a:latin typeface="+mj-lt"/>
              </a:rPr>
              <a:t>ccp_alphas and impurities are calculated and subplots are drawn using pyplot. Value of ccp_alpha is calculated and value is appended to an array and later plot of number of nodes vs depth is calculated and we get a plot with pyplot. </a:t>
            </a:r>
          </a:p>
          <a:p>
            <a:pPr algn="just"/>
            <a:r>
              <a:rPr lang="en-US" sz="2000" b="1" dirty="0">
                <a:latin typeface="+mj-lt"/>
              </a:rPr>
              <a:t>Then we also have a plot created for number of nodes vs alpha. Another plot is also created which has accuracy vs alpha. The last plot is Accuracy vs alpha for training and testing sets. </a:t>
            </a:r>
          </a:p>
          <a:p>
            <a:pPr algn="just"/>
            <a:r>
              <a:rPr lang="en-US" sz="2000" b="1" dirty="0">
                <a:latin typeface="+mj-lt"/>
              </a:rPr>
              <a:t>Random state is 42 constant all the time and the criterion is entropy with splitter is random as we have found that with entropy and splitter as random we find the conditions where decision tree </a:t>
            </a:r>
            <a:r>
              <a:rPr lang="en-US" sz="2000" b="1" dirty="0" err="1">
                <a:latin typeface="+mj-lt"/>
              </a:rPr>
              <a:t>classifers</a:t>
            </a:r>
            <a:r>
              <a:rPr lang="en-US" sz="2000" b="1" dirty="0">
                <a:latin typeface="+mj-lt"/>
              </a:rPr>
              <a:t> don’t go to overfitting very quickly. </a:t>
            </a:r>
            <a:endParaRPr lang="en-IN" sz="2000" b="1" dirty="0">
              <a:latin typeface="+mj-lt"/>
            </a:endParaRPr>
          </a:p>
        </p:txBody>
      </p:sp>
    </p:spTree>
    <p:extLst>
      <p:ext uri="{BB962C8B-B14F-4D97-AF65-F5344CB8AC3E}">
        <p14:creationId xmlns:p14="http://schemas.microsoft.com/office/powerpoint/2010/main" val="240319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54BC-E13C-ECD3-F1A1-26F64A6F8829}"/>
              </a:ext>
            </a:extLst>
          </p:cNvPr>
          <p:cNvSpPr>
            <a:spLocks noGrp="1"/>
          </p:cNvSpPr>
          <p:nvPr>
            <p:ph type="title"/>
          </p:nvPr>
        </p:nvSpPr>
        <p:spPr/>
        <p:txBody>
          <a:bodyPr>
            <a:normAutofit/>
          </a:bodyPr>
          <a:lstStyle/>
          <a:p>
            <a:r>
              <a:rPr lang="en-IN" sz="6000" b="1" dirty="0"/>
              <a:t>Plots of Post-Pruning Tree</a:t>
            </a:r>
          </a:p>
        </p:txBody>
      </p:sp>
      <p:pic>
        <p:nvPicPr>
          <p:cNvPr id="4" name="Picture 3">
            <a:extLst>
              <a:ext uri="{FF2B5EF4-FFF2-40B4-BE49-F238E27FC236}">
                <a16:creationId xmlns:a16="http://schemas.microsoft.com/office/drawing/2014/main" id="{B225906D-0E94-5B35-6C8C-A37FA4CF04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3362" y="2530730"/>
            <a:ext cx="2867025" cy="2660650"/>
          </a:xfrm>
          <a:prstGeom prst="rect">
            <a:avLst/>
          </a:prstGeom>
          <a:noFill/>
          <a:ln>
            <a:noFill/>
          </a:ln>
        </p:spPr>
      </p:pic>
      <p:pic>
        <p:nvPicPr>
          <p:cNvPr id="5" name="Picture 4">
            <a:extLst>
              <a:ext uri="{FF2B5EF4-FFF2-40B4-BE49-F238E27FC236}">
                <a16:creationId xmlns:a16="http://schemas.microsoft.com/office/drawing/2014/main" id="{CCED8809-2238-6255-70ED-C2B04D66C8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1613" y="2530730"/>
            <a:ext cx="2869565" cy="2688590"/>
          </a:xfrm>
          <a:prstGeom prst="rect">
            <a:avLst/>
          </a:prstGeom>
          <a:noFill/>
          <a:ln>
            <a:noFill/>
          </a:ln>
        </p:spPr>
      </p:pic>
      <p:pic>
        <p:nvPicPr>
          <p:cNvPr id="7" name="Picture 6">
            <a:extLst>
              <a:ext uri="{FF2B5EF4-FFF2-40B4-BE49-F238E27FC236}">
                <a16:creationId xmlns:a16="http://schemas.microsoft.com/office/drawing/2014/main" id="{3E14952F-A073-8B98-6CE1-A7504656EA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60900" y="2625980"/>
            <a:ext cx="2870200" cy="2565400"/>
          </a:xfrm>
          <a:prstGeom prst="rect">
            <a:avLst/>
          </a:prstGeom>
          <a:noFill/>
          <a:ln>
            <a:noFill/>
          </a:ln>
        </p:spPr>
      </p:pic>
      <p:sp>
        <p:nvSpPr>
          <p:cNvPr id="9" name="Text Box 14">
            <a:extLst>
              <a:ext uri="{FF2B5EF4-FFF2-40B4-BE49-F238E27FC236}">
                <a16:creationId xmlns:a16="http://schemas.microsoft.com/office/drawing/2014/main" id="{4A1133C0-40F0-91B4-5529-1B50A0961DF4}"/>
              </a:ext>
            </a:extLst>
          </p:cNvPr>
          <p:cNvSpPr txBox="1"/>
          <p:nvPr/>
        </p:nvSpPr>
        <p:spPr>
          <a:xfrm>
            <a:off x="1356233" y="5453743"/>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US" sz="1200" b="1" i="0" dirty="0">
                <a:effectLst/>
                <a:latin typeface="Times New Roman" panose="02020603050405020304" pitchFamily="18" charset="0"/>
                <a:ea typeface="SimSun" panose="02010600030101010101" pitchFamily="2" charset="-122"/>
              </a:rPr>
              <a:t>Fig - Total Impurity vs Effective Alpha for Training Set</a:t>
            </a:r>
            <a:endParaRPr lang="en-IN" sz="1100" i="1" dirty="0">
              <a:effectLst/>
              <a:latin typeface="Times New Roman" panose="02020603050405020304" pitchFamily="18" charset="0"/>
              <a:ea typeface="SimSun" panose="02010600030101010101" pitchFamily="2" charset="-122"/>
            </a:endParaRPr>
          </a:p>
        </p:txBody>
      </p:sp>
      <p:sp>
        <p:nvSpPr>
          <p:cNvPr id="10" name="Text Box 14">
            <a:extLst>
              <a:ext uri="{FF2B5EF4-FFF2-40B4-BE49-F238E27FC236}">
                <a16:creationId xmlns:a16="http://schemas.microsoft.com/office/drawing/2014/main" id="{4AECC013-BC35-652E-3319-B4F9BD413DEE}"/>
              </a:ext>
            </a:extLst>
          </p:cNvPr>
          <p:cNvSpPr txBox="1"/>
          <p:nvPr/>
        </p:nvSpPr>
        <p:spPr>
          <a:xfrm>
            <a:off x="4728527" y="5457372"/>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IN" sz="1200" b="1" i="0" dirty="0">
                <a:effectLst/>
                <a:latin typeface="Times New Roman" panose="02020603050405020304" pitchFamily="18" charset="0"/>
                <a:ea typeface="SimSun" panose="02010600030101010101" pitchFamily="2" charset="-122"/>
              </a:rPr>
              <a:t> Fig – No of Nodes vs Depth of Decision Tree</a:t>
            </a:r>
            <a:endParaRPr lang="en-IN" sz="1100" i="1" dirty="0">
              <a:effectLst/>
              <a:latin typeface="Times New Roman" panose="02020603050405020304" pitchFamily="18" charset="0"/>
              <a:ea typeface="SimSun" panose="02010600030101010101" pitchFamily="2" charset="-122"/>
            </a:endParaRPr>
          </a:p>
        </p:txBody>
      </p:sp>
      <p:sp>
        <p:nvSpPr>
          <p:cNvPr id="11" name="Text Box 14">
            <a:extLst>
              <a:ext uri="{FF2B5EF4-FFF2-40B4-BE49-F238E27FC236}">
                <a16:creationId xmlns:a16="http://schemas.microsoft.com/office/drawing/2014/main" id="{62636039-684F-2061-D48E-B89ED2083EFF}"/>
              </a:ext>
            </a:extLst>
          </p:cNvPr>
          <p:cNvSpPr txBox="1"/>
          <p:nvPr/>
        </p:nvSpPr>
        <p:spPr>
          <a:xfrm>
            <a:off x="8169401" y="5453743"/>
            <a:ext cx="2734945" cy="3048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1000"/>
              </a:spcAft>
            </a:pPr>
            <a:r>
              <a:rPr lang="en-IN" sz="1200" b="1" dirty="0">
                <a:effectLst/>
                <a:latin typeface="Times New Roman" panose="02020603050405020304" pitchFamily="18" charset="0"/>
                <a:ea typeface="SimSun" panose="02010600030101010101" pitchFamily="2" charset="-122"/>
              </a:rPr>
              <a:t>Fig 10 – Train Accuracy &amp; Test Accuracy Vs Alpha</a:t>
            </a:r>
            <a:endParaRPr lang="en-IN" sz="1100" i="1"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99144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4CD-8B6E-6F76-93D5-1A249FEDDC01}"/>
              </a:ext>
            </a:extLst>
          </p:cNvPr>
          <p:cNvSpPr>
            <a:spLocks noGrp="1"/>
          </p:cNvSpPr>
          <p:nvPr>
            <p:ph type="title"/>
          </p:nvPr>
        </p:nvSpPr>
        <p:spPr/>
        <p:txBody>
          <a:bodyPr>
            <a:normAutofit fontScale="90000"/>
          </a:bodyPr>
          <a:lstStyle/>
          <a:p>
            <a:r>
              <a:rPr lang="en-IN" sz="5400" b="1" dirty="0"/>
              <a:t>Accuracy Plot using Post-Pruning</a:t>
            </a:r>
          </a:p>
        </p:txBody>
      </p:sp>
      <p:pic>
        <p:nvPicPr>
          <p:cNvPr id="4" name="Picture 3">
            <a:extLst>
              <a:ext uri="{FF2B5EF4-FFF2-40B4-BE49-F238E27FC236}">
                <a16:creationId xmlns:a16="http://schemas.microsoft.com/office/drawing/2014/main" id="{843795D9-D189-798D-73EA-9A7B562187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0138" y="2046860"/>
            <a:ext cx="4511722" cy="4096367"/>
          </a:xfrm>
          <a:prstGeom prst="rect">
            <a:avLst/>
          </a:prstGeom>
          <a:noFill/>
          <a:ln>
            <a:noFill/>
          </a:ln>
        </p:spPr>
      </p:pic>
      <p:sp>
        <p:nvSpPr>
          <p:cNvPr id="6" name="TextBox 5">
            <a:extLst>
              <a:ext uri="{FF2B5EF4-FFF2-40B4-BE49-F238E27FC236}">
                <a16:creationId xmlns:a16="http://schemas.microsoft.com/office/drawing/2014/main" id="{89F18E29-5E23-4423-7E90-6BDFC3939410}"/>
              </a:ext>
            </a:extLst>
          </p:cNvPr>
          <p:cNvSpPr txBox="1"/>
          <p:nvPr/>
        </p:nvSpPr>
        <p:spPr>
          <a:xfrm>
            <a:off x="3281244" y="6143227"/>
            <a:ext cx="5629511" cy="369332"/>
          </a:xfrm>
          <a:prstGeom prst="rect">
            <a:avLst/>
          </a:prstGeom>
          <a:noFill/>
        </p:spPr>
        <p:txBody>
          <a:bodyPr wrap="square">
            <a:spAutoFit/>
          </a:bodyPr>
          <a:lstStyle/>
          <a:p>
            <a:r>
              <a:rPr lang="en-IN" sz="1800" b="1" dirty="0">
                <a:effectLst/>
                <a:latin typeface="Times New Roman" panose="02020603050405020304" pitchFamily="18" charset="0"/>
                <a:ea typeface="SimSun" panose="02010600030101010101" pitchFamily="2" charset="-122"/>
              </a:rPr>
              <a:t>Fig – Accuracy Vs Alpha for Training and Testing Sets</a:t>
            </a:r>
            <a:endParaRPr lang="en-IN" dirty="0"/>
          </a:p>
        </p:txBody>
      </p:sp>
    </p:spTree>
    <p:extLst>
      <p:ext uri="{BB962C8B-B14F-4D97-AF65-F5344CB8AC3E}">
        <p14:creationId xmlns:p14="http://schemas.microsoft.com/office/powerpoint/2010/main" val="766215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A6C49DB-0380-CC89-9C97-1AFAF703ED4B}"/>
              </a:ext>
            </a:extLst>
          </p:cNvPr>
          <p:cNvGraphicFramePr>
            <a:graphicFrameLocks noGrp="1"/>
          </p:cNvGraphicFramePr>
          <p:nvPr>
            <p:ph idx="1"/>
            <p:extLst>
              <p:ext uri="{D42A27DB-BD31-4B8C-83A1-F6EECF244321}">
                <p14:modId xmlns:p14="http://schemas.microsoft.com/office/powerpoint/2010/main" val="510160772"/>
              </p:ext>
            </p:extLst>
          </p:nvPr>
        </p:nvGraphicFramePr>
        <p:xfrm>
          <a:off x="573314" y="478971"/>
          <a:ext cx="11045372" cy="5900058"/>
        </p:xfrm>
        <a:graphic>
          <a:graphicData uri="http://schemas.openxmlformats.org/drawingml/2006/table">
            <a:tbl>
              <a:tblPr firstRow="1" firstCol="1" bandRow="1"/>
              <a:tblGrid>
                <a:gridCol w="1395444">
                  <a:extLst>
                    <a:ext uri="{9D8B030D-6E8A-4147-A177-3AD203B41FA5}">
                      <a16:colId xmlns:a16="http://schemas.microsoft.com/office/drawing/2014/main" val="2009338537"/>
                    </a:ext>
                  </a:extLst>
                </a:gridCol>
                <a:gridCol w="1196883">
                  <a:extLst>
                    <a:ext uri="{9D8B030D-6E8A-4147-A177-3AD203B41FA5}">
                      <a16:colId xmlns:a16="http://schemas.microsoft.com/office/drawing/2014/main" val="3985230366"/>
                    </a:ext>
                  </a:extLst>
                </a:gridCol>
                <a:gridCol w="1084919">
                  <a:extLst>
                    <a:ext uri="{9D8B030D-6E8A-4147-A177-3AD203B41FA5}">
                      <a16:colId xmlns:a16="http://schemas.microsoft.com/office/drawing/2014/main" val="534640525"/>
                    </a:ext>
                  </a:extLst>
                </a:gridCol>
                <a:gridCol w="1226127">
                  <a:extLst>
                    <a:ext uri="{9D8B030D-6E8A-4147-A177-3AD203B41FA5}">
                      <a16:colId xmlns:a16="http://schemas.microsoft.com/office/drawing/2014/main" val="650579094"/>
                    </a:ext>
                  </a:extLst>
                </a:gridCol>
                <a:gridCol w="1226127">
                  <a:extLst>
                    <a:ext uri="{9D8B030D-6E8A-4147-A177-3AD203B41FA5}">
                      <a16:colId xmlns:a16="http://schemas.microsoft.com/office/drawing/2014/main" val="2441978388"/>
                    </a:ext>
                  </a:extLst>
                </a:gridCol>
                <a:gridCol w="1226127">
                  <a:extLst>
                    <a:ext uri="{9D8B030D-6E8A-4147-A177-3AD203B41FA5}">
                      <a16:colId xmlns:a16="http://schemas.microsoft.com/office/drawing/2014/main" val="2619766528"/>
                    </a:ext>
                  </a:extLst>
                </a:gridCol>
                <a:gridCol w="1227263">
                  <a:extLst>
                    <a:ext uri="{9D8B030D-6E8A-4147-A177-3AD203B41FA5}">
                      <a16:colId xmlns:a16="http://schemas.microsoft.com/office/drawing/2014/main" val="1826349838"/>
                    </a:ext>
                  </a:extLst>
                </a:gridCol>
                <a:gridCol w="1226127">
                  <a:extLst>
                    <a:ext uri="{9D8B030D-6E8A-4147-A177-3AD203B41FA5}">
                      <a16:colId xmlns:a16="http://schemas.microsoft.com/office/drawing/2014/main" val="430300509"/>
                    </a:ext>
                  </a:extLst>
                </a:gridCol>
                <a:gridCol w="1236355">
                  <a:extLst>
                    <a:ext uri="{9D8B030D-6E8A-4147-A177-3AD203B41FA5}">
                      <a16:colId xmlns:a16="http://schemas.microsoft.com/office/drawing/2014/main" val="2657741825"/>
                    </a:ext>
                  </a:extLst>
                </a:gridCol>
              </a:tblGrid>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Size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pP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1528" marR="515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1840984951"/>
                  </a:ext>
                </a:extLst>
              </a:tr>
              <a:tr h="260064">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ccp_alpha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endParaRPr lang="en-IN" sz="1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351311"/>
                  </a:ext>
                </a:extLst>
              </a:tr>
              <a:tr h="233910">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0.001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0.9995</a:t>
                      </a:r>
                      <a:endParaRPr lang="en-IN" sz="14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0.9976</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0.9973</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192583891"/>
                  </a:ext>
                </a:extLst>
              </a:tr>
              <a:tr h="233910">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0.002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2595525"/>
                  </a:ext>
                </a:extLst>
              </a:tr>
              <a:tr h="233910">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0.003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6226509"/>
                  </a:ext>
                </a:extLst>
              </a:tr>
              <a:tr h="233910">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0.004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35839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3487134"/>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552875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207779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149223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9951923"/>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1468839"/>
                  </a:ext>
                </a:extLst>
              </a:tr>
              <a:tr h="233910">
                <a:tc gridSpan="9">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endParaRPr lang="en-IN"/>
                    </a:p>
                  </a:txBody>
                  <a:tcPr/>
                </a:tc>
                <a:tc hMerge="1">
                  <a:txBody>
                    <a:bodyPr/>
                    <a:lstStyle/>
                    <a:p>
                      <a:endParaRPr lang="en-IN"/>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736527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Size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lnSpc>
                          <a:spcPct val="107000"/>
                        </a:lnSpc>
                      </a:pPr>
                      <a:endParaRPr lang="en-IN"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51528" marR="515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gridSpan="2">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extLst>
                  <a:ext uri="{0D108BD9-81ED-4DB2-BD59-A6C34878D82A}">
                    <a16:rowId xmlns:a16="http://schemas.microsoft.com/office/drawing/2014/main" val="3828167020"/>
                  </a:ext>
                </a:extLst>
              </a:tr>
              <a:tr h="260064">
                <a:tc>
                  <a:txBody>
                    <a:bodyPr/>
                    <a:lstStyle/>
                    <a:p>
                      <a:pPr algn="ctr">
                        <a:lnSpc>
                          <a:spcPct val="107000"/>
                        </a:lnSpc>
                      </a:pPr>
                      <a:r>
                        <a:rPr lang="en-IN" sz="1400" b="1" dirty="0">
                          <a:effectLst/>
                          <a:latin typeface="Times New Roman" panose="02020603050405020304" pitchFamily="18" charset="0"/>
                          <a:ea typeface="SimSun" panose="02010600030101010101" pitchFamily="2" charset="-122"/>
                          <a:cs typeface="Times New Roman" panose="02020603050405020304" pitchFamily="18" charset="0"/>
                        </a:rPr>
                        <a:t>ccp_alpha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Train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Test Score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6048772"/>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0.9999</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0.9975</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lnSpc>
                          <a:spcPct val="107000"/>
                        </a:lnSpc>
                      </a:pPr>
                      <a:r>
                        <a:rPr lang="en-IN" sz="1400" b="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0.9974</a:t>
                      </a:r>
                      <a:endParaRPr lang="en-IN" sz="1400" b="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02828239"/>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2697957"/>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6709575"/>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3299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0.9934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947698"/>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0.9912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7739540"/>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3881234"/>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79751"/>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0.9741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0.9750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5017853"/>
                  </a:ext>
                </a:extLst>
              </a:tr>
              <a:tr h="233910">
                <a:tc>
                  <a:txBody>
                    <a:bodyPr/>
                    <a:lstStyle/>
                    <a:p>
                      <a:pPr algn="ctr">
                        <a:lnSpc>
                          <a:spcPct val="107000"/>
                        </a:lnSpc>
                      </a:pPr>
                      <a:r>
                        <a:rPr lang="en-IN" sz="1400" b="1">
                          <a:effectLst/>
                          <a:latin typeface="Times New Roman" panose="02020603050405020304" pitchFamily="18" charset="0"/>
                          <a:ea typeface="SimSun" panose="02010600030101010101" pitchFamily="2" charset="-122"/>
                          <a:cs typeface="Times New Roman" panose="02020603050405020304" pitchFamily="18" charset="0"/>
                        </a:rPr>
                        <a:t>0.010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0.9871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0.9858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a:effectLst/>
                          <a:latin typeface="Times New Roman" panose="02020603050405020304" pitchFamily="18" charset="0"/>
                          <a:ea typeface="SimSun" panose="02010600030101010101" pitchFamily="2" charset="-122"/>
                          <a:cs typeface="Times New Roman" panose="02020603050405020304" pitchFamily="18" charset="0"/>
                        </a:rPr>
                        <a:t>0.9690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r>
                        <a:rPr lang="en-IN" sz="1400" b="0" dirty="0">
                          <a:effectLst/>
                          <a:latin typeface="Times New Roman" panose="02020603050405020304" pitchFamily="18" charset="0"/>
                          <a:ea typeface="SimSun" panose="02010600030101010101" pitchFamily="2" charset="-122"/>
                          <a:cs typeface="Times New Roman" panose="02020603050405020304" pitchFamily="18" charset="0"/>
                        </a:rPr>
                        <a:t>0.9692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517181"/>
                  </a:ext>
                </a:extLst>
              </a:tr>
            </a:tbl>
          </a:graphicData>
        </a:graphic>
      </p:graphicFrame>
    </p:spTree>
    <p:extLst>
      <p:ext uri="{BB962C8B-B14F-4D97-AF65-F5344CB8AC3E}">
        <p14:creationId xmlns:p14="http://schemas.microsoft.com/office/powerpoint/2010/main" val="3958458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2BC7-7B32-A921-8719-456BCBBC7C1B}"/>
              </a:ext>
            </a:extLst>
          </p:cNvPr>
          <p:cNvSpPr>
            <a:spLocks noGrp="1"/>
          </p:cNvSpPr>
          <p:nvPr>
            <p:ph type="title"/>
          </p:nvPr>
        </p:nvSpPr>
        <p:spPr/>
        <p:txBody>
          <a:bodyPr>
            <a:normAutofit/>
          </a:bodyPr>
          <a:lstStyle/>
          <a:p>
            <a:r>
              <a:rPr lang="en-US" sz="6000" b="1" dirty="0">
                <a:effectLst/>
                <a:ea typeface="SimSun" panose="02010600030101010101" pitchFamily="2" charset="-122"/>
              </a:rPr>
              <a:t>Conclusion</a:t>
            </a:r>
            <a:endParaRPr lang="en-IN" sz="6000" b="1" dirty="0"/>
          </a:p>
        </p:txBody>
      </p:sp>
      <p:sp>
        <p:nvSpPr>
          <p:cNvPr id="3" name="Content Placeholder 2">
            <a:extLst>
              <a:ext uri="{FF2B5EF4-FFF2-40B4-BE49-F238E27FC236}">
                <a16:creationId xmlns:a16="http://schemas.microsoft.com/office/drawing/2014/main" id="{9AC8BCDC-DFA9-C656-32D3-35F76DE81D30}"/>
              </a:ext>
            </a:extLst>
          </p:cNvPr>
          <p:cNvSpPr>
            <a:spLocks noGrp="1"/>
          </p:cNvSpPr>
          <p:nvPr>
            <p:ph idx="1"/>
          </p:nvPr>
        </p:nvSpPr>
        <p:spPr/>
        <p:txBody>
          <a:bodyPr>
            <a:normAutofit/>
          </a:bodyPr>
          <a:lstStyle/>
          <a:p>
            <a:pPr marL="0" indent="0" algn="just">
              <a:buNone/>
            </a:pPr>
            <a:r>
              <a:rPr lang="en-US" sz="2400" dirty="0">
                <a:effectLst/>
                <a:latin typeface="+mj-lt"/>
                <a:ea typeface="SimSun" panose="02010600030101010101" pitchFamily="2" charset="-122"/>
              </a:rPr>
              <a:t>We can see that Decision Tree is a very strong supervised learning classifier and even in a balanced dataset which has equal number of malware and benign files the accuracy of the model starts from approx. 60% (lowest being 0.5894%) and it goes up to 99% and after that the overfitting takes place to counter that situation post pruning tree has been implemented with cost-complexity-pruning-path and we get to find the value of alpha which is then passed to get the max accuracy of the model with minimum impurities. The Max Accuracy was 99.99% for 0.5 Test Size</a:t>
            </a:r>
            <a:endParaRPr lang="en-IN" sz="3600" dirty="0">
              <a:latin typeface="+mj-lt"/>
            </a:endParaRPr>
          </a:p>
        </p:txBody>
      </p:sp>
    </p:spTree>
    <p:extLst>
      <p:ext uri="{BB962C8B-B14F-4D97-AF65-F5344CB8AC3E}">
        <p14:creationId xmlns:p14="http://schemas.microsoft.com/office/powerpoint/2010/main" val="66152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5E7E-12EF-12E2-B0B1-89B8D6950396}"/>
              </a:ext>
            </a:extLst>
          </p:cNvPr>
          <p:cNvSpPr>
            <a:spLocks noGrp="1"/>
          </p:cNvSpPr>
          <p:nvPr>
            <p:ph type="title"/>
          </p:nvPr>
        </p:nvSpPr>
        <p:spPr>
          <a:xfrm>
            <a:off x="1011936" y="2839212"/>
            <a:ext cx="10168128" cy="1179576"/>
          </a:xfrm>
        </p:spPr>
        <p:txBody>
          <a:bodyPr>
            <a:normAutofit/>
          </a:bodyPr>
          <a:lstStyle/>
          <a:p>
            <a:pPr algn="ctr"/>
            <a:r>
              <a:rPr lang="en-IN" sz="7200" b="1" dirty="0"/>
              <a:t>Thank You</a:t>
            </a:r>
          </a:p>
        </p:txBody>
      </p:sp>
    </p:spTree>
    <p:extLst>
      <p:ext uri="{BB962C8B-B14F-4D97-AF65-F5344CB8AC3E}">
        <p14:creationId xmlns:p14="http://schemas.microsoft.com/office/powerpoint/2010/main" val="297565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F916-264C-4BB3-98B3-EA2E66FA895F}"/>
              </a:ext>
            </a:extLst>
          </p:cNvPr>
          <p:cNvSpPr>
            <a:spLocks noGrp="1"/>
          </p:cNvSpPr>
          <p:nvPr>
            <p:ph type="title"/>
          </p:nvPr>
        </p:nvSpPr>
        <p:spPr>
          <a:xfrm>
            <a:off x="1084006" y="1086143"/>
            <a:ext cx="9969910" cy="3540448"/>
          </a:xfrm>
        </p:spPr>
        <p:txBody>
          <a:bodyPr vert="horz" lIns="91440" tIns="45720" rIns="91440" bIns="45720" rtlCol="0" anchor="b">
            <a:normAutofit/>
          </a:bodyPr>
          <a:lstStyle/>
          <a:p>
            <a:pPr algn="ctr"/>
            <a:r>
              <a:rPr lang="en-US" sz="7200" b="1" i="0" cap="all" dirty="0">
                <a:effectLst/>
              </a:rPr>
              <a:t>Literature Review</a:t>
            </a:r>
            <a:br>
              <a:rPr lang="en-US" sz="7200" b="0" i="0" cap="all" dirty="0">
                <a:effectLst/>
              </a:rPr>
            </a:br>
            <a:endParaRPr lang="en-US" sz="7200" cap="all" dirty="0"/>
          </a:p>
        </p:txBody>
      </p:sp>
    </p:spTree>
    <p:extLst>
      <p:ext uri="{BB962C8B-B14F-4D97-AF65-F5344CB8AC3E}">
        <p14:creationId xmlns:p14="http://schemas.microsoft.com/office/powerpoint/2010/main" val="274997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1554480"/>
            <a:ext cx="10515600" cy="372662"/>
          </a:xfrm>
        </p:spPr>
        <p:txBody>
          <a:bodyPr>
            <a:noAutofit/>
          </a:bodyPr>
          <a:lstStyle/>
          <a:p>
            <a:pPr algn="ctr"/>
            <a:r>
              <a:rPr lang="en-US" sz="3600" b="1" dirty="0"/>
              <a:t>Birds of a feature: Intrafamily clustering for version identification of packed malware</a:t>
            </a:r>
            <a:br>
              <a:rPr lang="en-US" sz="3600" b="1" dirty="0"/>
            </a:br>
            <a:br>
              <a:rPr lang="en-US" sz="3600" b="1" dirty="0"/>
            </a:br>
            <a:r>
              <a:rPr lang="en-US" sz="2800" b="1" dirty="0"/>
              <a:t>Park, L. H., Yu, J., Kang, H. K., Lee, T., &amp; Kwon, T. (2020)</a:t>
            </a:r>
            <a:endParaRPr lang="en-IN" sz="3600" b="1" dirty="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dirty="0"/>
              <a:t>Park et.al (2020) used traditional methods on two datasets containing 8928 malware samples from VX-Heavens and 3293 samples by manual analysis and used classification algorithms to classify their data and effectively extracted family feature sets from thirty-seven feature categories using forward stepwise selection. The proposed method mitigated the features and packing problems in terms of accuracy and calculation complexity.</a:t>
            </a:r>
            <a:endParaRPr lang="en-IN" sz="2400" dirty="0"/>
          </a:p>
        </p:txBody>
      </p:sp>
    </p:spTree>
    <p:extLst>
      <p:ext uri="{BB962C8B-B14F-4D97-AF65-F5344CB8AC3E}">
        <p14:creationId xmlns:p14="http://schemas.microsoft.com/office/powerpoint/2010/main" val="2518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A1196-268E-426A-B4F4-93B3DBA25714}"/>
              </a:ext>
            </a:extLst>
          </p:cNvPr>
          <p:cNvSpPr>
            <a:spLocks noGrp="1"/>
          </p:cNvSpPr>
          <p:nvPr>
            <p:ph type="title"/>
          </p:nvPr>
        </p:nvSpPr>
        <p:spPr>
          <a:xfrm>
            <a:off x="838200" y="1402080"/>
            <a:ext cx="10515600" cy="604521"/>
          </a:xfrm>
        </p:spPr>
        <p:txBody>
          <a:bodyPr>
            <a:normAutofit fontScale="90000"/>
          </a:bodyPr>
          <a:lstStyle/>
          <a:p>
            <a:pPr algn="ctr"/>
            <a:r>
              <a:rPr lang="en-US" sz="4000" b="1" dirty="0"/>
              <a:t>Malware attack predictive analytics in a cyber supply chain context using machine learning</a:t>
            </a:r>
            <a:br>
              <a:rPr lang="en-US" b="1" dirty="0"/>
            </a:br>
            <a:br>
              <a:rPr lang="en-US" b="1" dirty="0"/>
            </a:br>
            <a:r>
              <a:rPr lang="en-US" sz="3100" b="1" dirty="0"/>
              <a:t>Yeboah-Ofori, A., &amp; </a:t>
            </a:r>
            <a:r>
              <a:rPr lang="en-US" sz="3100" b="1" dirty="0" err="1"/>
              <a:t>Boachie</a:t>
            </a:r>
            <a:r>
              <a:rPr lang="en-US" sz="3100" b="1" dirty="0"/>
              <a:t>, C. (2019)</a:t>
            </a:r>
            <a:endParaRPr lang="en-IN" b="1" dirty="0"/>
          </a:p>
        </p:txBody>
      </p:sp>
      <p:sp>
        <p:nvSpPr>
          <p:cNvPr id="5" name="Content Placeholder 4">
            <a:extLst>
              <a:ext uri="{FF2B5EF4-FFF2-40B4-BE49-F238E27FC236}">
                <a16:creationId xmlns:a16="http://schemas.microsoft.com/office/drawing/2014/main" id="{1A3C25F9-3AB9-46E6-9845-7491F1DC552C}"/>
              </a:ext>
            </a:extLst>
          </p:cNvPr>
          <p:cNvSpPr>
            <a:spLocks noGrp="1"/>
          </p:cNvSpPr>
          <p:nvPr>
            <p:ph idx="1"/>
          </p:nvPr>
        </p:nvSpPr>
        <p:spPr>
          <a:xfrm>
            <a:off x="838200" y="2978425"/>
            <a:ext cx="10515600" cy="2747963"/>
          </a:xfrm>
        </p:spPr>
        <p:txBody>
          <a:bodyPr>
            <a:normAutofit/>
          </a:bodyPr>
          <a:lstStyle/>
          <a:p>
            <a:pPr marL="0" indent="0" algn="just">
              <a:buNone/>
            </a:pPr>
            <a:r>
              <a:rPr lang="en-US" sz="2400"/>
              <a:t>Yeboah-Ofori &amp; </a:t>
            </a:r>
            <a:r>
              <a:rPr lang="en-US" sz="2400" err="1"/>
              <a:t>Boachie</a:t>
            </a:r>
            <a:r>
              <a:rPr lang="en-US" sz="2400"/>
              <a:t> (2019) used supervised and unsupervised ML techniques with the dataset acquired from Microsoft endpoint systems. To obtain the desired results, Decision Tree (DT) and SVM algorithms were used. To show the </a:t>
            </a:r>
            <a:r>
              <a:rPr lang="en-US" sz="2400" err="1"/>
              <a:t>successrate</a:t>
            </a:r>
            <a:r>
              <a:rPr lang="en-US" sz="2400"/>
              <a:t> of their methodology, they utilized an outfit to test the malware samples. Further, the Deep Learning (DL) built methodologies were utilized to detect the malwares in cyber-attacks.</a:t>
            </a:r>
            <a:endParaRPr lang="en-IN" sz="2400"/>
          </a:p>
        </p:txBody>
      </p:sp>
    </p:spTree>
    <p:extLst>
      <p:ext uri="{BB962C8B-B14F-4D97-AF65-F5344CB8AC3E}">
        <p14:creationId xmlns:p14="http://schemas.microsoft.com/office/powerpoint/2010/main" val="324329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BDA8-8B84-4725-B0D5-4A8CDDF074B1}"/>
              </a:ext>
            </a:extLst>
          </p:cNvPr>
          <p:cNvSpPr>
            <a:spLocks noGrp="1"/>
          </p:cNvSpPr>
          <p:nvPr>
            <p:ph type="title"/>
          </p:nvPr>
        </p:nvSpPr>
        <p:spPr>
          <a:xfrm>
            <a:off x="838200" y="1508760"/>
            <a:ext cx="10515600" cy="330200"/>
          </a:xfrm>
        </p:spPr>
        <p:txBody>
          <a:bodyPr>
            <a:normAutofit fontScale="90000"/>
          </a:bodyPr>
          <a:lstStyle/>
          <a:p>
            <a:pPr algn="ctr"/>
            <a:r>
              <a:rPr lang="en-US" sz="4000" b="1" dirty="0"/>
              <a:t>Behavioral-based </a:t>
            </a:r>
            <a:r>
              <a:rPr lang="en-US" b="1" dirty="0"/>
              <a:t>C</a:t>
            </a:r>
            <a:r>
              <a:rPr lang="en-US" sz="4000" b="1" dirty="0"/>
              <a:t>lassification &amp; identification of ransomware variant</a:t>
            </a:r>
            <a:br>
              <a:rPr lang="en-US" b="1" dirty="0"/>
            </a:br>
            <a:br>
              <a:rPr lang="en-US" b="1" dirty="0"/>
            </a:br>
            <a:r>
              <a:rPr lang="en-US" sz="3100" b="1" dirty="0" err="1"/>
              <a:t>Daku</a:t>
            </a:r>
            <a:r>
              <a:rPr lang="en-US" sz="3100" b="1" dirty="0"/>
              <a:t>, H., </a:t>
            </a:r>
            <a:r>
              <a:rPr lang="en-US" sz="3100" b="1" dirty="0" err="1"/>
              <a:t>Zavarsky</a:t>
            </a:r>
            <a:r>
              <a:rPr lang="en-US" sz="3100" b="1" dirty="0"/>
              <a:t>, P., &amp; Malik, Y. (2018)</a:t>
            </a:r>
            <a:endParaRPr lang="en-IN" b="1" dirty="0"/>
          </a:p>
        </p:txBody>
      </p:sp>
      <p:sp>
        <p:nvSpPr>
          <p:cNvPr id="3" name="Content Placeholder 2">
            <a:extLst>
              <a:ext uri="{FF2B5EF4-FFF2-40B4-BE49-F238E27FC236}">
                <a16:creationId xmlns:a16="http://schemas.microsoft.com/office/drawing/2014/main" id="{15095EAB-C068-4932-A4BC-FF36E0D214D4}"/>
              </a:ext>
            </a:extLst>
          </p:cNvPr>
          <p:cNvSpPr>
            <a:spLocks noGrp="1"/>
          </p:cNvSpPr>
          <p:nvPr>
            <p:ph idx="1"/>
          </p:nvPr>
        </p:nvSpPr>
        <p:spPr>
          <a:xfrm>
            <a:off x="838200" y="2935705"/>
            <a:ext cx="10515600" cy="3241258"/>
          </a:xfrm>
        </p:spPr>
        <p:txBody>
          <a:bodyPr>
            <a:normAutofit/>
          </a:bodyPr>
          <a:lstStyle/>
          <a:p>
            <a:pPr marL="0" indent="0" algn="just">
              <a:buNone/>
            </a:pPr>
            <a:r>
              <a:rPr lang="en-US" sz="2400" err="1"/>
              <a:t>Daku</a:t>
            </a:r>
            <a:r>
              <a:rPr lang="en-US" sz="2400"/>
              <a:t> et.al (2018) used 10 random ransomware families as dataset and classified the features based on behavioral attributes and algorithms. J48, NB, kNN algorithms were used and the results of J48 and kNN were almost similar. They gathered the results of ransomware tests as of VirusTotal requirements and removed behavioral features of malwares. At that point, to obtain better clustering results, they performed tests using the mentioned algorithms on every feature of the dataset.</a:t>
            </a:r>
            <a:endParaRPr lang="en-IN" sz="2400"/>
          </a:p>
        </p:txBody>
      </p:sp>
    </p:spTree>
    <p:extLst>
      <p:ext uri="{BB962C8B-B14F-4D97-AF65-F5344CB8AC3E}">
        <p14:creationId xmlns:p14="http://schemas.microsoft.com/office/powerpoint/2010/main" val="216762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1356360"/>
            <a:ext cx="10515600" cy="570782"/>
          </a:xfrm>
        </p:spPr>
        <p:txBody>
          <a:bodyPr>
            <a:noAutofit/>
          </a:bodyPr>
          <a:lstStyle/>
          <a:p>
            <a:pPr algn="ctr"/>
            <a:r>
              <a:rPr lang="en-US" sz="3600" b="1" dirty="0"/>
              <a:t>Deep learning-based real-time malware detection with multi-stage analysis</a:t>
            </a:r>
            <a:br>
              <a:rPr lang="en-US" sz="3600" b="1" dirty="0"/>
            </a:br>
            <a:br>
              <a:rPr lang="en-US" sz="2800" b="1" dirty="0"/>
            </a:br>
            <a:r>
              <a:rPr lang="en-US" sz="2800" b="1" dirty="0"/>
              <a:t>Yuan, X. (2017)</a:t>
            </a:r>
            <a:endParaRPr lang="en-IN" sz="3600" b="1" dirty="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2970129"/>
            <a:ext cx="10515600" cy="3286292"/>
          </a:xfrm>
        </p:spPr>
        <p:txBody>
          <a:bodyPr>
            <a:normAutofit/>
          </a:bodyPr>
          <a:lstStyle/>
          <a:p>
            <a:pPr marL="0" indent="0" algn="just">
              <a:buNone/>
            </a:pPr>
            <a:r>
              <a:rPr lang="en-US" sz="2400"/>
              <a:t>Yuan (2017) focused on leveraging the better of the two worlds with Spectrum in collaboration with the OS and used classical ML algorithms and continuously monitored through Behaviour detector. Two datasets, Ubuntu 14.04 and windows 7 were used, and 100 malwares were collected from VirusTotal and 400 benign applications. The deep learning model achieved 94.83% accuracy.</a:t>
            </a:r>
            <a:endParaRPr lang="en-IN" sz="2400"/>
          </a:p>
        </p:txBody>
      </p:sp>
    </p:spTree>
    <p:extLst>
      <p:ext uri="{BB962C8B-B14F-4D97-AF65-F5344CB8AC3E}">
        <p14:creationId xmlns:p14="http://schemas.microsoft.com/office/powerpoint/2010/main" val="319975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D88-8812-426C-AE72-19709CC8C30F}"/>
              </a:ext>
            </a:extLst>
          </p:cNvPr>
          <p:cNvSpPr>
            <a:spLocks noGrp="1"/>
          </p:cNvSpPr>
          <p:nvPr>
            <p:ph type="title"/>
          </p:nvPr>
        </p:nvSpPr>
        <p:spPr>
          <a:xfrm>
            <a:off x="838200" y="1722120"/>
            <a:ext cx="10515600" cy="175728"/>
          </a:xfrm>
        </p:spPr>
        <p:txBody>
          <a:bodyPr>
            <a:noAutofit/>
          </a:bodyPr>
          <a:lstStyle/>
          <a:p>
            <a:pPr algn="ctr"/>
            <a:r>
              <a:rPr lang="en-US" sz="3600" b="1" dirty="0"/>
              <a:t>Android malware classification using k-means clustering algorithm</a:t>
            </a:r>
            <a:br>
              <a:rPr lang="en-US" sz="3600" b="1" dirty="0"/>
            </a:br>
            <a:br>
              <a:rPr lang="en-US" sz="3600" b="1" dirty="0"/>
            </a:br>
            <a:r>
              <a:rPr lang="en-US" sz="2400" b="1" dirty="0"/>
              <a:t>Hamid, I. R. A., Khalid, N. S., Abdullah, N. A., Ab Rahman, N. H., &amp; Wen, C. C. (2017).</a:t>
            </a:r>
            <a:endParaRPr lang="en-IN" sz="3600" b="1" dirty="0"/>
          </a:p>
        </p:txBody>
      </p:sp>
      <p:sp>
        <p:nvSpPr>
          <p:cNvPr id="3" name="Content Placeholder 2">
            <a:extLst>
              <a:ext uri="{FF2B5EF4-FFF2-40B4-BE49-F238E27FC236}">
                <a16:creationId xmlns:a16="http://schemas.microsoft.com/office/drawing/2014/main" id="{831E587E-575D-44B0-BFDC-AFAD8DBDFD2C}"/>
              </a:ext>
            </a:extLst>
          </p:cNvPr>
          <p:cNvSpPr>
            <a:spLocks noGrp="1"/>
          </p:cNvSpPr>
          <p:nvPr>
            <p:ph idx="1"/>
          </p:nvPr>
        </p:nvSpPr>
        <p:spPr>
          <a:xfrm>
            <a:off x="838200" y="3186698"/>
            <a:ext cx="10515600" cy="3286292"/>
          </a:xfrm>
        </p:spPr>
        <p:txBody>
          <a:bodyPr>
            <a:normAutofit/>
          </a:bodyPr>
          <a:lstStyle/>
          <a:p>
            <a:pPr marL="0" indent="0" algn="just">
              <a:buNone/>
            </a:pPr>
            <a:r>
              <a:rPr lang="en-US" sz="2400"/>
              <a:t>Hamid et.al (2017) used two datasets to practice the k means clustering algorithm that were extracted from “Virus Total” and “</a:t>
            </a:r>
            <a:r>
              <a:rPr lang="en-US" sz="2400" err="1"/>
              <a:t>Malgenome</a:t>
            </a:r>
            <a:r>
              <a:rPr lang="en-US" sz="2400"/>
              <a:t>”. The results were promising with high accuracy when tested with RF algorithm. </a:t>
            </a:r>
            <a:endParaRPr lang="en-IN" sz="2400"/>
          </a:p>
        </p:txBody>
      </p:sp>
    </p:spTree>
    <p:extLst>
      <p:ext uri="{BB962C8B-B14F-4D97-AF65-F5344CB8AC3E}">
        <p14:creationId xmlns:p14="http://schemas.microsoft.com/office/powerpoint/2010/main" val="370754387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TotalTime>
  <Words>3369</Words>
  <Application>Microsoft Office PowerPoint</Application>
  <PresentationFormat>Widescreen</PresentationFormat>
  <Paragraphs>854</Paragraphs>
  <Slides>38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Avenir Next LT Pro</vt:lpstr>
      <vt:lpstr>Calibri</vt:lpstr>
      <vt:lpstr>Calibri Light</vt:lpstr>
      <vt:lpstr>Franklin Gothic Book</vt:lpstr>
      <vt:lpstr>Franklin Gothic Demi Cond</vt:lpstr>
      <vt:lpstr>Segoe UI Semibold</vt:lpstr>
      <vt:lpstr>Times New Roman</vt:lpstr>
      <vt:lpstr>AccentBoxVTI</vt:lpstr>
      <vt:lpstr>Office Theme</vt:lpstr>
      <vt:lpstr>Malware Analysis  Using Machine Learning</vt:lpstr>
      <vt:lpstr>Approval</vt:lpstr>
      <vt:lpstr>Problem Statement</vt:lpstr>
      <vt:lpstr>Literature Review </vt:lpstr>
      <vt:lpstr>Birds of a feature: Intrafamily clustering for version identification of packed malware  Park, L. H., Yu, J., Kang, H. K., Lee, T., &amp; Kwon, T. (2020)</vt:lpstr>
      <vt:lpstr>Malware attack predictive analytics in a cyber supply chain context using machine learning  Yeboah-Ofori, A., &amp; Boachie, C. (2019)</vt:lpstr>
      <vt:lpstr>Behavioral-based Classification &amp; identification of ransomware variant  Daku, H., Zavarsky, P., &amp; Malik, Y. (2018)</vt:lpstr>
      <vt:lpstr>Deep learning-based real-time malware detection with multi-stage analysis  Yuan, X. (2017)</vt:lpstr>
      <vt:lpstr>Android malware classification using k-means clustering algorithm  Hamid, I. R. A., Khalid, N. S., Abdullah, N. A., Ab Rahman, N. H., &amp; Wen, C. C. (2017).</vt:lpstr>
      <vt:lpstr>Integrated malware analysis using ML  Singh and Jain (2017)</vt:lpstr>
      <vt:lpstr>Zero-day malware detection   Gandotra, E., Bansal, D., &amp; Sofat, S. (2016)</vt:lpstr>
      <vt:lpstr>Malware detection based on opcode frequency  Yewale, A., &amp; Singh, M. (2016)</vt:lpstr>
      <vt:lpstr>Runtime-behavior based malware Classification using online ML  Pektaş, A., Acarman, T., Falcone, Y., &amp; Fernandez, J. C (2015)</vt:lpstr>
      <vt:lpstr>Enhanced android Malware detection: an SVM-based machine learning approach  Han, H., Lim, S., Suh, K., Park, S., Cho, S. J., &amp; Park, M. (2020).</vt:lpstr>
      <vt:lpstr>Table 1 –  Algorithm used and Classification of detection</vt:lpstr>
      <vt:lpstr>Table 1 – Algorithm used and Classification of detection</vt:lpstr>
      <vt:lpstr>Table 2 - Researcher's Method of Collecting Malicious Files</vt:lpstr>
      <vt:lpstr>Table 3 – Result Obtained After Literature Survey</vt:lpstr>
      <vt:lpstr>Outline of the Proposed Solution </vt:lpstr>
      <vt:lpstr>Dataset</vt:lpstr>
      <vt:lpstr>Dataset Representation</vt:lpstr>
      <vt:lpstr>Pre–Processing Dataset</vt:lpstr>
      <vt:lpstr>Dataset Representation</vt:lpstr>
      <vt:lpstr>Dataset Representation</vt:lpstr>
      <vt:lpstr>Feature Selection</vt:lpstr>
      <vt:lpstr>PowerPoint Presentation</vt:lpstr>
      <vt:lpstr>Decision Tree</vt:lpstr>
      <vt:lpstr>Criterion Used in Decision Tree</vt:lpstr>
      <vt:lpstr>Accumulated Result</vt:lpstr>
      <vt:lpstr>Accumulated Result</vt:lpstr>
      <vt:lpstr>Accumulated Result</vt:lpstr>
      <vt:lpstr>Accumulated Result</vt:lpstr>
      <vt:lpstr>Post-Pruning Tree</vt:lpstr>
      <vt:lpstr>Plots of Post-Pruning Tree</vt:lpstr>
      <vt:lpstr>Accuracy Plot using Post-Pruning</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dc:creator>
  <cp:lastModifiedBy>Ayush Kumar</cp:lastModifiedBy>
  <cp:revision>55</cp:revision>
  <dcterms:created xsi:type="dcterms:W3CDTF">2022-05-27T08:57:04Z</dcterms:created>
  <dcterms:modified xsi:type="dcterms:W3CDTF">2022-05-28T18:20:05Z</dcterms:modified>
</cp:coreProperties>
</file>