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669" r:id="rId5"/>
  </p:sldMasterIdLst>
  <p:notesMasterIdLst>
    <p:notesMasterId r:id="rId18"/>
  </p:notesMasterIdLst>
  <p:sldIdLst>
    <p:sldId id="256" r:id="rId6"/>
    <p:sldId id="258" r:id="rId7"/>
    <p:sldId id="257" r:id="rId8"/>
    <p:sldId id="259" r:id="rId9"/>
    <p:sldId id="266" r:id="rId10"/>
    <p:sldId id="260" r:id="rId11"/>
    <p:sldId id="261" r:id="rId12"/>
    <p:sldId id="262" r:id="rId13"/>
    <p:sldId id="263" r:id="rId14"/>
    <p:sldId id="264" r:id="rId15"/>
    <p:sldId id="26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11/16/2021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11/16/2021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11/16/2021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750590-9F9A-443B-9295-A3931D8194B1}"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5376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75B4BE-627A-4EC1-99E1-6F1AA97AB802}"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91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58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BED6AC-4FBA-40BD-BE75-20DB64DA4BAD}"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577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933C87-D201-458A-93C0-8EDD9AC92D93}"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9513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CE6829-5A25-485A-91B1-5D6D58BB9F23}"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7833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940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007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84775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96F347-1B2F-4097-AEB5-4A26FB45D67A}"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0240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C1DEE0-34E5-4E0F-BEC1-4B8835F82CD1}"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36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11/16/2021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11/16/2021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59126-4846-4E88-BDD9-5585CC877E47}" type="datetime1">
              <a:rPr lang="en-US" smtClean="0"/>
              <a:t>11/16/2021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38297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902162" y="845696"/>
            <a:ext cx="6098705" cy="5222117"/>
          </a:xfrm>
        </p:spPr>
        <p:txBody>
          <a:bodyPr anchor="ctr">
            <a:normAutofit/>
          </a:bodyPr>
          <a:lstStyle/>
          <a:p>
            <a:pPr algn="ctr"/>
            <a:r>
              <a:rPr lang="en-US" sz="3600" spc="-150" dirty="0" smtClean="0">
                <a:latin typeface="Bahnschrift" panose="020B0502040204020203" pitchFamily="34" charset="0"/>
              </a:rPr>
              <a:t>Malware Analysis Using Machine Learning</a:t>
            </a:r>
            <a:endParaRPr lang="en-US" sz="3600" spc="-150" dirty="0">
              <a:latin typeface="Bahnschrift" panose="020B0502040204020203" pitchFamily="34" charset="0"/>
            </a:endParaRP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b="1" dirty="0" smtClean="0"/>
              <a:t>Submitted by:</a:t>
            </a:r>
          </a:p>
          <a:p>
            <a:r>
              <a:rPr lang="en-US" b="1" dirty="0" smtClean="0"/>
              <a:t>Ayush Kumar</a:t>
            </a:r>
          </a:p>
          <a:p>
            <a:r>
              <a:rPr lang="en-US" b="1" dirty="0" smtClean="0"/>
              <a:t>----------------------------</a:t>
            </a:r>
          </a:p>
          <a:p>
            <a:r>
              <a:rPr lang="en-US" b="1" dirty="0" smtClean="0"/>
              <a:t>Under the Guidance of</a:t>
            </a:r>
          </a:p>
          <a:p>
            <a:r>
              <a:rPr lang="en-US" b="1" dirty="0" smtClean="0"/>
              <a:t>Prof. Subbulakshami T.</a:t>
            </a:r>
            <a:endParaRPr lang="en-US" b="1"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90" y="2463505"/>
            <a:ext cx="10904220" cy="3228023"/>
          </a:xfrm>
        </p:spPr>
        <p:txBody>
          <a:bodyPr>
            <a:normAutofit/>
          </a:bodyPr>
          <a:lstStyle/>
          <a:p>
            <a:endParaRPr lang="en-IN" sz="2400" dirty="0" smtClean="0"/>
          </a:p>
          <a:p>
            <a:pPr marL="0" indent="0">
              <a:buNone/>
            </a:pPr>
            <a:r>
              <a:rPr lang="en-IN" sz="2400" dirty="0" smtClean="0"/>
              <a:t>Android dataset is tested on emulators rather than on the smartphones itself, but this hinders in the result and the result received </a:t>
            </a:r>
            <a:r>
              <a:rPr lang="en-IN" sz="2400" dirty="0" smtClean="0"/>
              <a:t>has some shortcoming. Different dataset were taken from Genome Project (1260 samples), Drebin Dataset (5560 samples) ,HCRL lab dataset and AAGM dataset(400 samples).</a:t>
            </a:r>
            <a:r>
              <a:rPr lang="en-IN" sz="2400" dirty="0"/>
              <a:t> </a:t>
            </a:r>
            <a:r>
              <a:rPr lang="en-IN" sz="2400" dirty="0" smtClean="0"/>
              <a:t>The malware were not very active in the emulator so a new dataset was created, CICAndMal2017 and 43 malware families data was taken from various sources. Random forest, k-nearest neighbour and decision tree J48 algorithm gave a accuracy of around 85%</a:t>
            </a:r>
          </a:p>
        </p:txBody>
      </p:sp>
      <p:sp>
        <p:nvSpPr>
          <p:cNvPr id="4" name="Title 1"/>
          <p:cNvSpPr>
            <a:spLocks noGrp="1"/>
          </p:cNvSpPr>
          <p:nvPr>
            <p:ph type="title"/>
          </p:nvPr>
        </p:nvSpPr>
        <p:spPr>
          <a:xfrm>
            <a:off x="838200" y="1005840"/>
            <a:ext cx="10515600" cy="684848"/>
          </a:xfrm>
        </p:spPr>
        <p:txBody>
          <a:bodyPr>
            <a:noAutofit/>
          </a:bodyPr>
          <a:lstStyle/>
          <a:p>
            <a:pPr algn="ctr"/>
            <a:r>
              <a:rPr lang="en-US" sz="2800" dirty="0" smtClean="0"/>
              <a:t>Toward </a:t>
            </a:r>
            <a:r>
              <a:rPr lang="en-US" sz="2800" dirty="0" smtClean="0"/>
              <a:t>developing a systematic approach to generate benchmark android malware datasets and </a:t>
            </a:r>
            <a:r>
              <a:rPr lang="en-US" sz="2800" dirty="0" smtClean="0"/>
              <a:t>classification</a:t>
            </a:r>
            <a:br>
              <a:rPr lang="en-US" sz="2800" dirty="0" smtClean="0"/>
            </a:br>
            <a:r>
              <a:rPr lang="en-US" sz="2800" dirty="0" smtClean="0"/>
              <a:t/>
            </a:r>
            <a:br>
              <a:rPr lang="en-US" sz="2800" dirty="0" smtClean="0"/>
            </a:br>
            <a:r>
              <a:rPr lang="en-US" sz="2800" dirty="0" smtClean="0"/>
              <a:t>Author – Arash habibi Lashkari, Laya Taheri, Andi Fitriah A. Kadir, Ali A. Ghorbani</a:t>
            </a:r>
            <a:endParaRPr lang="en-IN" sz="2800" dirty="0"/>
          </a:p>
        </p:txBody>
      </p:sp>
      <p:sp>
        <p:nvSpPr>
          <p:cNvPr id="5" name="TextBox 4"/>
          <p:cNvSpPr txBox="1"/>
          <p:nvPr/>
        </p:nvSpPr>
        <p:spPr>
          <a:xfrm>
            <a:off x="838200" y="6007146"/>
            <a:ext cx="2536371" cy="369332"/>
          </a:xfrm>
          <a:prstGeom prst="rect">
            <a:avLst/>
          </a:prstGeom>
          <a:noFill/>
        </p:spPr>
        <p:txBody>
          <a:bodyPr wrap="square" rtlCol="0">
            <a:spAutoFit/>
          </a:bodyPr>
          <a:lstStyle/>
          <a:p>
            <a:r>
              <a:rPr lang="en-IN" dirty="0" smtClean="0"/>
              <a:t>2018 IEEE</a:t>
            </a:r>
            <a:endParaRPr lang="en-IN" dirty="0"/>
          </a:p>
        </p:txBody>
      </p:sp>
    </p:spTree>
    <p:extLst>
      <p:ext uri="{BB962C8B-B14F-4D97-AF65-F5344CB8AC3E}">
        <p14:creationId xmlns:p14="http://schemas.microsoft.com/office/powerpoint/2010/main" val="291967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4579"/>
            <a:ext cx="10515600" cy="3794761"/>
          </a:xfrm>
        </p:spPr>
        <p:txBody>
          <a:bodyPr/>
          <a:lstStyle/>
          <a:p>
            <a:endParaRPr lang="en-IN" dirty="0" smtClean="0"/>
          </a:p>
          <a:p>
            <a:pPr marL="0" indent="0">
              <a:buNone/>
            </a:pPr>
            <a:r>
              <a:rPr lang="en-IN" sz="2400" dirty="0" smtClean="0"/>
              <a:t>The selection of dataset impacts the algorithm and overall result and to show that researcher took two dataset </a:t>
            </a:r>
            <a:r>
              <a:rPr lang="en-IN" sz="2400" dirty="0" smtClean="0"/>
              <a:t>one imbalanced dataset (</a:t>
            </a:r>
            <a:r>
              <a:rPr lang="en-IN" sz="2400" dirty="0" smtClean="0"/>
              <a:t>42797 malware sample and 1079 benign sample) and other balanced dataset with (1079 malware and 1079 benign sample). K-nearest neighbour, Gaussian naïve bayes, multi-naïve bayes, decision tree and random forest algorithm were performed. Random forest algorithm provided the best result with 90.98% on balanced dataset. </a:t>
            </a:r>
            <a:r>
              <a:rPr lang="en-IN" sz="2400" dirty="0" smtClean="0"/>
              <a:t>A balanced dataset show less accuracy than the imbalanced one and the results from imbalanced dataset is not reliable.</a:t>
            </a:r>
            <a:endParaRPr lang="en-IN" sz="2400" dirty="0"/>
          </a:p>
        </p:txBody>
      </p:sp>
      <p:sp>
        <p:nvSpPr>
          <p:cNvPr id="4" name="Title 1"/>
          <p:cNvSpPr>
            <a:spLocks noGrp="1"/>
          </p:cNvSpPr>
          <p:nvPr>
            <p:ph type="title"/>
          </p:nvPr>
        </p:nvSpPr>
        <p:spPr/>
        <p:txBody>
          <a:bodyPr>
            <a:noAutofit/>
          </a:bodyPr>
          <a:lstStyle/>
          <a:p>
            <a:pPr algn="ctr"/>
            <a:r>
              <a:rPr lang="en-US" sz="2800" dirty="0" smtClean="0"/>
              <a:t>Machine </a:t>
            </a:r>
            <a:r>
              <a:rPr lang="en-US" sz="2800" dirty="0" smtClean="0"/>
              <a:t>learning for malware detection on balanced and imbalanced </a:t>
            </a:r>
            <a:r>
              <a:rPr lang="en-US" sz="2800" dirty="0" smtClean="0"/>
              <a:t>dataset</a:t>
            </a:r>
            <a:br>
              <a:rPr lang="en-US" sz="2800" dirty="0" smtClean="0"/>
            </a:br>
            <a:r>
              <a:rPr lang="en-US" sz="2800" dirty="0" smtClean="0"/>
              <a:t/>
            </a:r>
            <a:br>
              <a:rPr lang="en-US" sz="2800" dirty="0" smtClean="0"/>
            </a:br>
            <a:r>
              <a:rPr lang="en-US" sz="2800" dirty="0" smtClean="0"/>
              <a:t>Author – Manish Goyal, Dr. Raman Kumar</a:t>
            </a:r>
            <a:endParaRPr lang="en-IN" sz="2800" dirty="0"/>
          </a:p>
        </p:txBody>
      </p:sp>
      <p:sp>
        <p:nvSpPr>
          <p:cNvPr id="7" name="TextBox 6"/>
          <p:cNvSpPr txBox="1"/>
          <p:nvPr/>
        </p:nvSpPr>
        <p:spPr>
          <a:xfrm>
            <a:off x="838200" y="6007146"/>
            <a:ext cx="2536371" cy="378823"/>
          </a:xfrm>
          <a:prstGeom prst="rect">
            <a:avLst/>
          </a:prstGeom>
          <a:noFill/>
        </p:spPr>
        <p:txBody>
          <a:bodyPr wrap="square" rtlCol="0">
            <a:spAutoFit/>
          </a:bodyPr>
          <a:lstStyle/>
          <a:p>
            <a:r>
              <a:rPr lang="en-IN" dirty="0" smtClean="0"/>
              <a:t>2020 IEEE DASA</a:t>
            </a:r>
            <a:endParaRPr lang="en-IN" dirty="0"/>
          </a:p>
        </p:txBody>
      </p:sp>
    </p:spTree>
    <p:extLst>
      <p:ext uri="{BB962C8B-B14F-4D97-AF65-F5344CB8AC3E}">
        <p14:creationId xmlns:p14="http://schemas.microsoft.com/office/powerpoint/2010/main" val="221387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2719705"/>
            <a:ext cx="10515600"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423967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a:bodyPr>
          <a:lstStyle/>
          <a:p>
            <a:pPr marL="0" indent="0" algn="just">
              <a:buNone/>
            </a:pPr>
            <a:endParaRPr lang="en-US" sz="2000" dirty="0" smtClean="0"/>
          </a:p>
          <a:p>
            <a:pPr marL="0" indent="0" algn="just">
              <a:buNone/>
            </a:pPr>
            <a:r>
              <a:rPr lang="en-US" sz="2000" dirty="0" smtClean="0"/>
              <a:t>Malware </a:t>
            </a:r>
            <a:r>
              <a:rPr lang="en-US" sz="2000" dirty="0"/>
              <a:t>continues to be a serious threat starting from home users to large enterprises. This makes it a hot research </a:t>
            </a:r>
            <a:r>
              <a:rPr lang="en-US" sz="2000" dirty="0" smtClean="0"/>
              <a:t>topic. Detection </a:t>
            </a:r>
            <a:r>
              <a:rPr lang="en-US" sz="2000" dirty="0"/>
              <a:t>of malware is done using static and dynamic analysis of malware signatures and behavior </a:t>
            </a:r>
            <a:r>
              <a:rPr lang="en-US" sz="2000" dirty="0" smtClean="0"/>
              <a:t>patterns. Analysis </a:t>
            </a:r>
            <a:r>
              <a:rPr lang="en-US" sz="2000" dirty="0" smtClean="0"/>
              <a:t>of malware on a daily basis by humans is a tedious task and still we are not ready for zero-day attack </a:t>
            </a:r>
            <a:r>
              <a:rPr lang="en-US" sz="2000" dirty="0" smtClean="0"/>
              <a:t>malware. Different </a:t>
            </a:r>
            <a:r>
              <a:rPr lang="en-US" sz="2000" dirty="0" smtClean="0"/>
              <a:t>algorithm of machine learning domain are currently being deployed to detect and analyze </a:t>
            </a:r>
            <a:r>
              <a:rPr lang="en-US" sz="2000" dirty="0" smtClean="0"/>
              <a:t>malware. The </a:t>
            </a:r>
            <a:r>
              <a:rPr lang="en-US" sz="2000" dirty="0" smtClean="0"/>
              <a:t>detection and classification accuracy varies based on algorithm used and the dataset taken to perform the </a:t>
            </a:r>
            <a:r>
              <a:rPr lang="en-US" sz="2000" dirty="0" smtClean="0"/>
              <a:t>testing. New </a:t>
            </a:r>
            <a:r>
              <a:rPr lang="en-US" sz="2000" dirty="0" smtClean="0"/>
              <a:t>and improved dataset will provide us with </a:t>
            </a:r>
            <a:r>
              <a:rPr lang="en-US" sz="2000" dirty="0" smtClean="0"/>
              <a:t>more </a:t>
            </a:r>
            <a:r>
              <a:rPr lang="en-US" sz="2000" dirty="0" smtClean="0"/>
              <a:t>accurate data and then new algorithm can be constructed based on it. The result will be more malware analysis data which can be used for malware detection by anti-virus software.</a:t>
            </a:r>
          </a:p>
        </p:txBody>
      </p:sp>
    </p:spTree>
    <p:extLst>
      <p:ext uri="{BB962C8B-B14F-4D97-AF65-F5344CB8AC3E}">
        <p14:creationId xmlns:p14="http://schemas.microsoft.com/office/powerpoint/2010/main" val="138891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53144" y="542305"/>
            <a:ext cx="10871434" cy="1474330"/>
          </a:xfrm>
        </p:spPr>
        <p:txBody>
          <a:bodyPr>
            <a:normAutofit/>
          </a:bodyPr>
          <a:lstStyle/>
          <a:p>
            <a:r>
              <a:rPr lang="en-US" dirty="0" smtClean="0"/>
              <a:t>Objective</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653144" y="2016636"/>
            <a:ext cx="10871434" cy="4240474"/>
          </a:xfrm>
        </p:spPr>
        <p:txBody>
          <a:bodyPr>
            <a:normAutofit/>
          </a:bodyPr>
          <a:lstStyle/>
          <a:p>
            <a:pPr>
              <a:lnSpc>
                <a:spcPct val="100000"/>
              </a:lnSpc>
            </a:pPr>
            <a:r>
              <a:rPr lang="en-US" sz="2000" dirty="0" smtClean="0"/>
              <a:t>The objective of this literature survey is to collect data from different researchers and find the results obtained by them when they use different algorithm for dataset and finally come to a conclusion of finding an effective algorithm which has  a better accuracy. </a:t>
            </a:r>
          </a:p>
          <a:p>
            <a:pPr>
              <a:lnSpc>
                <a:spcPct val="100000"/>
              </a:lnSpc>
            </a:pPr>
            <a:r>
              <a:rPr lang="en-US" sz="2000" dirty="0" smtClean="0"/>
              <a:t>Analyzing different machine learning method to get the best accuracy in detection and analysis of malware.</a:t>
            </a:r>
          </a:p>
          <a:p>
            <a:pPr>
              <a:lnSpc>
                <a:spcPct val="100000"/>
              </a:lnSpc>
            </a:pPr>
            <a:r>
              <a:rPr lang="en-US" sz="2000" dirty="0" smtClean="0"/>
              <a:t>Testing random dataset which can be downloade</a:t>
            </a:r>
            <a:r>
              <a:rPr lang="en-US" sz="2000" dirty="0" smtClean="0"/>
              <a:t>d from secrepo.org and checking whether the algorithm performs well on a preferred dataset or on a generalized dataset with different families of malware.</a:t>
            </a:r>
            <a:endParaRPr lang="en-US" sz="2000" dirty="0"/>
          </a:p>
        </p:txBody>
      </p:sp>
    </p:spTree>
    <p:extLst>
      <p:ext uri="{BB962C8B-B14F-4D97-AF65-F5344CB8AC3E}">
        <p14:creationId xmlns:p14="http://schemas.microsoft.com/office/powerpoint/2010/main" val="21942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53144" y="542305"/>
            <a:ext cx="10871434" cy="1474330"/>
          </a:xfrm>
        </p:spPr>
        <p:txBody>
          <a:bodyPr>
            <a:normAutofit/>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653144" y="2016636"/>
            <a:ext cx="10871434" cy="4240474"/>
          </a:xfrm>
        </p:spPr>
        <p:txBody>
          <a:bodyPr>
            <a:normAutofit/>
          </a:bodyPr>
          <a:lstStyle/>
          <a:p>
            <a:pPr>
              <a:lnSpc>
                <a:spcPct val="100000"/>
              </a:lnSpc>
            </a:pPr>
            <a:r>
              <a:rPr lang="en-US" sz="2000" dirty="0" smtClean="0"/>
              <a:t>Can machine learning be useful for analysi</a:t>
            </a:r>
            <a:r>
              <a:rPr lang="en-US" sz="2000" dirty="0" smtClean="0"/>
              <a:t>s of malware.</a:t>
            </a:r>
          </a:p>
          <a:p>
            <a:pPr>
              <a:lnSpc>
                <a:spcPct val="100000"/>
              </a:lnSpc>
            </a:pPr>
            <a:r>
              <a:rPr lang="en-US" sz="2000" dirty="0" smtClean="0"/>
              <a:t>Can machine learning algorithm be trained to detect new malware </a:t>
            </a:r>
            <a:r>
              <a:rPr lang="en-US" sz="2000" dirty="0" smtClean="0"/>
              <a:t>based on the data collected while training it.</a:t>
            </a:r>
            <a:endParaRPr lang="en-US" sz="2000" dirty="0" smtClean="0"/>
          </a:p>
          <a:p>
            <a:pPr>
              <a:lnSpc>
                <a:spcPct val="100000"/>
              </a:lnSpc>
            </a:pPr>
            <a:r>
              <a:rPr lang="en-US" sz="2000" dirty="0" smtClean="0"/>
              <a:t>Which machine learning algorithm is better for an overall random dataset providing a better accuracy.</a:t>
            </a:r>
          </a:p>
          <a:p>
            <a:pPr>
              <a:lnSpc>
                <a:spcPct val="100000"/>
              </a:lnSpc>
            </a:pPr>
            <a:endParaRPr lang="en-US" sz="2000" dirty="0" smtClean="0"/>
          </a:p>
          <a:p>
            <a:pPr>
              <a:lnSpc>
                <a:spcPct val="100000"/>
              </a:lnSpc>
            </a:pPr>
            <a:endParaRPr lang="en-US" sz="2000" dirty="0"/>
          </a:p>
        </p:txBody>
      </p:sp>
    </p:spTree>
    <p:extLst>
      <p:ext uri="{BB962C8B-B14F-4D97-AF65-F5344CB8AC3E}">
        <p14:creationId xmlns:p14="http://schemas.microsoft.com/office/powerpoint/2010/main" val="23024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891"/>
            <a:ext cx="3172097" cy="5708469"/>
          </a:xfrm>
        </p:spPr>
        <p:txBody>
          <a:bodyPr/>
          <a:lstStyle/>
          <a:p>
            <a:r>
              <a:rPr lang="en-IN" dirty="0" smtClean="0"/>
              <a:t>Literature Review</a:t>
            </a:r>
            <a:endParaRPr lang="en-IN" dirty="0"/>
          </a:p>
        </p:txBody>
      </p:sp>
    </p:spTree>
    <p:extLst>
      <p:ext uri="{BB962C8B-B14F-4D97-AF65-F5344CB8AC3E}">
        <p14:creationId xmlns:p14="http://schemas.microsoft.com/office/powerpoint/2010/main" val="26434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6200"/>
            <a:ext cx="10515600" cy="1325563"/>
          </a:xfrm>
        </p:spPr>
        <p:txBody>
          <a:bodyPr>
            <a:noAutofit/>
          </a:bodyPr>
          <a:lstStyle/>
          <a:p>
            <a:pPr algn="ctr"/>
            <a:r>
              <a:rPr lang="en-US" sz="2800" dirty="0" smtClean="0"/>
              <a:t>A Comparative </a:t>
            </a:r>
            <a:r>
              <a:rPr lang="en-US" sz="2800" dirty="0"/>
              <a:t>Analysis of Machine Learning Techniques for Classification and Detection of </a:t>
            </a:r>
            <a:r>
              <a:rPr lang="en-US" sz="2800" dirty="0" smtClean="0"/>
              <a:t>Malware</a:t>
            </a:r>
            <a:br>
              <a:rPr lang="en-US" sz="2800" dirty="0" smtClean="0"/>
            </a:br>
            <a:r>
              <a:rPr lang="en-US" sz="2800" dirty="0" smtClean="0"/>
              <a:t/>
            </a:r>
            <a:br>
              <a:rPr lang="en-US" sz="2800" dirty="0" smtClean="0"/>
            </a:br>
            <a:r>
              <a:rPr lang="en-US" sz="2800" dirty="0" smtClean="0"/>
              <a:t>Author - </a:t>
            </a:r>
            <a:r>
              <a:rPr lang="en-IN" sz="2800" dirty="0"/>
              <a:t>Maryam </a:t>
            </a:r>
            <a:r>
              <a:rPr lang="en-IN" sz="2800" dirty="0" smtClean="0"/>
              <a:t>Al-Janabi, Ahmad Mousa Altamini </a:t>
            </a:r>
            <a:endParaRPr lang="en-IN" sz="2800" dirty="0"/>
          </a:p>
        </p:txBody>
      </p:sp>
      <p:sp>
        <p:nvSpPr>
          <p:cNvPr id="3" name="Content Placeholder 2"/>
          <p:cNvSpPr>
            <a:spLocks noGrp="1"/>
          </p:cNvSpPr>
          <p:nvPr>
            <p:ph idx="1"/>
          </p:nvPr>
        </p:nvSpPr>
        <p:spPr>
          <a:xfrm>
            <a:off x="838200" y="2625634"/>
            <a:ext cx="10515600" cy="3381512"/>
          </a:xfrm>
        </p:spPr>
        <p:txBody>
          <a:bodyPr>
            <a:normAutofit/>
          </a:bodyPr>
          <a:lstStyle/>
          <a:p>
            <a:pPr marL="0" indent="0" algn="just">
              <a:buNone/>
            </a:pPr>
            <a:endParaRPr lang="en-IN" sz="2400" dirty="0" smtClean="0"/>
          </a:p>
          <a:p>
            <a:pPr marL="0" indent="0" algn="just">
              <a:buNone/>
            </a:pPr>
            <a:r>
              <a:rPr lang="en-IN" sz="2400" dirty="0" smtClean="0"/>
              <a:t>Signature based malware analysis is not efficient in detection and analysis of malware so researchers are extensively working on machine learning algorithm and taking dataset which are present online and offline to train and test the algorithm. Dynamic, Static and Hybrid Analysis of malware is done to extract features and then the accuracy of machine learning algorithm in each data is tested. Static analysis of dataset shows a high accuracy but requires more manual work.</a:t>
            </a:r>
            <a:endParaRPr lang="en-IN" sz="2400" dirty="0"/>
          </a:p>
        </p:txBody>
      </p:sp>
      <p:sp>
        <p:nvSpPr>
          <p:cNvPr id="4" name="TextBox 3"/>
          <p:cNvSpPr txBox="1"/>
          <p:nvPr/>
        </p:nvSpPr>
        <p:spPr>
          <a:xfrm>
            <a:off x="838200" y="6007146"/>
            <a:ext cx="2536371" cy="378823"/>
          </a:xfrm>
          <a:prstGeom prst="rect">
            <a:avLst/>
          </a:prstGeom>
          <a:noFill/>
        </p:spPr>
        <p:txBody>
          <a:bodyPr wrap="square" rtlCol="0">
            <a:spAutoFit/>
          </a:bodyPr>
          <a:lstStyle/>
          <a:p>
            <a:r>
              <a:rPr lang="en-IN" dirty="0" smtClean="0"/>
              <a:t>2020 IEEE 21th ACIT</a:t>
            </a:r>
            <a:endParaRPr lang="en-IN" dirty="0"/>
          </a:p>
        </p:txBody>
      </p:sp>
    </p:spTree>
    <p:extLst>
      <p:ext uri="{BB962C8B-B14F-4D97-AF65-F5344CB8AC3E}">
        <p14:creationId xmlns:p14="http://schemas.microsoft.com/office/powerpoint/2010/main" val="48149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30583"/>
            <a:ext cx="10515600" cy="3329260"/>
          </a:xfrm>
        </p:spPr>
        <p:txBody>
          <a:bodyPr>
            <a:normAutofit/>
          </a:bodyPr>
          <a:lstStyle/>
          <a:p>
            <a:pPr marL="0" indent="0" algn="just">
              <a:buNone/>
            </a:pPr>
            <a:endParaRPr lang="en-IN" sz="2400" dirty="0" smtClean="0"/>
          </a:p>
          <a:p>
            <a:pPr marL="0" indent="0" algn="just">
              <a:buNone/>
            </a:pPr>
            <a:r>
              <a:rPr lang="en-IN" sz="2400" dirty="0" smtClean="0"/>
              <a:t>Ransomware attacks has increased worldwide. These malware are targeting big companies and locking up the data and not giving the key until a certain amount is paid as ransom.700,000 training and 400,000 testing samples were procured and static analysis using gradient tree boosting algorithm was done and accuracy of 98.3% was obtained.</a:t>
            </a:r>
            <a:endParaRPr lang="en-IN" sz="2400" dirty="0"/>
          </a:p>
        </p:txBody>
      </p:sp>
      <p:sp>
        <p:nvSpPr>
          <p:cNvPr id="4" name="Title 1"/>
          <p:cNvSpPr>
            <a:spLocks noGrp="1"/>
          </p:cNvSpPr>
          <p:nvPr>
            <p:ph type="title"/>
          </p:nvPr>
        </p:nvSpPr>
        <p:spPr>
          <a:xfrm>
            <a:off x="838200" y="914401"/>
            <a:ext cx="10515600" cy="1563326"/>
          </a:xfrm>
        </p:spPr>
        <p:txBody>
          <a:bodyPr>
            <a:noAutofit/>
          </a:bodyPr>
          <a:lstStyle/>
          <a:p>
            <a:pPr algn="ctr"/>
            <a:r>
              <a:rPr lang="en-US" sz="2800" dirty="0" smtClean="0"/>
              <a:t>Detection of ransomware in static analysis by using Gradient tree boosting algorithm</a:t>
            </a:r>
            <a:br>
              <a:rPr lang="en-US" sz="2800" dirty="0" smtClean="0"/>
            </a:br>
            <a:r>
              <a:rPr lang="en-US" sz="2800" dirty="0" smtClean="0"/>
              <a:t/>
            </a:r>
            <a:br>
              <a:rPr lang="en-US" sz="2800" dirty="0" smtClean="0"/>
            </a:br>
            <a:r>
              <a:rPr lang="en-US" sz="2800" dirty="0" smtClean="0"/>
              <a:t>Author – Martina Jose Mary. M, Usharani. S, Manju Bala P,	 S. G. Sandhya </a:t>
            </a:r>
            <a:endParaRPr lang="en-IN" sz="2800" dirty="0"/>
          </a:p>
        </p:txBody>
      </p:sp>
      <p:sp>
        <p:nvSpPr>
          <p:cNvPr id="5" name="TextBox 4"/>
          <p:cNvSpPr txBox="1"/>
          <p:nvPr/>
        </p:nvSpPr>
        <p:spPr>
          <a:xfrm>
            <a:off x="838200" y="6007146"/>
            <a:ext cx="2536371" cy="378823"/>
          </a:xfrm>
          <a:prstGeom prst="rect">
            <a:avLst/>
          </a:prstGeom>
          <a:noFill/>
        </p:spPr>
        <p:txBody>
          <a:bodyPr wrap="square" rtlCol="0">
            <a:spAutoFit/>
          </a:bodyPr>
          <a:lstStyle/>
          <a:p>
            <a:r>
              <a:rPr lang="en-IN" dirty="0" smtClean="0"/>
              <a:t>2020 IEEE ICSCAN</a:t>
            </a:r>
            <a:endParaRPr lang="en-IN" dirty="0"/>
          </a:p>
        </p:txBody>
      </p:sp>
    </p:spTree>
    <p:extLst>
      <p:ext uri="{BB962C8B-B14F-4D97-AF65-F5344CB8AC3E}">
        <p14:creationId xmlns:p14="http://schemas.microsoft.com/office/powerpoint/2010/main" val="30367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60319"/>
            <a:ext cx="10515600" cy="3433763"/>
          </a:xfrm>
        </p:spPr>
        <p:txBody>
          <a:bodyPr>
            <a:normAutofit/>
          </a:bodyPr>
          <a:lstStyle/>
          <a:p>
            <a:pPr marL="0" indent="0">
              <a:buNone/>
            </a:pPr>
            <a:endParaRPr lang="en-IN" sz="2400" dirty="0" smtClean="0"/>
          </a:p>
          <a:p>
            <a:pPr marL="0" indent="0" algn="just">
              <a:buNone/>
            </a:pPr>
            <a:r>
              <a:rPr lang="en-IN" sz="2400" dirty="0" smtClean="0"/>
              <a:t>Antivirus companies maintain the database to detect virus in user’s computer. This technique is called Signature based detection but it fails to identify the new viruses which are created. The binaries of the malware is used to train the machine learning algorithm. Dataset of 10,867 malware labelled samples were taken which belong to 9 malware families. N-gram opcode methodology was the preferred algorithm in testing and it was found that 12-bit hash length was effective with an accuracy of 99.21% 10260 instances. </a:t>
            </a:r>
            <a:endParaRPr lang="en-IN" sz="2400" dirty="0"/>
          </a:p>
        </p:txBody>
      </p:sp>
      <p:sp>
        <p:nvSpPr>
          <p:cNvPr id="4" name="Title 1"/>
          <p:cNvSpPr>
            <a:spLocks noGrp="1"/>
          </p:cNvSpPr>
          <p:nvPr>
            <p:ph type="title"/>
          </p:nvPr>
        </p:nvSpPr>
        <p:spPr>
          <a:xfrm>
            <a:off x="838200" y="685165"/>
            <a:ext cx="10515600" cy="1325563"/>
          </a:xfrm>
        </p:spPr>
        <p:txBody>
          <a:bodyPr>
            <a:noAutofit/>
          </a:bodyPr>
          <a:lstStyle/>
          <a:p>
            <a:pPr algn="ctr"/>
            <a:r>
              <a:rPr lang="en-US" sz="2800" dirty="0" smtClean="0"/>
              <a:t>Malware Classification using Static </a:t>
            </a:r>
            <a:r>
              <a:rPr lang="en-US" sz="2800" dirty="0"/>
              <a:t>A</a:t>
            </a:r>
            <a:r>
              <a:rPr lang="en-US" sz="2800" dirty="0" smtClean="0"/>
              <a:t>nalysis based </a:t>
            </a:r>
            <a:r>
              <a:rPr lang="en-US" sz="2800" dirty="0"/>
              <a:t>F</a:t>
            </a:r>
            <a:r>
              <a:rPr lang="en-US" sz="2800" dirty="0" smtClean="0"/>
              <a:t>eatures</a:t>
            </a:r>
            <a:br>
              <a:rPr lang="en-US" sz="2800" dirty="0" smtClean="0"/>
            </a:br>
            <a:r>
              <a:rPr lang="en-US" sz="2800" dirty="0" smtClean="0"/>
              <a:t/>
            </a:r>
            <a:br>
              <a:rPr lang="en-US" sz="2800" dirty="0" smtClean="0"/>
            </a:br>
            <a:r>
              <a:rPr lang="en-US" sz="2800" dirty="0" smtClean="0"/>
              <a:t>Author – </a:t>
            </a:r>
            <a:r>
              <a:rPr lang="en-IN" sz="2800" dirty="0" smtClean="0"/>
              <a:t>Philip K. Chan, Mehandi Hassen, Marco M. Carvalho </a:t>
            </a:r>
            <a:endParaRPr lang="en-IN" sz="2800" dirty="0"/>
          </a:p>
        </p:txBody>
      </p:sp>
      <p:sp>
        <p:nvSpPr>
          <p:cNvPr id="5" name="TextBox 4"/>
          <p:cNvSpPr txBox="1"/>
          <p:nvPr/>
        </p:nvSpPr>
        <p:spPr>
          <a:xfrm>
            <a:off x="838200" y="5994082"/>
            <a:ext cx="2536371" cy="378823"/>
          </a:xfrm>
          <a:prstGeom prst="rect">
            <a:avLst/>
          </a:prstGeom>
          <a:noFill/>
        </p:spPr>
        <p:txBody>
          <a:bodyPr wrap="square" rtlCol="0">
            <a:spAutoFit/>
          </a:bodyPr>
          <a:lstStyle/>
          <a:p>
            <a:r>
              <a:rPr lang="en-IN" dirty="0" smtClean="0"/>
              <a:t>2017 IEEE</a:t>
            </a:r>
            <a:endParaRPr lang="en-IN" dirty="0"/>
          </a:p>
        </p:txBody>
      </p:sp>
    </p:spTree>
    <p:extLst>
      <p:ext uri="{BB962C8B-B14F-4D97-AF65-F5344CB8AC3E}">
        <p14:creationId xmlns:p14="http://schemas.microsoft.com/office/powerpoint/2010/main" val="387489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3220"/>
            <a:ext cx="10515600" cy="2907982"/>
          </a:xfrm>
        </p:spPr>
        <p:txBody>
          <a:bodyPr>
            <a:normAutofit/>
          </a:bodyPr>
          <a:lstStyle/>
          <a:p>
            <a:pPr marL="0" indent="0">
              <a:buNone/>
            </a:pPr>
            <a:r>
              <a:rPr lang="en-IN" sz="2400" dirty="0" smtClean="0"/>
              <a:t>Majority of the android malware </a:t>
            </a:r>
            <a:r>
              <a:rPr lang="en-IN" sz="2400" dirty="0" smtClean="0"/>
              <a:t>enters a mobile phone when people try to download modded apps or an illegal download from a illegal website has malware encased in it. Dataset was collected from Contagio Project with 216 malicious apps and 278 normal apps from google play. System calls made by the malicious apps were recorder and 31 system calls were made as identifier for malware detection. The training set can further be improved by using ant colony optimization and PSO algorithms for future use.</a:t>
            </a:r>
            <a:endParaRPr lang="en-IN" sz="2400" dirty="0"/>
          </a:p>
        </p:txBody>
      </p:sp>
      <p:sp>
        <p:nvSpPr>
          <p:cNvPr id="4" name="Title 1"/>
          <p:cNvSpPr>
            <a:spLocks noGrp="1"/>
          </p:cNvSpPr>
          <p:nvPr>
            <p:ph type="title"/>
          </p:nvPr>
        </p:nvSpPr>
        <p:spPr>
          <a:xfrm>
            <a:off x="838200" y="685165"/>
            <a:ext cx="10515600" cy="1325563"/>
          </a:xfrm>
        </p:spPr>
        <p:txBody>
          <a:bodyPr>
            <a:noAutofit/>
          </a:bodyPr>
          <a:lstStyle/>
          <a:p>
            <a:pPr algn="ctr"/>
            <a:r>
              <a:rPr lang="en-US" sz="2800" dirty="0" smtClean="0"/>
              <a:t>Dynamic Behaviour Analysis of Android Application for malware detection</a:t>
            </a:r>
            <a:br>
              <a:rPr lang="en-US" sz="2800" dirty="0" smtClean="0"/>
            </a:br>
            <a:r>
              <a:rPr lang="en-US" sz="2800" dirty="0" smtClean="0"/>
              <a:t/>
            </a:r>
            <a:br>
              <a:rPr lang="en-US" sz="2800" dirty="0" smtClean="0"/>
            </a:br>
            <a:r>
              <a:rPr lang="en-US" sz="2800" dirty="0" smtClean="0"/>
              <a:t>Author – </a:t>
            </a:r>
            <a:r>
              <a:rPr lang="en-IN" sz="2800" dirty="0" smtClean="0"/>
              <a:t>Latika Singh, Markus Hofmann </a:t>
            </a:r>
            <a:endParaRPr lang="en-IN" sz="2800" dirty="0"/>
          </a:p>
        </p:txBody>
      </p:sp>
      <p:sp>
        <p:nvSpPr>
          <p:cNvPr id="5" name="TextBox 4"/>
          <p:cNvSpPr txBox="1"/>
          <p:nvPr/>
        </p:nvSpPr>
        <p:spPr>
          <a:xfrm>
            <a:off x="838200" y="6007146"/>
            <a:ext cx="2536371" cy="378823"/>
          </a:xfrm>
          <a:prstGeom prst="rect">
            <a:avLst/>
          </a:prstGeom>
          <a:noFill/>
        </p:spPr>
        <p:txBody>
          <a:bodyPr wrap="square" rtlCol="0">
            <a:spAutoFit/>
          </a:bodyPr>
          <a:lstStyle/>
          <a:p>
            <a:r>
              <a:rPr lang="en-IN" dirty="0" smtClean="0"/>
              <a:t>2017 IEEE ICCT</a:t>
            </a:r>
            <a:endParaRPr lang="en-IN" dirty="0"/>
          </a:p>
        </p:txBody>
      </p:sp>
    </p:spTree>
    <p:extLst>
      <p:ext uri="{BB962C8B-B14F-4D97-AF65-F5344CB8AC3E}">
        <p14:creationId xmlns:p14="http://schemas.microsoft.com/office/powerpoint/2010/main" val="3415617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890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Bahnschrift</vt:lpstr>
      <vt:lpstr>Calibri</vt:lpstr>
      <vt:lpstr>Georgia</vt:lpstr>
      <vt:lpstr>Vapor Trail</vt:lpstr>
      <vt:lpstr>Office Theme</vt:lpstr>
      <vt:lpstr>Malware Analysis Using Machine Learning</vt:lpstr>
      <vt:lpstr>Abstract</vt:lpstr>
      <vt:lpstr>Objective</vt:lpstr>
      <vt:lpstr>Problem Statement</vt:lpstr>
      <vt:lpstr>Literature Review</vt:lpstr>
      <vt:lpstr>A Comparative Analysis of Machine Learning Techniques for Classification and Detection of Malware  Author - Maryam Al-Janabi, Ahmad Mousa Altamini </vt:lpstr>
      <vt:lpstr>Detection of ransomware in static analysis by using Gradient tree boosting algorithm  Author – Martina Jose Mary. M, Usharani. S, Manju Bala P,  S. G. Sandhya </vt:lpstr>
      <vt:lpstr>Malware Classification using Static Analysis based Features  Author – Philip K. Chan, Mehandi Hassen, Marco M. Carvalho </vt:lpstr>
      <vt:lpstr>Dynamic Behaviour Analysis of Android Application for malware detection  Author – Latika Singh, Markus Hofmann </vt:lpstr>
      <vt:lpstr>Toward developing a systematic approach to generate benchmark android malware datasets and classification  Author – Arash habibi Lashkari, Laya Taheri, Andi Fitriah A. Kadir, Ali A. Ghorbani</vt:lpstr>
      <vt:lpstr>Machine learning for malware detection on balanced and imbalanced dataset  Author – Manish Goyal, Dr. Raman Kumar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2021-11-15T17:03:01Z</dcterms:created>
  <dcterms:modified xsi:type="dcterms:W3CDTF">2021-11-16T13:14:30Z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