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 id="2147483669" r:id="rId5"/>
  </p:sldMasterIdLst>
  <p:notesMasterIdLst>
    <p:notesMasterId r:id="rId21"/>
  </p:notesMasterIdLst>
  <p:sldIdLst>
    <p:sldId id="256" r:id="rId6"/>
    <p:sldId id="258" r:id="rId7"/>
    <p:sldId id="257" r:id="rId8"/>
    <p:sldId id="259" r:id="rId9"/>
    <p:sldId id="266" r:id="rId10"/>
    <p:sldId id="280" r:id="rId11"/>
    <p:sldId id="282" r:id="rId12"/>
    <p:sldId id="281" r:id="rId13"/>
    <p:sldId id="283" r:id="rId14"/>
    <p:sldId id="284" r:id="rId15"/>
    <p:sldId id="276" r:id="rId16"/>
    <p:sldId id="277" r:id="rId17"/>
    <p:sldId id="286" r:id="rId18"/>
    <p:sldId id="271"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12/27/2021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12/27/2021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12/27/2021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12/27/2021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12/27/2021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750590-9F9A-443B-9295-A3931D8194B1}"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5376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75B4BE-627A-4EC1-99E1-6F1AA97AB802}"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91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58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BED6AC-4FBA-40BD-BE75-20DB64DA4BAD}"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577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933C87-D201-458A-93C0-8EDD9AC92D93}" type="datetime1">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95132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CE6829-5A25-485A-91B1-5D6D58BB9F23}"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7833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9403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007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84775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96F347-1B2F-4097-AEB5-4A26FB45D67A}"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02402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C1DEE0-34E5-4E0F-BEC1-4B8835F82CD1}"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36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12/27/2021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12/27/2021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59126-4846-4E88-BDD9-5585CC877E47}" type="datetime1">
              <a:rPr lang="en-US" smtClean="0"/>
              <a:t>12/27/2021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38297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902162" y="845696"/>
            <a:ext cx="6098705" cy="5222117"/>
          </a:xfrm>
        </p:spPr>
        <p:txBody>
          <a:bodyPr anchor="ctr">
            <a:normAutofit/>
          </a:bodyPr>
          <a:lstStyle/>
          <a:p>
            <a:pPr algn="ctr"/>
            <a:r>
              <a:rPr lang="en-US" sz="3600" spc="-150" dirty="0" smtClean="0">
                <a:latin typeface="Bahnschrift" panose="020B0502040204020203" pitchFamily="34" charset="0"/>
              </a:rPr>
              <a:t>Malware Analysis Using Machine Learning</a:t>
            </a:r>
            <a:endParaRPr lang="en-US" sz="3600" spc="-150" dirty="0">
              <a:latin typeface="Bahnschrift" panose="020B0502040204020203" pitchFamily="34" charset="0"/>
            </a:endParaRP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b="1" dirty="0" smtClean="0"/>
              <a:t>Submitted by:</a:t>
            </a:r>
          </a:p>
          <a:p>
            <a:r>
              <a:rPr lang="en-US" b="1" dirty="0" smtClean="0"/>
              <a:t>Ayush Kumar</a:t>
            </a:r>
          </a:p>
          <a:p>
            <a:r>
              <a:rPr lang="en-US" b="1" dirty="0" smtClean="0"/>
              <a:t>----------------------------</a:t>
            </a:r>
          </a:p>
          <a:p>
            <a:r>
              <a:rPr lang="en-US" b="1" dirty="0" smtClean="0"/>
              <a:t>Under the Guidance of</a:t>
            </a:r>
          </a:p>
          <a:p>
            <a:r>
              <a:rPr lang="en-US" b="1" dirty="0" smtClean="0"/>
              <a:t>Prof. Subbulakshami T.</a:t>
            </a:r>
            <a:endParaRPr lang="en-US" b="1"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2509"/>
            <a:ext cx="10515600" cy="1325563"/>
          </a:xfrm>
        </p:spPr>
        <p:txBody>
          <a:bodyPr>
            <a:noAutofit/>
          </a:bodyPr>
          <a:lstStyle/>
          <a:p>
            <a:pPr algn="ctr"/>
            <a:r>
              <a:rPr lang="en-US" sz="2800" b="1" dirty="0" smtClean="0"/>
              <a:t>Android </a:t>
            </a:r>
            <a:r>
              <a:rPr lang="en-US" sz="2800" b="1" dirty="0"/>
              <a:t>Malware Permission-Based Multi-Class Classification Using Extremely Randomized </a:t>
            </a:r>
            <a:r>
              <a:rPr lang="en-US" sz="2800" b="1" dirty="0" smtClean="0"/>
              <a:t>Trees</a:t>
            </a:r>
            <a:r>
              <a:rPr lang="en-US" sz="2800" b="1" dirty="0"/>
              <a:t/>
            </a:r>
            <a:br>
              <a:rPr lang="en-US" sz="2800" b="1" dirty="0"/>
            </a:br>
            <a:r>
              <a:rPr lang="en-US" sz="2800" b="1" dirty="0" smtClean="0"/>
              <a:t/>
            </a:r>
            <a:br>
              <a:rPr lang="en-US" sz="2800" b="1" dirty="0" smtClean="0"/>
            </a:br>
            <a:r>
              <a:rPr lang="en-US" sz="2400" b="1" dirty="0"/>
              <a:t>F. </a:t>
            </a:r>
            <a:r>
              <a:rPr lang="en-US" sz="2400" b="1" dirty="0" err="1"/>
              <a:t>Alswaina</a:t>
            </a:r>
            <a:r>
              <a:rPr lang="en-US" sz="2400" b="1" dirty="0"/>
              <a:t> and K. </a:t>
            </a:r>
            <a:r>
              <a:rPr lang="en-US" sz="2400" b="1" dirty="0" err="1"/>
              <a:t>Elleithy</a:t>
            </a:r>
            <a:endParaRPr lang="en-IN" sz="2400" dirty="0"/>
          </a:p>
        </p:txBody>
      </p:sp>
      <p:sp>
        <p:nvSpPr>
          <p:cNvPr id="3" name="Content Placeholder 2"/>
          <p:cNvSpPr>
            <a:spLocks noGrp="1"/>
          </p:cNvSpPr>
          <p:nvPr>
            <p:ph idx="1"/>
          </p:nvPr>
        </p:nvSpPr>
        <p:spPr>
          <a:xfrm>
            <a:off x="838200" y="2338251"/>
            <a:ext cx="10515600" cy="3877900"/>
          </a:xfrm>
        </p:spPr>
        <p:txBody>
          <a:bodyPr>
            <a:normAutofit lnSpcReduction="10000"/>
          </a:bodyPr>
          <a:lstStyle/>
          <a:p>
            <a:pPr marL="0" indent="0" algn="just">
              <a:buNone/>
            </a:pPr>
            <a:r>
              <a:rPr lang="en-US" dirty="0" smtClean="0"/>
              <a:t>RevEng is a framework for reverse engineering of malware apks. The </a:t>
            </a:r>
            <a:r>
              <a:rPr lang="en-US" dirty="0"/>
              <a:t>permissions of the applications were chosen in RevEng and then put into machine learning techniques. There were 49 malware families in this data collection, totaling 1,260 programs. Each family had a different number of applications, ranging from one to 300. The approach employed includes machine learning methods, cross-validation, </a:t>
            </a:r>
            <a:r>
              <a:rPr lang="en-US" dirty="0" err="1"/>
              <a:t>StormDroids</a:t>
            </a:r>
            <a:r>
              <a:rPr lang="en-US" dirty="0"/>
              <a:t>, </a:t>
            </a:r>
            <a:r>
              <a:rPr lang="en-US" dirty="0" err="1"/>
              <a:t>MBcand</a:t>
            </a:r>
            <a:r>
              <a:rPr lang="en-US" dirty="0"/>
              <a:t>, and </a:t>
            </a:r>
            <a:r>
              <a:rPr lang="en-US" dirty="0" err="1"/>
              <a:t>Mwcand</a:t>
            </a:r>
            <a:r>
              <a:rPr lang="en-US" dirty="0"/>
              <a:t>. We achieved both a higher accuracy of 0.02 percent (RF, 95.99 percent) and a shorter time performance of 37.5 percent with KN over </a:t>
            </a:r>
            <a:r>
              <a:rPr lang="en-US" dirty="0" err="1" smtClean="0"/>
              <a:t>StormDroids</a:t>
            </a:r>
            <a:r>
              <a:rPr lang="en-US" dirty="0" smtClean="0"/>
              <a:t>.</a:t>
            </a:r>
            <a:endParaRPr lang="en-IN" dirty="0"/>
          </a:p>
        </p:txBody>
      </p:sp>
    </p:spTree>
    <p:extLst>
      <p:ext uri="{BB962C8B-B14F-4D97-AF65-F5344CB8AC3E}">
        <p14:creationId xmlns:p14="http://schemas.microsoft.com/office/powerpoint/2010/main" val="108767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515600" cy="1325563"/>
          </a:xfrm>
        </p:spPr>
        <p:txBody>
          <a:bodyPr/>
          <a:lstStyle/>
          <a:p>
            <a:r>
              <a:rPr lang="en-IN" dirty="0" smtClean="0"/>
              <a:t>Proposed Architecture</a:t>
            </a:r>
            <a:endParaRPr lang="en-IN" dirty="0"/>
          </a:p>
        </p:txBody>
      </p:sp>
      <p:sp>
        <p:nvSpPr>
          <p:cNvPr id="3" name="Content Placeholder 2"/>
          <p:cNvSpPr>
            <a:spLocks noGrp="1"/>
          </p:cNvSpPr>
          <p:nvPr>
            <p:ph idx="1"/>
          </p:nvPr>
        </p:nvSpPr>
        <p:spPr>
          <a:xfrm>
            <a:off x="838200" y="1481682"/>
            <a:ext cx="10515600" cy="5167312"/>
          </a:xfrm>
        </p:spPr>
        <p:txBody>
          <a:bodyPr>
            <a:noAutofit/>
          </a:bodyPr>
          <a:lstStyle/>
          <a:p>
            <a:pPr marL="0" indent="0" algn="just">
              <a:buNone/>
            </a:pPr>
            <a:r>
              <a:rPr lang="en-US" sz="2200" dirty="0" smtClean="0"/>
              <a:t>Dataset </a:t>
            </a:r>
            <a:r>
              <a:rPr lang="en-US" sz="2200" dirty="0"/>
              <a:t>Collection: The dataset can be collected from websites like kaggle and secrepo which can be freely available without any authorization necessary. The dataset collected online from kaggle has to be large and publicly available</a:t>
            </a:r>
            <a:r>
              <a:rPr lang="en-US" sz="2200" dirty="0" smtClean="0"/>
              <a:t>.</a:t>
            </a:r>
            <a:r>
              <a:rPr lang="en-US" sz="2200" dirty="0"/>
              <a:t>	</a:t>
            </a:r>
            <a:endParaRPr lang="en-IN" sz="2200" dirty="0"/>
          </a:p>
          <a:p>
            <a:pPr marL="0" indent="0" algn="just">
              <a:buNone/>
            </a:pPr>
            <a:r>
              <a:rPr lang="en-US" sz="2200" dirty="0" smtClean="0"/>
              <a:t>Analysis </a:t>
            </a:r>
            <a:r>
              <a:rPr lang="en-US" sz="2200" dirty="0"/>
              <a:t>of Malware</a:t>
            </a:r>
            <a:r>
              <a:rPr lang="en-US" sz="2200" dirty="0" smtClean="0"/>
              <a:t>:</a:t>
            </a:r>
            <a:r>
              <a:rPr lang="en-US" sz="2200" dirty="0"/>
              <a:t> </a:t>
            </a:r>
            <a:endParaRPr lang="en-IN" sz="2200" dirty="0"/>
          </a:p>
          <a:p>
            <a:pPr algn="just"/>
            <a:r>
              <a:rPr lang="en-US" sz="2200" dirty="0" smtClean="0"/>
              <a:t>Static </a:t>
            </a:r>
            <a:r>
              <a:rPr lang="en-US" sz="2200" dirty="0"/>
              <a:t>analysis: It includes the methods that allow us to get information about the software that we want to analyze without executing it, one example of them is the study of the code, their callings, resources, </a:t>
            </a:r>
            <a:r>
              <a:rPr lang="en-US" sz="2200" dirty="0" smtClean="0"/>
              <a:t>etc.</a:t>
            </a:r>
            <a:endParaRPr lang="en-IN" sz="2200" dirty="0"/>
          </a:p>
          <a:p>
            <a:pPr marL="0" indent="0" algn="just">
              <a:buNone/>
            </a:pPr>
            <a:r>
              <a:rPr lang="en-US" sz="2200" dirty="0" smtClean="0"/>
              <a:t>	For </a:t>
            </a:r>
            <a:r>
              <a:rPr lang="en-US" sz="2200" dirty="0"/>
              <a:t>this approach, a code must be developed that consisted to extract and make a CSV file </a:t>
            </a:r>
            <a:r>
              <a:rPr lang="en-US" sz="2200" dirty="0" smtClean="0"/>
              <a:t>which </a:t>
            </a:r>
            <a:r>
              <a:rPr lang="en-US" sz="2200" dirty="0"/>
              <a:t>has information about permissions of applications, through this script you can map </a:t>
            </a:r>
            <a:r>
              <a:rPr lang="en-US" sz="2200" dirty="0" smtClean="0"/>
              <a:t>each </a:t>
            </a:r>
            <a:r>
              <a:rPr lang="en-US" sz="2200" dirty="0"/>
              <a:t>APK (Android Application Package) against a list of permissions</a:t>
            </a:r>
            <a:endParaRPr lang="en-IN" sz="2200" dirty="0"/>
          </a:p>
          <a:p>
            <a:pPr algn="just"/>
            <a:r>
              <a:rPr lang="en-US" sz="2200" dirty="0" smtClean="0"/>
              <a:t>Dynamic </a:t>
            </a:r>
            <a:r>
              <a:rPr lang="en-US" sz="2200" dirty="0"/>
              <a:t>analysis: </a:t>
            </a:r>
            <a:r>
              <a:rPr lang="en-US" sz="2200" dirty="0" smtClean="0"/>
              <a:t>It </a:t>
            </a:r>
            <a:r>
              <a:rPr lang="en-US" sz="2200" dirty="0"/>
              <a:t>is another approach where the idea is to analyze the cyber threat during its execution, in other words, get information about its behavior, some of their features are the net flows</a:t>
            </a:r>
            <a:r>
              <a:rPr lang="en-US" sz="2400" dirty="0"/>
              <a:t>. </a:t>
            </a:r>
            <a:endParaRPr lang="en-IN" sz="2400" dirty="0"/>
          </a:p>
        </p:txBody>
      </p:sp>
    </p:spTree>
    <p:extLst>
      <p:ext uri="{BB962C8B-B14F-4D97-AF65-F5344CB8AC3E}">
        <p14:creationId xmlns:p14="http://schemas.microsoft.com/office/powerpoint/2010/main" val="25424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515600" cy="1325563"/>
          </a:xfrm>
        </p:spPr>
        <p:txBody>
          <a:bodyPr/>
          <a:lstStyle/>
          <a:p>
            <a:r>
              <a:rPr lang="en-IN" dirty="0" smtClean="0"/>
              <a:t>Proposed Architecture Contd.</a:t>
            </a:r>
            <a:endParaRPr lang="en-IN" dirty="0"/>
          </a:p>
        </p:txBody>
      </p:sp>
      <p:sp>
        <p:nvSpPr>
          <p:cNvPr id="3" name="Content Placeholder 2"/>
          <p:cNvSpPr>
            <a:spLocks noGrp="1"/>
          </p:cNvSpPr>
          <p:nvPr>
            <p:ph idx="1"/>
          </p:nvPr>
        </p:nvSpPr>
        <p:spPr>
          <a:xfrm>
            <a:off x="838200" y="1481682"/>
            <a:ext cx="10515600" cy="5167312"/>
          </a:xfrm>
        </p:spPr>
        <p:txBody>
          <a:bodyPr>
            <a:noAutofit/>
          </a:bodyPr>
          <a:lstStyle/>
          <a:p>
            <a:pPr marL="0" indent="0" algn="just">
              <a:buNone/>
            </a:pPr>
            <a:r>
              <a:rPr lang="en-US" sz="2200" dirty="0"/>
              <a:t>Post analysis of Malware: After the malware samples are analyzed, the execution traces are logged. These logs are processed by using data mining techniques to extract malware features. Data mining is the process of extracting previously unknown information from large datasets. At this stage, certain patterns in the data and previously unknown values are determined. Byte sequences, strings, assembly instructions, opcodes, </a:t>
            </a:r>
            <a:r>
              <a:rPr lang="en-US" sz="2200" dirty="0" smtClean="0"/>
              <a:t>API </a:t>
            </a:r>
            <a:r>
              <a:rPr lang="en-US" sz="2400" dirty="0">
                <a:latin typeface="Times New Roman" panose="02020603050405020304" pitchFamily="18" charset="0"/>
                <a:ea typeface="SimSun" panose="02010600030101010101" pitchFamily="2" charset="-122"/>
              </a:rPr>
              <a:t>calls, system calls, and list of DLLs can be used when extracting malware features</a:t>
            </a:r>
            <a:r>
              <a:rPr lang="en-US" sz="2400" dirty="0" smtClean="0">
                <a:latin typeface="Times New Roman" panose="02020603050405020304" pitchFamily="18" charset="0"/>
                <a:ea typeface="SimSun" panose="02010600030101010101" pitchFamily="2" charset="-122"/>
              </a:rPr>
              <a:t>.</a:t>
            </a:r>
          </a:p>
          <a:p>
            <a:pPr marL="0" indent="0" algn="just">
              <a:buNone/>
            </a:pPr>
            <a:endParaRPr lang="en-IN" sz="2200" dirty="0"/>
          </a:p>
          <a:p>
            <a:pPr marL="0" indent="0" algn="just">
              <a:buNone/>
            </a:pPr>
            <a:endParaRPr lang="en-IN" sz="2400" dirty="0"/>
          </a:p>
        </p:txBody>
      </p:sp>
    </p:spTree>
    <p:extLst>
      <p:ext uri="{BB962C8B-B14F-4D97-AF65-F5344CB8AC3E}">
        <p14:creationId xmlns:p14="http://schemas.microsoft.com/office/powerpoint/2010/main" val="81970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Architecture Diagram</a:t>
            </a:r>
            <a:endParaRPr lang="en-IN" dirty="0"/>
          </a:p>
        </p:txBody>
      </p:sp>
      <p:pic>
        <p:nvPicPr>
          <p:cNvPr id="4" name="Content Placeholder 3"/>
          <p:cNvPicPr>
            <a:picLocks noGrp="1"/>
          </p:cNvPicPr>
          <p:nvPr>
            <p:ph idx="1"/>
          </p:nvPr>
        </p:nvPicPr>
        <p:blipFill>
          <a:blip r:embed="rId2"/>
          <a:stretch>
            <a:fillRect/>
          </a:stretch>
        </p:blipFill>
        <p:spPr>
          <a:xfrm>
            <a:off x="2157548" y="1690688"/>
            <a:ext cx="7876903" cy="4187598"/>
          </a:xfrm>
          <a:prstGeom prst="rect">
            <a:avLst/>
          </a:prstGeom>
        </p:spPr>
      </p:pic>
    </p:spTree>
    <p:extLst>
      <p:ext uri="{BB962C8B-B14F-4D97-AF65-F5344CB8AC3E}">
        <p14:creationId xmlns:p14="http://schemas.microsoft.com/office/powerpoint/2010/main" val="118076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sz="2000" dirty="0" smtClean="0"/>
              <a:t>From a public dataset, classification and labelling of malware is easy.</a:t>
            </a:r>
          </a:p>
          <a:p>
            <a:r>
              <a:rPr lang="en-IN" sz="2000" dirty="0" smtClean="0"/>
              <a:t>The algorithm which will be implemented will have a high accuracy.</a:t>
            </a:r>
          </a:p>
          <a:p>
            <a:r>
              <a:rPr lang="en-IN" sz="2000" dirty="0" smtClean="0"/>
              <a:t>This can’t be used as a revolutionary step to detect and analyse any new malware apks which are downloaded from pirated website or the apps which is uploaded on google play store.</a:t>
            </a:r>
            <a:endParaRPr lang="en-IN" sz="2000" dirty="0"/>
          </a:p>
        </p:txBody>
      </p:sp>
    </p:spTree>
    <p:extLst>
      <p:ext uri="{BB962C8B-B14F-4D97-AF65-F5344CB8AC3E}">
        <p14:creationId xmlns:p14="http://schemas.microsoft.com/office/powerpoint/2010/main" val="125074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2719705"/>
            <a:ext cx="10515600" cy="1325563"/>
          </a:xfrm>
        </p:spPr>
        <p:txBody>
          <a:bodyPr/>
          <a:lstStyle/>
          <a:p>
            <a:pPr algn="ctr"/>
            <a:r>
              <a:rPr lang="en-IN" dirty="0" smtClean="0"/>
              <a:t>Thank You</a:t>
            </a:r>
            <a:endParaRPr lang="en-IN" dirty="0"/>
          </a:p>
        </p:txBody>
      </p:sp>
    </p:spTree>
    <p:extLst>
      <p:ext uri="{BB962C8B-B14F-4D97-AF65-F5344CB8AC3E}">
        <p14:creationId xmlns:p14="http://schemas.microsoft.com/office/powerpoint/2010/main" val="423967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a:bodyPr>
          <a:lstStyle/>
          <a:p>
            <a:pPr marL="0" indent="0" algn="just">
              <a:buNone/>
            </a:pPr>
            <a:endParaRPr lang="en-US" sz="2000" dirty="0" smtClean="0"/>
          </a:p>
          <a:p>
            <a:pPr marL="0" indent="0" algn="just">
              <a:buNone/>
            </a:pPr>
            <a:r>
              <a:rPr lang="en-US" sz="2000" dirty="0"/>
              <a:t>Malware continues to be a serious threat starting from home users to large enterprises. This makes it a hot research topic. Malware fingerprints and activity patterns are analyzed both statically and dynamically to detect it. Analysis of malware on a daily basis by humans is a tedious task and still we are not ready for zero-day attack malware. In order to detect and analyze malware, many machine learning algorithms are now being used. The detection and classification accuracy varies based on algorithm used and the dataset taken to perform the testing. New and improved dataset will provide us with more accurate data and then new algorithm can be constructed based on it. The result will be more malware analysis data which can be used for malware detection by anti-virus software. The android malware analysis is a growing field as the most of the attack have now been targeted on android devices. The final goal of the research is to find an optimum algorithm that can be used for a generalized dataset and the outcome of testing should outperform all previous test for that dataset.</a:t>
            </a:r>
            <a:endParaRPr lang="en-US" sz="2000" dirty="0" smtClean="0"/>
          </a:p>
        </p:txBody>
      </p:sp>
    </p:spTree>
    <p:extLst>
      <p:ext uri="{BB962C8B-B14F-4D97-AF65-F5344CB8AC3E}">
        <p14:creationId xmlns:p14="http://schemas.microsoft.com/office/powerpoint/2010/main" val="138891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653144" y="542306"/>
            <a:ext cx="10871434" cy="1474330"/>
          </a:xfrm>
        </p:spPr>
        <p:txBody>
          <a:bodyPr>
            <a:normAutofit/>
          </a:bodyPr>
          <a:lstStyle/>
          <a:p>
            <a:r>
              <a:rPr lang="en-US" dirty="0" smtClean="0"/>
              <a:t>Objective</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653144" y="2016636"/>
            <a:ext cx="10871434" cy="4240474"/>
          </a:xfrm>
        </p:spPr>
        <p:txBody>
          <a:bodyPr>
            <a:normAutofit/>
          </a:bodyPr>
          <a:lstStyle/>
          <a:p>
            <a:pPr>
              <a:lnSpc>
                <a:spcPct val="100000"/>
              </a:lnSpc>
            </a:pPr>
            <a:r>
              <a:rPr lang="en-US" sz="2000" dirty="0"/>
              <a:t>The Deep learning technique will be utilized for the purpose of detecting the malware </a:t>
            </a:r>
            <a:r>
              <a:rPr lang="en-US" sz="2000" dirty="0" smtClean="0"/>
              <a:t>files.</a:t>
            </a:r>
            <a:endParaRPr lang="en-US" sz="2000" dirty="0"/>
          </a:p>
          <a:p>
            <a:pPr>
              <a:lnSpc>
                <a:spcPct val="100000"/>
              </a:lnSpc>
            </a:pPr>
            <a:r>
              <a:rPr lang="en-US" sz="2000" dirty="0"/>
              <a:t>The android malware is on the rise so machine learning is implemented in the way to detect the malware present in the dataset</a:t>
            </a:r>
            <a:r>
              <a:rPr lang="en-US" sz="2000" dirty="0" smtClean="0"/>
              <a:t>.</a:t>
            </a:r>
          </a:p>
          <a:p>
            <a:pPr>
              <a:lnSpc>
                <a:spcPct val="100000"/>
              </a:lnSpc>
            </a:pPr>
            <a:r>
              <a:rPr lang="en-US" sz="2000" dirty="0" smtClean="0"/>
              <a:t>IEEE Journals have been surveyed and the architecture has been proposed which will be implemented on SET 5002.</a:t>
            </a:r>
          </a:p>
          <a:p>
            <a:pPr>
              <a:lnSpc>
                <a:spcPct val="100000"/>
              </a:lnSpc>
            </a:pPr>
            <a:r>
              <a:rPr lang="en-US" sz="2000" dirty="0" smtClean="0"/>
              <a:t>The proposed architecture has been suggested but it will be implemented in the next semester.</a:t>
            </a:r>
          </a:p>
          <a:p>
            <a:pPr>
              <a:lnSpc>
                <a:spcPct val="100000"/>
              </a:lnSpc>
            </a:pPr>
            <a:r>
              <a:rPr lang="en-US" sz="2000" dirty="0" smtClean="0"/>
              <a:t>The current objective is completing the literature review of IEEE Journal paper and explain the proposed architecture.</a:t>
            </a:r>
            <a:endParaRPr lang="en-US" sz="2000" dirty="0"/>
          </a:p>
        </p:txBody>
      </p:sp>
    </p:spTree>
    <p:extLst>
      <p:ext uri="{BB962C8B-B14F-4D97-AF65-F5344CB8AC3E}">
        <p14:creationId xmlns:p14="http://schemas.microsoft.com/office/powerpoint/2010/main" val="219423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653144" y="542305"/>
            <a:ext cx="10871434" cy="1474330"/>
          </a:xfrm>
        </p:spPr>
        <p:txBody>
          <a:bodyPr>
            <a:normAutofit/>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653144" y="2016636"/>
            <a:ext cx="10871434" cy="4240474"/>
          </a:xfrm>
        </p:spPr>
        <p:txBody>
          <a:bodyPr>
            <a:normAutofit/>
          </a:bodyPr>
          <a:lstStyle/>
          <a:p>
            <a:pPr>
              <a:lnSpc>
                <a:spcPct val="100000"/>
              </a:lnSpc>
            </a:pPr>
            <a:r>
              <a:rPr lang="en-US" sz="2000" dirty="0" smtClean="0"/>
              <a:t>Over growing malware presence in mobile apps and app store is not being analyzed as fast as possible.</a:t>
            </a:r>
          </a:p>
          <a:p>
            <a:pPr>
              <a:lnSpc>
                <a:spcPct val="100000"/>
              </a:lnSpc>
            </a:pPr>
            <a:r>
              <a:rPr lang="en-US" sz="2000" dirty="0" smtClean="0"/>
              <a:t>Can machine learning algorithm provide the easy detection of malware apps and malicious websites.</a:t>
            </a:r>
          </a:p>
          <a:p>
            <a:pPr>
              <a:lnSpc>
                <a:spcPct val="100000"/>
              </a:lnSpc>
            </a:pPr>
            <a:r>
              <a:rPr lang="en-US" sz="2000" dirty="0" smtClean="0"/>
              <a:t>Can the same algorithm which is best performing for one dataset be used </a:t>
            </a:r>
            <a:r>
              <a:rPr lang="en-US" sz="2000" smtClean="0"/>
              <a:t>for general use.</a:t>
            </a:r>
            <a:endParaRPr lang="en-US" sz="2000" dirty="0" smtClean="0"/>
          </a:p>
          <a:p>
            <a:pPr>
              <a:lnSpc>
                <a:spcPct val="100000"/>
              </a:lnSpc>
            </a:pPr>
            <a:endParaRPr lang="en-US" sz="2000" dirty="0" smtClean="0"/>
          </a:p>
          <a:p>
            <a:pPr>
              <a:lnSpc>
                <a:spcPct val="100000"/>
              </a:lnSpc>
            </a:pPr>
            <a:endParaRPr lang="en-US" sz="2000" dirty="0"/>
          </a:p>
        </p:txBody>
      </p:sp>
    </p:spTree>
    <p:extLst>
      <p:ext uri="{BB962C8B-B14F-4D97-AF65-F5344CB8AC3E}">
        <p14:creationId xmlns:p14="http://schemas.microsoft.com/office/powerpoint/2010/main" val="23024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891"/>
            <a:ext cx="3172097" cy="5708469"/>
          </a:xfrm>
        </p:spPr>
        <p:txBody>
          <a:bodyPr/>
          <a:lstStyle/>
          <a:p>
            <a:r>
              <a:rPr lang="en-IN" dirty="0" smtClean="0"/>
              <a:t>Literature Review</a:t>
            </a:r>
            <a:endParaRPr lang="en-IN" dirty="0"/>
          </a:p>
        </p:txBody>
      </p:sp>
    </p:spTree>
    <p:extLst>
      <p:ext uri="{BB962C8B-B14F-4D97-AF65-F5344CB8AC3E}">
        <p14:creationId xmlns:p14="http://schemas.microsoft.com/office/powerpoint/2010/main" val="264340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5754"/>
            <a:ext cx="10515600" cy="1325563"/>
          </a:xfrm>
        </p:spPr>
        <p:txBody>
          <a:bodyPr>
            <a:noAutofit/>
          </a:bodyPr>
          <a:lstStyle/>
          <a:p>
            <a:pPr algn="ctr"/>
            <a:r>
              <a:rPr lang="en-US" sz="2800" b="1" dirty="0" smtClean="0"/>
              <a:t>A </a:t>
            </a:r>
            <a:r>
              <a:rPr lang="en-US" sz="2800" b="1" dirty="0"/>
              <a:t>Comprehensive Review on Malware Detection </a:t>
            </a:r>
            <a:r>
              <a:rPr lang="en-US" sz="2800" b="1" dirty="0" smtClean="0"/>
              <a:t>Approaches</a:t>
            </a:r>
            <a:br>
              <a:rPr lang="en-US" sz="2800" b="1" dirty="0" smtClean="0"/>
            </a:br>
            <a:r>
              <a:rPr lang="en-US" sz="2800" b="1" dirty="0"/>
              <a:t/>
            </a:r>
            <a:br>
              <a:rPr lang="en-US" sz="2800" b="1" dirty="0"/>
            </a:br>
            <a:r>
              <a:rPr lang="en-US" sz="2800" b="1" dirty="0"/>
              <a:t>Ö. A. Aslan and R. </a:t>
            </a:r>
            <a:r>
              <a:rPr lang="en-US" sz="2800" b="1" dirty="0" err="1" smtClean="0"/>
              <a:t>Samet</a:t>
            </a:r>
            <a:endParaRPr lang="en-IN" sz="2800" dirty="0"/>
          </a:p>
        </p:txBody>
      </p:sp>
      <p:sp>
        <p:nvSpPr>
          <p:cNvPr id="3" name="Content Placeholder 2"/>
          <p:cNvSpPr>
            <a:spLocks noGrp="1"/>
          </p:cNvSpPr>
          <p:nvPr>
            <p:ph idx="1"/>
          </p:nvPr>
        </p:nvSpPr>
        <p:spPr>
          <a:xfrm>
            <a:off x="838200" y="2468880"/>
            <a:ext cx="10515600" cy="4178346"/>
          </a:xfrm>
        </p:spPr>
        <p:txBody>
          <a:bodyPr/>
          <a:lstStyle/>
          <a:p>
            <a:pPr marL="0" indent="0" algn="just">
              <a:buNone/>
            </a:pPr>
            <a:r>
              <a:rPr lang="en-US" dirty="0" smtClean="0"/>
              <a:t>Researchers have a collection of dataset like NSL-KDD, Drebin, CLaMP, AAGM, Ember dataset. Every kind of approach is applied on the presented dataset and their pros and cons are mentioned. As the complexity of malware increases the accuracy rate drops. All the technique had an accuracy rate around 99% with complexity 1 and it dropped to range of 80%-30% with lowest coming from Signature based.</a:t>
            </a:r>
            <a:endParaRPr lang="en-IN" dirty="0" smtClean="0"/>
          </a:p>
          <a:p>
            <a:pPr marL="0" indent="0" algn="just">
              <a:buNone/>
            </a:pPr>
            <a:endParaRPr lang="en-IN" dirty="0" smtClean="0"/>
          </a:p>
          <a:p>
            <a:pPr algn="just"/>
            <a:endParaRPr lang="en-IN" dirty="0"/>
          </a:p>
        </p:txBody>
      </p:sp>
    </p:spTree>
    <p:extLst>
      <p:ext uri="{BB962C8B-B14F-4D97-AF65-F5344CB8AC3E}">
        <p14:creationId xmlns:p14="http://schemas.microsoft.com/office/powerpoint/2010/main" val="57565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3948"/>
            <a:ext cx="10515600" cy="1325563"/>
          </a:xfrm>
        </p:spPr>
        <p:txBody>
          <a:bodyPr>
            <a:noAutofit/>
          </a:bodyPr>
          <a:lstStyle/>
          <a:p>
            <a:pPr algn="ctr"/>
            <a:r>
              <a:rPr lang="en-US" sz="2800" b="1" dirty="0"/>
              <a:t>Detecting malicious URLs using machine learning </a:t>
            </a:r>
            <a:r>
              <a:rPr lang="en-US" sz="2800" b="1" dirty="0" smtClean="0"/>
              <a:t>techniques</a:t>
            </a:r>
            <a:br>
              <a:rPr lang="en-US" sz="2800" b="1" dirty="0" smtClean="0"/>
            </a:br>
            <a:r>
              <a:rPr lang="en-US" sz="2400" b="1" dirty="0"/>
              <a:t/>
            </a:r>
            <a:br>
              <a:rPr lang="en-US" sz="2400" b="1" dirty="0"/>
            </a:br>
            <a:r>
              <a:rPr lang="en-US" sz="2400" b="1" dirty="0"/>
              <a:t>F. </a:t>
            </a:r>
            <a:r>
              <a:rPr lang="en-US" sz="2400" b="1" dirty="0" err="1"/>
              <a:t>Vanhoenshoven</a:t>
            </a:r>
            <a:r>
              <a:rPr lang="en-US" sz="2400" b="1" dirty="0"/>
              <a:t>, G. </a:t>
            </a:r>
            <a:r>
              <a:rPr lang="en-US" sz="2400" b="1" dirty="0" err="1"/>
              <a:t>Nápoles</a:t>
            </a:r>
            <a:r>
              <a:rPr lang="en-US" sz="2400" b="1" dirty="0"/>
              <a:t>, R. Falcon, K. </a:t>
            </a:r>
            <a:r>
              <a:rPr lang="en-US" sz="2400" b="1" dirty="0" err="1"/>
              <a:t>Vanhoof</a:t>
            </a:r>
            <a:r>
              <a:rPr lang="en-US" sz="2400" b="1" dirty="0"/>
              <a:t> and M. </a:t>
            </a:r>
            <a:r>
              <a:rPr lang="en-US" sz="2400" b="1" dirty="0" err="1"/>
              <a:t>Köppen</a:t>
            </a:r>
            <a:r>
              <a:rPr lang="en-US" sz="2400" b="1" dirty="0" smtClean="0"/>
              <a:t/>
            </a:r>
            <a:br>
              <a:rPr lang="en-US" sz="2400" b="1" dirty="0" smtClean="0"/>
            </a:br>
            <a:endParaRPr lang="en-IN" sz="2400" dirty="0"/>
          </a:p>
        </p:txBody>
      </p:sp>
      <p:sp>
        <p:nvSpPr>
          <p:cNvPr id="3" name="Content Placeholder 2"/>
          <p:cNvSpPr>
            <a:spLocks noGrp="1"/>
          </p:cNvSpPr>
          <p:nvPr>
            <p:ph idx="1"/>
          </p:nvPr>
        </p:nvSpPr>
        <p:spPr>
          <a:xfrm>
            <a:off x="838200" y="2506662"/>
            <a:ext cx="10515600" cy="4351338"/>
          </a:xfrm>
        </p:spPr>
        <p:txBody>
          <a:bodyPr/>
          <a:lstStyle/>
          <a:p>
            <a:pPr marL="0" indent="0">
              <a:buNone/>
            </a:pPr>
            <a:r>
              <a:rPr lang="en-US" dirty="0" smtClean="0"/>
              <a:t>2.3million </a:t>
            </a:r>
            <a:r>
              <a:rPr lang="en-US" dirty="0"/>
              <a:t>URL is collected in the period of 121 days to make a dataset. </a:t>
            </a:r>
            <a:r>
              <a:rPr lang="en-US" dirty="0" smtClean="0"/>
              <a:t>The NB </a:t>
            </a:r>
            <a:r>
              <a:rPr lang="en-US" dirty="0"/>
              <a:t>classifier outperformed both the </a:t>
            </a:r>
            <a:r>
              <a:rPr lang="en-US" dirty="0" smtClean="0"/>
              <a:t>SVM </a:t>
            </a:r>
            <a:r>
              <a:rPr lang="en-US" dirty="0"/>
              <a:t>and DT classifiers. The NB classifier's mean classification accuracy was 97.69% followed by MLP with 97.28% and then C4.5 – </a:t>
            </a:r>
            <a:r>
              <a:rPr lang="en-US" dirty="0" smtClean="0"/>
              <a:t>96.82% and then kNN </a:t>
            </a:r>
            <a:r>
              <a:rPr lang="en-US" dirty="0"/>
              <a:t>– 96.25</a:t>
            </a:r>
            <a:r>
              <a:rPr lang="en-US" dirty="0" smtClean="0"/>
              <a:t>% &amp; </a:t>
            </a:r>
            <a:r>
              <a:rPr lang="en-US" dirty="0"/>
              <a:t>SVM – 96.10</a:t>
            </a:r>
            <a:r>
              <a:rPr lang="en-US" dirty="0" smtClean="0"/>
              <a:t>% &amp; </a:t>
            </a:r>
            <a:r>
              <a:rPr lang="en-US" dirty="0"/>
              <a:t>C5.0 - 95.92</a:t>
            </a:r>
            <a:r>
              <a:rPr lang="en-US" dirty="0" smtClean="0"/>
              <a:t>% &amp; </a:t>
            </a:r>
            <a:r>
              <a:rPr lang="en-US" dirty="0"/>
              <a:t>NB – 93.86%. </a:t>
            </a:r>
            <a:endParaRPr lang="en-IN" dirty="0"/>
          </a:p>
          <a:p>
            <a:endParaRPr lang="en-IN" dirty="0"/>
          </a:p>
        </p:txBody>
      </p:sp>
    </p:spTree>
    <p:extLst>
      <p:ext uri="{BB962C8B-B14F-4D97-AF65-F5344CB8AC3E}">
        <p14:creationId xmlns:p14="http://schemas.microsoft.com/office/powerpoint/2010/main" val="37019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565"/>
            <a:ext cx="10515600" cy="1325563"/>
          </a:xfrm>
        </p:spPr>
        <p:txBody>
          <a:bodyPr>
            <a:noAutofit/>
          </a:bodyPr>
          <a:lstStyle/>
          <a:p>
            <a:pPr algn="ctr"/>
            <a:r>
              <a:rPr lang="en-US" sz="2800" b="1" dirty="0"/>
              <a:t>A </a:t>
            </a:r>
            <a:r>
              <a:rPr lang="en-US" sz="2400" b="1" dirty="0"/>
              <a:t>Dynamic DL-Driven Architecture to Combat Sophisticated Android Malware </a:t>
            </a:r>
            <a:r>
              <a:rPr lang="en-US" sz="2400" b="1" dirty="0" smtClean="0"/>
              <a:t/>
            </a:r>
            <a:br>
              <a:rPr lang="en-US" sz="2400" b="1" dirty="0" smtClean="0"/>
            </a:br>
            <a:r>
              <a:rPr lang="en-US" sz="2400" b="1" dirty="0"/>
              <a:t/>
            </a:r>
            <a:br>
              <a:rPr lang="en-US" sz="2400" b="1" dirty="0"/>
            </a:br>
            <a:r>
              <a:rPr lang="en-US" sz="2400" b="1" dirty="0" smtClean="0"/>
              <a:t>I</a:t>
            </a:r>
            <a:r>
              <a:rPr lang="en-US" sz="2400" b="1" dirty="0"/>
              <a:t>. Bibi, A. </a:t>
            </a:r>
            <a:r>
              <a:rPr lang="en-US" sz="2400" b="1" dirty="0" err="1"/>
              <a:t>Akhunzada</a:t>
            </a:r>
            <a:r>
              <a:rPr lang="en-US" sz="2400" b="1" dirty="0"/>
              <a:t>, J. Malik, J. Iqbal, A. </a:t>
            </a:r>
            <a:r>
              <a:rPr lang="en-US" sz="2400" b="1" dirty="0" err="1"/>
              <a:t>Musaddiq</a:t>
            </a:r>
            <a:r>
              <a:rPr lang="en-US" sz="2400" b="1" dirty="0"/>
              <a:t> and S. Kim</a:t>
            </a:r>
            <a:endParaRPr lang="en-IN" sz="2400" dirty="0"/>
          </a:p>
        </p:txBody>
      </p:sp>
      <p:sp>
        <p:nvSpPr>
          <p:cNvPr id="3" name="Content Placeholder 2"/>
          <p:cNvSpPr>
            <a:spLocks noGrp="1"/>
          </p:cNvSpPr>
          <p:nvPr>
            <p:ph idx="1"/>
          </p:nvPr>
        </p:nvSpPr>
        <p:spPr>
          <a:xfrm>
            <a:off x="838200" y="2506662"/>
            <a:ext cx="10515600" cy="4351338"/>
          </a:xfrm>
        </p:spPr>
        <p:txBody>
          <a:bodyPr/>
          <a:lstStyle/>
          <a:p>
            <a:pPr marL="0" indent="0" algn="just">
              <a:buNone/>
            </a:pPr>
            <a:r>
              <a:rPr lang="en-US" dirty="0" smtClean="0"/>
              <a:t>630831 </a:t>
            </a:r>
            <a:r>
              <a:rPr lang="en-US" dirty="0"/>
              <a:t>benign APK’s have been collected from Androzoo and 8011 Malware APK’s from Android Malware Dataset (AMD) and they have been classified in 71 distinct malware family. The proposed GRU-based malware location technique dominates with 98.96% accuracy, 99.31% precision, 99.38% recall, with 99.35%FI-Score. Although it is noticed that GRU is slow compared to other algorithm.</a:t>
            </a:r>
            <a:endParaRPr lang="en-IN" dirty="0"/>
          </a:p>
          <a:p>
            <a:pPr marL="0" indent="0" algn="just">
              <a:buNone/>
            </a:pPr>
            <a:endParaRPr lang="en-IN" dirty="0"/>
          </a:p>
          <a:p>
            <a:pPr algn="just"/>
            <a:endParaRPr lang="en-IN" dirty="0"/>
          </a:p>
        </p:txBody>
      </p:sp>
    </p:spTree>
    <p:extLst>
      <p:ext uri="{BB962C8B-B14F-4D97-AF65-F5344CB8AC3E}">
        <p14:creationId xmlns:p14="http://schemas.microsoft.com/office/powerpoint/2010/main" val="339623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2509"/>
            <a:ext cx="10515600" cy="1325563"/>
          </a:xfrm>
        </p:spPr>
        <p:txBody>
          <a:bodyPr>
            <a:noAutofit/>
          </a:bodyPr>
          <a:lstStyle/>
          <a:p>
            <a:pPr algn="ctr"/>
            <a:r>
              <a:rPr lang="en-US" sz="2800" b="1" dirty="0" smtClean="0"/>
              <a:t>Impact </a:t>
            </a:r>
            <a:r>
              <a:rPr lang="en-US" sz="2800" b="1" dirty="0"/>
              <a:t>of Code </a:t>
            </a:r>
            <a:r>
              <a:rPr lang="en-US" sz="2800" b="1" dirty="0" err="1"/>
              <a:t>Deobfuscation</a:t>
            </a:r>
            <a:r>
              <a:rPr lang="en-US" sz="2800" b="1" dirty="0"/>
              <a:t> and Feature Interaction in Android Malware </a:t>
            </a:r>
            <a:r>
              <a:rPr lang="en-US" sz="2800" b="1" dirty="0" smtClean="0"/>
              <a:t>Detection</a:t>
            </a:r>
            <a:br>
              <a:rPr lang="en-US" sz="2800" b="1" dirty="0" smtClean="0"/>
            </a:br>
            <a:r>
              <a:rPr lang="en-US" sz="2800" b="1" dirty="0"/>
              <a:t/>
            </a:r>
            <a:br>
              <a:rPr lang="en-US" sz="2800" b="1" dirty="0"/>
            </a:br>
            <a:r>
              <a:rPr lang="en-US" sz="2400" b="1" dirty="0"/>
              <a:t>Y. -C. Chen, H. -Y. Chen, T. Takahashi, B. Sun and T. -N. </a:t>
            </a:r>
            <a:r>
              <a:rPr lang="en-US" sz="2400" b="1" dirty="0" smtClean="0"/>
              <a:t>Lin</a:t>
            </a:r>
            <a:endParaRPr lang="en-IN" sz="2400" dirty="0"/>
          </a:p>
        </p:txBody>
      </p:sp>
      <p:sp>
        <p:nvSpPr>
          <p:cNvPr id="3" name="Content Placeholder 2"/>
          <p:cNvSpPr>
            <a:spLocks noGrp="1"/>
          </p:cNvSpPr>
          <p:nvPr>
            <p:ph idx="1"/>
          </p:nvPr>
        </p:nvSpPr>
        <p:spPr>
          <a:xfrm>
            <a:off x="838200" y="2338251"/>
            <a:ext cx="10515600" cy="3877900"/>
          </a:xfrm>
        </p:spPr>
        <p:txBody>
          <a:bodyPr>
            <a:normAutofit fontScale="92500" lnSpcReduction="20000"/>
          </a:bodyPr>
          <a:lstStyle/>
          <a:p>
            <a:pPr marL="0" indent="0">
              <a:buNone/>
            </a:pPr>
            <a:endParaRPr lang="en-IN" dirty="0"/>
          </a:p>
          <a:p>
            <a:pPr marL="0" indent="0">
              <a:buNone/>
            </a:pPr>
            <a:r>
              <a:rPr lang="en-US" dirty="0" smtClean="0"/>
              <a:t>The </a:t>
            </a:r>
            <a:r>
              <a:rPr lang="en-US" dirty="0"/>
              <a:t>Drebin dataset is an Android application dataset that contains 5560 malicious APKs and 123,453 benign APKs from 179 distinct malware families. Researchers included new Apktool and certificate-based capabilities, some of which were considered to be key aspects in the malware detection paradigm. These innovative features are resistant to naming obfuscation, annotation obfuscation, string encryption, and DEX file and encryption, among other obfuscation approaches. According to the findings, several of the API calls that were retrieved can be deemed key features. As a result, there may be advantages to using </a:t>
            </a:r>
            <a:r>
              <a:rPr lang="en-US" dirty="0" err="1"/>
              <a:t>deobfuscation</a:t>
            </a:r>
            <a:r>
              <a:rPr lang="en-US" dirty="0"/>
              <a:t> techniques in Android malware detection</a:t>
            </a:r>
            <a:endParaRPr lang="en-IN" dirty="0"/>
          </a:p>
        </p:txBody>
      </p:sp>
    </p:spTree>
    <p:extLst>
      <p:ext uri="{BB962C8B-B14F-4D97-AF65-F5344CB8AC3E}">
        <p14:creationId xmlns:p14="http://schemas.microsoft.com/office/powerpoint/2010/main" val="53401066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997</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SimSun</vt:lpstr>
      <vt:lpstr>Arial</vt:lpstr>
      <vt:lpstr>Bahnschrift</vt:lpstr>
      <vt:lpstr>Calibri</vt:lpstr>
      <vt:lpstr>Georgia</vt:lpstr>
      <vt:lpstr>Times New Roman</vt:lpstr>
      <vt:lpstr>Vapor Trail</vt:lpstr>
      <vt:lpstr>Office Theme</vt:lpstr>
      <vt:lpstr>Malware Analysis Using Machine Learning</vt:lpstr>
      <vt:lpstr>Abstract</vt:lpstr>
      <vt:lpstr>Objective</vt:lpstr>
      <vt:lpstr>Problem Statement</vt:lpstr>
      <vt:lpstr>Literature Review</vt:lpstr>
      <vt:lpstr>A Comprehensive Review on Malware Detection Approaches  Ö. A. Aslan and R. Samet</vt:lpstr>
      <vt:lpstr>Detecting malicious URLs using machine learning techniques  F. Vanhoenshoven, G. Nápoles, R. Falcon, K. Vanhoof and M. Köppen </vt:lpstr>
      <vt:lpstr>A Dynamic DL-Driven Architecture to Combat Sophisticated Android Malware   I. Bibi, A. Akhunzada, J. Malik, J. Iqbal, A. Musaddiq and S. Kim</vt:lpstr>
      <vt:lpstr>Impact of Code Deobfuscation and Feature Interaction in Android Malware Detection  Y. -C. Chen, H. -Y. Chen, T. Takahashi, B. Sun and T. -N. Lin</vt:lpstr>
      <vt:lpstr>Android Malware Permission-Based Multi-Class Classification Using Extremely Randomized Trees  F. Alswaina and K. Elleithy</vt:lpstr>
      <vt:lpstr>Proposed Architecture</vt:lpstr>
      <vt:lpstr>Proposed Architecture Contd.</vt:lpstr>
      <vt:lpstr>Proposed Architecture Diagram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2021-11-15T17:03:01Z</dcterms:created>
  <dcterms:modified xsi:type="dcterms:W3CDTF">2021-12-27T09:47:11Z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