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14" r:id="rId2"/>
    <p:sldMasterId id="2147483726" r:id="rId3"/>
  </p:sldMasterIdLst>
  <p:sldIdLst>
    <p:sldId id="264" r:id="rId4"/>
    <p:sldId id="310" r:id="rId5"/>
    <p:sldId id="302" r:id="rId6"/>
    <p:sldId id="260" r:id="rId7"/>
    <p:sldId id="259" r:id="rId8"/>
    <p:sldId id="261" r:id="rId9"/>
    <p:sldId id="266" r:id="rId10"/>
    <p:sldId id="267" r:id="rId11"/>
    <p:sldId id="268" r:id="rId12"/>
    <p:sldId id="269" r:id="rId13"/>
    <p:sldId id="270" r:id="rId14"/>
    <p:sldId id="271" r:id="rId15"/>
    <p:sldId id="272" r:id="rId16"/>
    <p:sldId id="273" r:id="rId17"/>
    <p:sldId id="274" r:id="rId18"/>
    <p:sldId id="276" r:id="rId19"/>
    <p:sldId id="277" r:id="rId20"/>
    <p:sldId id="282" r:id="rId21"/>
    <p:sldId id="309" r:id="rId22"/>
    <p:sldId id="303" r:id="rId23"/>
    <p:sldId id="304" r:id="rId24"/>
    <p:sldId id="305" r:id="rId25"/>
    <p:sldId id="308" r:id="rId26"/>
    <p:sldId id="306" r:id="rId27"/>
    <p:sldId id="307" r:id="rId28"/>
    <p:sldId id="296" r:id="rId29"/>
    <p:sldId id="297" r:id="rId30"/>
    <p:sldId id="298" r:id="rId31"/>
    <p:sldId id="294" r:id="rId32"/>
    <p:sldId id="30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79" autoAdjust="0"/>
    <p:restoredTop sz="94660"/>
  </p:normalViewPr>
  <p:slideViewPr>
    <p:cSldViewPr snapToGrid="0">
      <p:cViewPr varScale="1">
        <p:scale>
          <a:sx n="73" d="100"/>
          <a:sy n="73" d="100"/>
        </p:scale>
        <p:origin x="324" y="8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7909561" y="4314328"/>
            <a:ext cx="2910840" cy="374642"/>
          </a:xfrm>
        </p:spPr>
        <p:txBody>
          <a:bodyPr/>
          <a:lstStyle/>
          <a:p>
            <a:fld id="{0DD7DFDF-1B8E-40E0-8E4E-31E4ED76E3FB}" type="datetimeFigureOut">
              <a:rPr lang="en-IN" smtClean="0"/>
              <a:t>06-01-2022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A92FED58-EB21-4A2E-ABCB-8F1B1FF589BB}" type="slidenum">
              <a:rPr lang="en-IN" smtClean="0"/>
              <a:t>‹#›</a:t>
            </a:fld>
            <a:endParaRPr lang="en-IN"/>
          </a:p>
        </p:txBody>
      </p:sp>
    </p:spTree>
    <p:extLst>
      <p:ext uri="{BB962C8B-B14F-4D97-AF65-F5344CB8AC3E}">
        <p14:creationId xmlns:p14="http://schemas.microsoft.com/office/powerpoint/2010/main" val="2976748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DD7DFDF-1B8E-40E0-8E4E-31E4ED76E3FB}" type="datetimeFigureOut">
              <a:rPr lang="en-IN" smtClean="0"/>
              <a:t>06-01-2022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2FED58-EB21-4A2E-ABCB-8F1B1FF589BB}" type="slidenum">
              <a:rPr lang="en-IN" smtClean="0"/>
              <a:t>‹#›</a:t>
            </a:fld>
            <a:endParaRPr lang="en-IN"/>
          </a:p>
        </p:txBody>
      </p:sp>
    </p:spTree>
    <p:extLst>
      <p:ext uri="{BB962C8B-B14F-4D97-AF65-F5344CB8AC3E}">
        <p14:creationId xmlns:p14="http://schemas.microsoft.com/office/powerpoint/2010/main" val="2389904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DD7DFDF-1B8E-40E0-8E4E-31E4ED76E3FB}" type="datetimeFigureOut">
              <a:rPr lang="en-IN" smtClean="0"/>
              <a:t>06-01-2022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92FED58-EB21-4A2E-ABCB-8F1B1FF589BB}" type="slidenum">
              <a:rPr lang="en-IN" smtClean="0"/>
              <a:t>‹#›</a:t>
            </a:fld>
            <a:endParaRPr lang="en-IN"/>
          </a:p>
        </p:txBody>
      </p:sp>
    </p:spTree>
    <p:extLst>
      <p:ext uri="{BB962C8B-B14F-4D97-AF65-F5344CB8AC3E}">
        <p14:creationId xmlns:p14="http://schemas.microsoft.com/office/powerpoint/2010/main" val="2467509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DD7DFDF-1B8E-40E0-8E4E-31E4ED76E3FB}" type="datetimeFigureOut">
              <a:rPr lang="en-IN" smtClean="0"/>
              <a:t>06-01-2022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92FED58-EB21-4A2E-ABCB-8F1B1FF589BB}"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19059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DD7DFDF-1B8E-40E0-8E4E-31E4ED76E3FB}" type="datetimeFigureOut">
              <a:rPr lang="en-IN" smtClean="0"/>
              <a:t>06-01-2022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92FED58-EB21-4A2E-ABCB-8F1B1FF589BB}" type="slidenum">
              <a:rPr lang="en-IN" smtClean="0"/>
              <a:t>‹#›</a:t>
            </a:fld>
            <a:endParaRPr lang="en-IN"/>
          </a:p>
        </p:txBody>
      </p:sp>
    </p:spTree>
    <p:extLst>
      <p:ext uri="{BB962C8B-B14F-4D97-AF65-F5344CB8AC3E}">
        <p14:creationId xmlns:p14="http://schemas.microsoft.com/office/powerpoint/2010/main" val="2574239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DD7DFDF-1B8E-40E0-8E4E-31E4ED76E3FB}" type="datetimeFigureOut">
              <a:rPr lang="en-IN" smtClean="0"/>
              <a:t>06-01-2022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2FED58-EB21-4A2E-ABCB-8F1B1FF589BB}" type="slidenum">
              <a:rPr lang="en-IN" smtClean="0"/>
              <a:t>‹#›</a:t>
            </a:fld>
            <a:endParaRPr lang="en-IN"/>
          </a:p>
        </p:txBody>
      </p:sp>
    </p:spTree>
    <p:extLst>
      <p:ext uri="{BB962C8B-B14F-4D97-AF65-F5344CB8AC3E}">
        <p14:creationId xmlns:p14="http://schemas.microsoft.com/office/powerpoint/2010/main" val="336567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DD7DFDF-1B8E-40E0-8E4E-31E4ED76E3FB}" type="datetimeFigureOut">
              <a:rPr lang="en-IN" smtClean="0"/>
              <a:t>06-01-2022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2FED58-EB21-4A2E-ABCB-8F1B1FF589BB}" type="slidenum">
              <a:rPr lang="en-IN" smtClean="0"/>
              <a:t>‹#›</a:t>
            </a:fld>
            <a:endParaRPr lang="en-IN"/>
          </a:p>
        </p:txBody>
      </p:sp>
    </p:spTree>
    <p:extLst>
      <p:ext uri="{BB962C8B-B14F-4D97-AF65-F5344CB8AC3E}">
        <p14:creationId xmlns:p14="http://schemas.microsoft.com/office/powerpoint/2010/main" val="15167022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D7DFDF-1B8E-40E0-8E4E-31E4ED76E3FB}" type="datetimeFigureOut">
              <a:rPr lang="en-IN" smtClean="0"/>
              <a:t>06-01-2022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2FED58-EB21-4A2E-ABCB-8F1B1FF589BB}" type="slidenum">
              <a:rPr lang="en-IN" smtClean="0"/>
              <a:t>‹#›</a:t>
            </a:fld>
            <a:endParaRPr lang="en-IN"/>
          </a:p>
        </p:txBody>
      </p:sp>
    </p:spTree>
    <p:extLst>
      <p:ext uri="{BB962C8B-B14F-4D97-AF65-F5344CB8AC3E}">
        <p14:creationId xmlns:p14="http://schemas.microsoft.com/office/powerpoint/2010/main" val="13701985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DD7DFDF-1B8E-40E0-8E4E-31E4ED76E3FB}" type="datetimeFigureOut">
              <a:rPr lang="en-IN" smtClean="0"/>
              <a:t>06-01-2022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A92FED58-EB21-4A2E-ABCB-8F1B1FF589BB}" type="slidenum">
              <a:rPr lang="en-IN" smtClean="0"/>
              <a:t>‹#›</a:t>
            </a:fld>
            <a:endParaRPr lang="en-IN"/>
          </a:p>
        </p:txBody>
      </p:sp>
    </p:spTree>
    <p:extLst>
      <p:ext uri="{BB962C8B-B14F-4D97-AF65-F5344CB8AC3E}">
        <p14:creationId xmlns:p14="http://schemas.microsoft.com/office/powerpoint/2010/main" val="37581453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A750590-9F9A-443B-9295-A3931D8194B1}" type="datetime1">
              <a:rPr lang="en-US" smtClean="0"/>
              <a:t>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92823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B75B4BE-627A-4EC1-99E1-6F1AA97AB802}" type="datetime1">
              <a:rPr lang="en-US" smtClean="0"/>
              <a:t>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59408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D7DFDF-1B8E-40E0-8E4E-31E4ED76E3FB}" type="datetimeFigureOut">
              <a:rPr lang="en-IN" smtClean="0"/>
              <a:t>06-01-2022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2FED58-EB21-4A2E-ABCB-8F1B1FF589BB}" type="slidenum">
              <a:rPr lang="en-IN" smtClean="0"/>
              <a:t>‹#›</a:t>
            </a:fld>
            <a:endParaRPr lang="en-IN"/>
          </a:p>
        </p:txBody>
      </p:sp>
    </p:spTree>
    <p:extLst>
      <p:ext uri="{BB962C8B-B14F-4D97-AF65-F5344CB8AC3E}">
        <p14:creationId xmlns:p14="http://schemas.microsoft.com/office/powerpoint/2010/main" val="29416615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8BFACF8-E63D-4673-A128-83547867BB7A}" type="datetime1">
              <a:rPr lang="en-US" smtClean="0"/>
              <a:t>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7376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5BED6AC-4FBA-40BD-BE75-20DB64DA4BAD}" type="datetime1">
              <a:rPr lang="en-US" smtClean="0"/>
              <a:t>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42791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F933C87-D201-458A-93C0-8EDD9AC92D93}" type="datetime1">
              <a:rPr lang="en-US" smtClean="0"/>
              <a:t>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3693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6CE6829-5A25-485A-91B1-5D6D58BB9F23}" type="datetime1">
              <a:rPr lang="en-US" smtClean="0"/>
              <a:t>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528431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08618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41928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19510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F96F347-1B2F-4097-AEB5-4A26FB45D67A}" type="datetime1">
              <a:rPr lang="en-US" smtClean="0"/>
              <a:t>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79466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C1DEE0-34E5-4E0F-BEC1-4B8835F82CD1}" type="datetime1">
              <a:rPr lang="en-US" smtClean="0"/>
              <a:t>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80784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A750590-9F9A-443B-9295-A3931D8194B1}" type="datetime1">
              <a:rPr lang="en-US" smtClean="0"/>
              <a:t>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4452437"/>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0DD7DFDF-1B8E-40E0-8E4E-31E4ED76E3FB}" type="datetimeFigureOut">
              <a:rPr lang="en-IN" smtClean="0"/>
              <a:t>06-01-2022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A92FED58-EB21-4A2E-ABCB-8F1B1FF589BB}" type="slidenum">
              <a:rPr lang="en-IN" smtClean="0"/>
              <a:t>‹#›</a:t>
            </a:fld>
            <a:endParaRPr lang="en-IN"/>
          </a:p>
        </p:txBody>
      </p:sp>
    </p:spTree>
    <p:extLst>
      <p:ext uri="{BB962C8B-B14F-4D97-AF65-F5344CB8AC3E}">
        <p14:creationId xmlns:p14="http://schemas.microsoft.com/office/powerpoint/2010/main" val="11725763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B75B4BE-627A-4EC1-99E1-6F1AA97AB802}" type="datetime1">
              <a:rPr lang="en-US" smtClean="0"/>
              <a:t>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15876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78BFACF8-E63D-4673-A128-83547867BB7A}" type="datetime1">
              <a:rPr lang="en-US" smtClean="0"/>
              <a:t>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4196119"/>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15BED6AC-4FBA-40BD-BE75-20DB64DA4BAD}" type="datetime1">
              <a:rPr lang="en-US" smtClean="0"/>
              <a:t>1/6/2022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52232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D9359126-4846-4E88-BDD9-5585CC877E47}" type="datetime1">
              <a:rPr lang="en-US" smtClean="0"/>
              <a:t>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62507117"/>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CE6829-5A25-485A-91B1-5D6D58BB9F23}" type="datetime1">
              <a:rPr lang="en-US" smtClean="0"/>
              <a:t>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890723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77779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38BA5035-C284-496A-B076-BA73A8FA5D8B}" type="datetime1">
              <a:rPr lang="en-US" smtClean="0"/>
              <a:t>1/6/2022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49987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40EB420-1875-490A-8C4B-7AAB939FBE08}" type="datetime1">
              <a:rPr lang="en-US" smtClean="0"/>
              <a:t>1/6/2022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73052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96F347-1B2F-4097-AEB5-4A26FB45D67A}" type="datetime1">
              <a:rPr lang="en-US" smtClean="0"/>
              <a:t>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610735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C1DEE0-34E5-4E0F-BEC1-4B8835F82CD1}" type="datetime1">
              <a:rPr lang="en-US" smtClean="0"/>
              <a:t>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33892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D7DFDF-1B8E-40E0-8E4E-31E4ED76E3FB}" type="datetimeFigureOut">
              <a:rPr lang="en-IN" smtClean="0"/>
              <a:t>06-01-2022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2FED58-EB21-4A2E-ABCB-8F1B1FF589BB}" type="slidenum">
              <a:rPr lang="en-IN" smtClean="0"/>
              <a:t>‹#›</a:t>
            </a:fld>
            <a:endParaRPr lang="en-IN"/>
          </a:p>
        </p:txBody>
      </p:sp>
    </p:spTree>
    <p:extLst>
      <p:ext uri="{BB962C8B-B14F-4D97-AF65-F5344CB8AC3E}">
        <p14:creationId xmlns:p14="http://schemas.microsoft.com/office/powerpoint/2010/main" val="2348088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D7DFDF-1B8E-40E0-8E4E-31E4ED76E3FB}" type="datetimeFigureOut">
              <a:rPr lang="en-IN" smtClean="0"/>
              <a:t>06-01-2022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2FED58-EB21-4A2E-ABCB-8F1B1FF589BB}" type="slidenum">
              <a:rPr lang="en-IN" smtClean="0"/>
              <a:t>‹#›</a:t>
            </a:fld>
            <a:endParaRPr lang="en-IN"/>
          </a:p>
        </p:txBody>
      </p:sp>
    </p:spTree>
    <p:extLst>
      <p:ext uri="{BB962C8B-B14F-4D97-AF65-F5344CB8AC3E}">
        <p14:creationId xmlns:p14="http://schemas.microsoft.com/office/powerpoint/2010/main" val="4260677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D7DFDF-1B8E-40E0-8E4E-31E4ED76E3FB}" type="datetimeFigureOut">
              <a:rPr lang="en-IN" smtClean="0"/>
              <a:t>06-01-2022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2FED58-EB21-4A2E-ABCB-8F1B1FF589BB}" type="slidenum">
              <a:rPr lang="en-IN" smtClean="0"/>
              <a:t>‹#›</a:t>
            </a:fld>
            <a:endParaRPr lang="en-IN"/>
          </a:p>
        </p:txBody>
      </p:sp>
    </p:spTree>
    <p:extLst>
      <p:ext uri="{BB962C8B-B14F-4D97-AF65-F5344CB8AC3E}">
        <p14:creationId xmlns:p14="http://schemas.microsoft.com/office/powerpoint/2010/main" val="4113021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D7DFDF-1B8E-40E0-8E4E-31E4ED76E3FB}" type="datetimeFigureOut">
              <a:rPr lang="en-IN" smtClean="0"/>
              <a:t>06-01-2022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2FED58-EB21-4A2E-ABCB-8F1B1FF589BB}" type="slidenum">
              <a:rPr lang="en-IN" smtClean="0"/>
              <a:t>‹#›</a:t>
            </a:fld>
            <a:endParaRPr lang="en-IN"/>
          </a:p>
        </p:txBody>
      </p:sp>
    </p:spTree>
    <p:extLst>
      <p:ext uri="{BB962C8B-B14F-4D97-AF65-F5344CB8AC3E}">
        <p14:creationId xmlns:p14="http://schemas.microsoft.com/office/powerpoint/2010/main" val="395556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DD7DFDF-1B8E-40E0-8E4E-31E4ED76E3FB}" type="datetimeFigureOut">
              <a:rPr lang="en-IN" smtClean="0"/>
              <a:t>06-01-2022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2FED58-EB21-4A2E-ABCB-8F1B1FF589BB}" type="slidenum">
              <a:rPr lang="en-IN" smtClean="0"/>
              <a:t>‹#›</a:t>
            </a:fld>
            <a:endParaRPr lang="en-IN"/>
          </a:p>
        </p:txBody>
      </p:sp>
    </p:spTree>
    <p:extLst>
      <p:ext uri="{BB962C8B-B14F-4D97-AF65-F5344CB8AC3E}">
        <p14:creationId xmlns:p14="http://schemas.microsoft.com/office/powerpoint/2010/main" val="2471241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DD7DFDF-1B8E-40E0-8E4E-31E4ED76E3FB}" type="datetimeFigureOut">
              <a:rPr lang="en-IN" smtClean="0"/>
              <a:t>06-01-2022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2FED58-EB21-4A2E-ABCB-8F1B1FF589BB}" type="slidenum">
              <a:rPr lang="en-IN" smtClean="0"/>
              <a:t>‹#›</a:t>
            </a:fld>
            <a:endParaRPr lang="en-IN"/>
          </a:p>
        </p:txBody>
      </p:sp>
    </p:spTree>
    <p:extLst>
      <p:ext uri="{BB962C8B-B14F-4D97-AF65-F5344CB8AC3E}">
        <p14:creationId xmlns:p14="http://schemas.microsoft.com/office/powerpoint/2010/main" val="3530911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DD7DFDF-1B8E-40E0-8E4E-31E4ED76E3FB}" type="datetimeFigureOut">
              <a:rPr lang="en-IN" smtClean="0"/>
              <a:t>06-01-2022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92FED58-EB21-4A2E-ABCB-8F1B1FF589BB}" type="slidenum">
              <a:rPr lang="en-IN" smtClean="0"/>
              <a:t>‹#›</a:t>
            </a:fld>
            <a:endParaRPr lang="en-IN"/>
          </a:p>
        </p:txBody>
      </p:sp>
    </p:spTree>
    <p:extLst>
      <p:ext uri="{BB962C8B-B14F-4D97-AF65-F5344CB8AC3E}">
        <p14:creationId xmlns:p14="http://schemas.microsoft.com/office/powerpoint/2010/main" val="241367982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359126-4846-4E88-BDD9-5585CC877E47}" type="datetime1">
              <a:rPr lang="en-US" smtClean="0"/>
              <a:t>1/6/2022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0099257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DD7DFDF-1B8E-40E0-8E4E-31E4ED76E3FB}" type="datetimeFigureOut">
              <a:rPr lang="en-IN" smtClean="0"/>
              <a:t>06-01-2022</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92FED58-EB21-4A2E-ABCB-8F1B1FF589BB}" type="slidenum">
              <a:rPr lang="en-IN" smtClean="0"/>
              <a:t>‹#›</a:t>
            </a:fld>
            <a:endParaRPr lang="en-IN"/>
          </a:p>
        </p:txBody>
      </p:sp>
    </p:spTree>
    <p:extLst>
      <p:ext uri="{BB962C8B-B14F-4D97-AF65-F5344CB8AC3E}">
        <p14:creationId xmlns:p14="http://schemas.microsoft.com/office/powerpoint/2010/main" val="356536559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902164" y="845696"/>
            <a:ext cx="6098705" cy="5222117"/>
          </a:xfrm>
        </p:spPr>
        <p:txBody>
          <a:bodyPr anchor="ctr">
            <a:normAutofit/>
          </a:bodyPr>
          <a:lstStyle/>
          <a:p>
            <a:pPr algn="ctr"/>
            <a:r>
              <a:rPr lang="en-US" sz="3600" spc="-151" dirty="0">
                <a:latin typeface="Bahnschrift" panose="020B0502040204020203" pitchFamily="34" charset="0"/>
              </a:rPr>
              <a:t>Malware Analysis Using Machine Learning</a:t>
            </a:r>
          </a:p>
        </p:txBody>
      </p: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9" y="821266"/>
            <a:ext cx="3265713" cy="5222117"/>
          </a:xfrm>
        </p:spPr>
        <p:txBody>
          <a:bodyPr anchor="ctr">
            <a:normAutofit/>
          </a:bodyPr>
          <a:lstStyle/>
          <a:p>
            <a:r>
              <a:rPr lang="en-US" b="1" dirty="0" smtClean="0">
                <a:solidFill>
                  <a:schemeClr val="bg1"/>
                </a:solidFill>
              </a:rPr>
              <a:t>Submitted by:</a:t>
            </a:r>
          </a:p>
          <a:p>
            <a:r>
              <a:rPr lang="en-US" b="1" dirty="0" smtClean="0">
                <a:solidFill>
                  <a:schemeClr val="bg1"/>
                </a:solidFill>
              </a:rPr>
              <a:t>Ayush Kumar</a:t>
            </a:r>
          </a:p>
          <a:p>
            <a:r>
              <a:rPr lang="en-US" b="1" dirty="0" smtClean="0">
                <a:solidFill>
                  <a:schemeClr val="bg1"/>
                </a:solidFill>
              </a:rPr>
              <a:t>----------------------------</a:t>
            </a:r>
          </a:p>
          <a:p>
            <a:r>
              <a:rPr lang="en-US" b="1" dirty="0" smtClean="0">
                <a:solidFill>
                  <a:schemeClr val="bg1"/>
                </a:solidFill>
              </a:rPr>
              <a:t>Under the Guidance of</a:t>
            </a:r>
          </a:p>
          <a:p>
            <a:r>
              <a:rPr lang="en-US" b="1" dirty="0" smtClean="0">
                <a:solidFill>
                  <a:schemeClr val="bg1"/>
                </a:solidFill>
              </a:rPr>
              <a:t>Prof. Subbulakshami T.</a:t>
            </a:r>
            <a:endParaRPr lang="en-US" b="1" dirty="0">
              <a:solidFill>
                <a:schemeClr val="bg1"/>
              </a:solidFill>
            </a:endParaRPr>
          </a:p>
        </p:txBody>
      </p:sp>
    </p:spTree>
    <p:extLst>
      <p:ext uri="{BB962C8B-B14F-4D97-AF65-F5344CB8AC3E}">
        <p14:creationId xmlns:p14="http://schemas.microsoft.com/office/powerpoint/2010/main" val="1026925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669925"/>
            <a:ext cx="10515600" cy="1325563"/>
          </a:xfrm>
        </p:spPr>
        <p:txBody>
          <a:bodyPr>
            <a:noAutofit/>
          </a:bodyPr>
          <a:lstStyle/>
          <a:p>
            <a:pPr algn="ctr"/>
            <a:r>
              <a:rPr lang="en-US" sz="3200" b="1" dirty="0"/>
              <a:t>Malware Classification using Static Analysis based Features</a:t>
            </a:r>
            <a:br>
              <a:rPr lang="en-US" sz="3200" b="1" dirty="0"/>
            </a:br>
            <a:r>
              <a:rPr lang="en-US" sz="3200" b="1" dirty="0"/>
              <a:t/>
            </a:r>
            <a:br>
              <a:rPr lang="en-US" sz="3200" b="1" dirty="0"/>
            </a:br>
            <a:r>
              <a:rPr lang="en-US" sz="3200" b="1" dirty="0"/>
              <a:t>Author – </a:t>
            </a:r>
            <a:r>
              <a:rPr lang="en-IN" sz="3200" b="1" dirty="0"/>
              <a:t>Philip K. Chan, Mehandi Hassen, Marco M. Carvalho </a:t>
            </a:r>
          </a:p>
        </p:txBody>
      </p:sp>
      <p:sp>
        <p:nvSpPr>
          <p:cNvPr id="3" name="Content Placeholder 2"/>
          <p:cNvSpPr>
            <a:spLocks noGrp="1"/>
          </p:cNvSpPr>
          <p:nvPr>
            <p:ph idx="1"/>
          </p:nvPr>
        </p:nvSpPr>
        <p:spPr>
          <a:xfrm>
            <a:off x="838200" y="2523808"/>
            <a:ext cx="10515600" cy="3891280"/>
          </a:xfrm>
        </p:spPr>
        <p:txBody>
          <a:bodyPr>
            <a:normAutofit fontScale="25000" lnSpcReduction="20000"/>
          </a:bodyPr>
          <a:lstStyle/>
          <a:p>
            <a:endParaRPr lang="en-IN" sz="2400" dirty="0"/>
          </a:p>
          <a:p>
            <a:pPr algn="just"/>
            <a:r>
              <a:rPr lang="en-IN" sz="11200" dirty="0"/>
              <a:t>Antivirus companies maintain the database to detect virus in user’s computer. This technique is called Signature based detection but it fails to identify the new viruses which are created. </a:t>
            </a:r>
            <a:endParaRPr lang="en-IN" sz="11200" dirty="0" smtClean="0"/>
          </a:p>
          <a:p>
            <a:pPr algn="just"/>
            <a:r>
              <a:rPr lang="en-IN" sz="11200" dirty="0" smtClean="0"/>
              <a:t>The </a:t>
            </a:r>
            <a:r>
              <a:rPr lang="en-IN" sz="11200" dirty="0"/>
              <a:t>binaries of the malware is used to train the machine learning algorithm. Dataset of 10,867 malware labelled samples were taken which belong to 9 malware families. </a:t>
            </a:r>
            <a:endParaRPr lang="en-IN" sz="11200" dirty="0" smtClean="0"/>
          </a:p>
          <a:p>
            <a:pPr algn="just"/>
            <a:r>
              <a:rPr lang="en-IN" sz="11200" dirty="0" smtClean="0"/>
              <a:t>N-gram </a:t>
            </a:r>
            <a:r>
              <a:rPr lang="en-IN" sz="11200" dirty="0"/>
              <a:t>opcode methodology was the preferred algorithm in testing and it was found that 12-bit hash length was effective with an accuracy of 99.21% 10260 instances. </a:t>
            </a:r>
          </a:p>
        </p:txBody>
      </p:sp>
    </p:spTree>
    <p:extLst>
      <p:ext uri="{BB962C8B-B14F-4D97-AF65-F5344CB8AC3E}">
        <p14:creationId xmlns:p14="http://schemas.microsoft.com/office/powerpoint/2010/main" val="3290147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708025"/>
            <a:ext cx="10515600" cy="1044575"/>
          </a:xfrm>
        </p:spPr>
        <p:txBody>
          <a:bodyPr>
            <a:noAutofit/>
          </a:bodyPr>
          <a:lstStyle/>
          <a:p>
            <a:pPr algn="ctr"/>
            <a:r>
              <a:rPr lang="en-US" sz="3200" b="1" dirty="0"/>
              <a:t>Dynamic Behaviour Analysis of Android Application for malware detection</a:t>
            </a:r>
            <a:br>
              <a:rPr lang="en-US" sz="3200" b="1" dirty="0"/>
            </a:br>
            <a:r>
              <a:rPr lang="en-US" sz="3200" b="1" dirty="0"/>
              <a:t/>
            </a:r>
            <a:br>
              <a:rPr lang="en-US" sz="3200" b="1" dirty="0"/>
            </a:br>
            <a:r>
              <a:rPr lang="en-US" sz="3200" b="1" dirty="0"/>
              <a:t>Author – </a:t>
            </a:r>
            <a:r>
              <a:rPr lang="en-IN" sz="3200" b="1" dirty="0"/>
              <a:t>Latika Singh, Markus Hofmann </a:t>
            </a:r>
          </a:p>
        </p:txBody>
      </p:sp>
      <p:sp>
        <p:nvSpPr>
          <p:cNvPr id="3" name="Content Placeholder 2"/>
          <p:cNvSpPr>
            <a:spLocks noGrp="1"/>
          </p:cNvSpPr>
          <p:nvPr>
            <p:ph idx="1"/>
          </p:nvPr>
        </p:nvSpPr>
        <p:spPr>
          <a:xfrm>
            <a:off x="838200" y="2446021"/>
            <a:ext cx="10515600" cy="2907983"/>
          </a:xfrm>
        </p:spPr>
        <p:txBody>
          <a:bodyPr>
            <a:noAutofit/>
          </a:bodyPr>
          <a:lstStyle/>
          <a:p>
            <a:r>
              <a:rPr lang="en-IN" dirty="0"/>
              <a:t>Majority of the android malware enters a mobile phone when people try to download modded apps or an illegal download from a illegal website has malware encased in </a:t>
            </a:r>
            <a:r>
              <a:rPr lang="en-IN" dirty="0" smtClean="0"/>
              <a:t>it.</a:t>
            </a:r>
          </a:p>
          <a:p>
            <a:r>
              <a:rPr lang="en-IN" dirty="0" smtClean="0"/>
              <a:t>Dataset </a:t>
            </a:r>
            <a:r>
              <a:rPr lang="en-IN" dirty="0"/>
              <a:t>was collected from Contagio Project with 216 malicious apps and 278 normal apps from google play</a:t>
            </a:r>
            <a:r>
              <a:rPr lang="en-IN" dirty="0" smtClean="0"/>
              <a:t>.</a:t>
            </a:r>
          </a:p>
          <a:p>
            <a:r>
              <a:rPr lang="en-IN" dirty="0" smtClean="0"/>
              <a:t>System </a:t>
            </a:r>
            <a:r>
              <a:rPr lang="en-IN" dirty="0"/>
              <a:t>calls made by the malicious apps were recorder and 31 system calls were made as identifier for malware detection. </a:t>
            </a:r>
            <a:endParaRPr lang="en-IN" dirty="0" smtClean="0"/>
          </a:p>
          <a:p>
            <a:r>
              <a:rPr lang="en-IN" dirty="0" smtClean="0"/>
              <a:t>The </a:t>
            </a:r>
            <a:r>
              <a:rPr lang="en-IN" dirty="0"/>
              <a:t>training set can further be improved by using ant colony optimization and PSO algorithms for future use.</a:t>
            </a:r>
          </a:p>
        </p:txBody>
      </p:sp>
    </p:spTree>
    <p:extLst>
      <p:ext uri="{BB962C8B-B14F-4D97-AF65-F5344CB8AC3E}">
        <p14:creationId xmlns:p14="http://schemas.microsoft.com/office/powerpoint/2010/main" val="1154827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1" y="1089660"/>
            <a:ext cx="10515600" cy="684848"/>
          </a:xfrm>
        </p:spPr>
        <p:txBody>
          <a:bodyPr>
            <a:noAutofit/>
          </a:bodyPr>
          <a:lstStyle/>
          <a:p>
            <a:pPr algn="ctr"/>
            <a:r>
              <a:rPr lang="en-US" sz="3200" b="1" dirty="0"/>
              <a:t>Toward developing a systematic approach to generate benchmark android malware datasets and classification</a:t>
            </a:r>
            <a:br>
              <a:rPr lang="en-US" sz="3200" b="1" dirty="0"/>
            </a:br>
            <a:r>
              <a:rPr lang="en-US" sz="3200" b="1" dirty="0"/>
              <a:t/>
            </a:r>
            <a:br>
              <a:rPr lang="en-US" sz="3200" b="1" dirty="0"/>
            </a:br>
            <a:r>
              <a:rPr lang="en-US" sz="3200" b="1" dirty="0"/>
              <a:t>Author – Arash habibi Lashkari, Laya Taheri, Andi Fitriah A. Kadir, Ali A. Ghorbani</a:t>
            </a:r>
            <a:endParaRPr lang="en-IN" sz="3200" b="1" dirty="0"/>
          </a:p>
        </p:txBody>
      </p:sp>
      <p:sp>
        <p:nvSpPr>
          <p:cNvPr id="3" name="Content Placeholder 2"/>
          <p:cNvSpPr>
            <a:spLocks noGrp="1"/>
          </p:cNvSpPr>
          <p:nvPr>
            <p:ph idx="1"/>
          </p:nvPr>
        </p:nvSpPr>
        <p:spPr>
          <a:xfrm>
            <a:off x="643891" y="2778466"/>
            <a:ext cx="10904220" cy="3520734"/>
          </a:xfrm>
        </p:spPr>
        <p:txBody>
          <a:bodyPr>
            <a:noAutofit/>
          </a:bodyPr>
          <a:lstStyle/>
          <a:p>
            <a:r>
              <a:rPr lang="en-IN" dirty="0" smtClean="0"/>
              <a:t>Android </a:t>
            </a:r>
            <a:r>
              <a:rPr lang="en-IN" dirty="0"/>
              <a:t>dataset is tested on emulators rather than on the smartphones itself, but this hinders in the result and the result received has some shortcoming. </a:t>
            </a:r>
            <a:endParaRPr lang="en-IN" dirty="0" smtClean="0"/>
          </a:p>
          <a:p>
            <a:r>
              <a:rPr lang="en-IN" dirty="0" smtClean="0"/>
              <a:t>Different </a:t>
            </a:r>
            <a:r>
              <a:rPr lang="en-IN" dirty="0"/>
              <a:t>dataset were taken from Genome Project (1260 samples), Drebin Dataset (5560 samples) ,HCRL lab dataset and AAGM dataset(400 samples). </a:t>
            </a:r>
            <a:endParaRPr lang="en-IN" dirty="0" smtClean="0"/>
          </a:p>
          <a:p>
            <a:r>
              <a:rPr lang="en-IN" dirty="0" smtClean="0"/>
              <a:t>The </a:t>
            </a:r>
            <a:r>
              <a:rPr lang="en-IN" dirty="0"/>
              <a:t>malware were not very active in the emulator so a new dataset was created, CICAndMal2017 and 43 malware families data was taken from various sources. </a:t>
            </a:r>
            <a:endParaRPr lang="en-IN" dirty="0" smtClean="0"/>
          </a:p>
        </p:txBody>
      </p:sp>
    </p:spTree>
    <p:extLst>
      <p:ext uri="{BB962C8B-B14F-4D97-AF65-F5344CB8AC3E}">
        <p14:creationId xmlns:p14="http://schemas.microsoft.com/office/powerpoint/2010/main" val="228181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527323"/>
            <a:ext cx="10515600" cy="1325563"/>
          </a:xfrm>
        </p:spPr>
        <p:txBody>
          <a:bodyPr>
            <a:noAutofit/>
          </a:bodyPr>
          <a:lstStyle/>
          <a:p>
            <a:pPr algn="ctr"/>
            <a:r>
              <a:rPr lang="en-US" sz="3200" b="1" dirty="0"/>
              <a:t>Machine learning for </a:t>
            </a:r>
            <a:r>
              <a:rPr lang="en-US" sz="3200" b="1" dirty="0" smtClean="0"/>
              <a:t>Malware </a:t>
            </a:r>
            <a:r>
              <a:rPr lang="en-US" sz="3200" b="1" dirty="0"/>
              <a:t>D</a:t>
            </a:r>
            <a:r>
              <a:rPr lang="en-US" sz="3200" b="1" dirty="0" smtClean="0"/>
              <a:t>etection </a:t>
            </a:r>
            <a:r>
              <a:rPr lang="en-US" sz="3200" b="1" dirty="0"/>
              <a:t>on balanced and imbalanced dataset</a:t>
            </a:r>
            <a:br>
              <a:rPr lang="en-US" sz="3200" b="1" dirty="0"/>
            </a:br>
            <a:r>
              <a:rPr lang="en-US" sz="3200" b="1" dirty="0"/>
              <a:t/>
            </a:r>
            <a:br>
              <a:rPr lang="en-US" sz="3200" b="1" dirty="0"/>
            </a:br>
            <a:r>
              <a:rPr lang="en-US" sz="3200" b="1" dirty="0"/>
              <a:t>Author – Manish Goyal, Dr. Raman Kumar</a:t>
            </a:r>
            <a:endParaRPr lang="en-IN" sz="3200" b="1" dirty="0"/>
          </a:p>
        </p:txBody>
      </p:sp>
      <p:sp>
        <p:nvSpPr>
          <p:cNvPr id="3" name="Content Placeholder 2"/>
          <p:cNvSpPr>
            <a:spLocks noGrp="1"/>
          </p:cNvSpPr>
          <p:nvPr>
            <p:ph idx="1"/>
          </p:nvPr>
        </p:nvSpPr>
        <p:spPr>
          <a:xfrm>
            <a:off x="838200" y="2354581"/>
            <a:ext cx="10515600" cy="3794761"/>
          </a:xfrm>
        </p:spPr>
        <p:txBody>
          <a:bodyPr>
            <a:noAutofit/>
          </a:bodyPr>
          <a:lstStyle/>
          <a:p>
            <a:r>
              <a:rPr lang="en-IN" dirty="0" smtClean="0"/>
              <a:t>The </a:t>
            </a:r>
            <a:r>
              <a:rPr lang="en-IN" dirty="0"/>
              <a:t>selection of dataset impacts the algorithm and overall result and to show that researcher took two dataset one imbalanced dataset (42797 malware sample and 1079 benign sample) and other balanced dataset with (1079 malware and 1079 benign sample). </a:t>
            </a:r>
            <a:endParaRPr lang="en-IN" dirty="0" smtClean="0"/>
          </a:p>
          <a:p>
            <a:r>
              <a:rPr lang="en-IN" dirty="0" smtClean="0"/>
              <a:t>K-nearest </a:t>
            </a:r>
            <a:r>
              <a:rPr lang="en-IN" dirty="0"/>
              <a:t>neighbour, Gaussian naïve bayes, multi-naïve bayes, decision tree and random forest algorithm were performed. </a:t>
            </a:r>
            <a:endParaRPr lang="en-IN" dirty="0" smtClean="0"/>
          </a:p>
          <a:p>
            <a:r>
              <a:rPr lang="en-IN" dirty="0" smtClean="0"/>
              <a:t>Random </a:t>
            </a:r>
            <a:r>
              <a:rPr lang="en-IN" dirty="0"/>
              <a:t>forest algorithm provided the best result with 90.98% on balanced dataset. </a:t>
            </a:r>
            <a:endParaRPr lang="en-IN" dirty="0" smtClean="0"/>
          </a:p>
          <a:p>
            <a:r>
              <a:rPr lang="en-IN" dirty="0" smtClean="0"/>
              <a:t>A </a:t>
            </a:r>
            <a:r>
              <a:rPr lang="en-IN" dirty="0"/>
              <a:t>balanced dataset show less accuracy than the imbalanced one and the results from imbalanced dataset is not reliable.</a:t>
            </a:r>
          </a:p>
        </p:txBody>
      </p:sp>
    </p:spTree>
    <p:extLst>
      <p:ext uri="{BB962C8B-B14F-4D97-AF65-F5344CB8AC3E}">
        <p14:creationId xmlns:p14="http://schemas.microsoft.com/office/powerpoint/2010/main" val="3448157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1203869"/>
            <a:ext cx="10515600" cy="497932"/>
          </a:xfrm>
        </p:spPr>
        <p:txBody>
          <a:bodyPr>
            <a:noAutofit/>
          </a:bodyPr>
          <a:lstStyle/>
          <a:p>
            <a:pPr algn="ctr"/>
            <a:r>
              <a:rPr lang="en-US" sz="3200" b="1" dirty="0"/>
              <a:t>A Comparative Analysis of Classifiers in the Recognition of Packed Executable</a:t>
            </a:r>
            <a:br>
              <a:rPr lang="en-US" sz="3200" b="1" dirty="0"/>
            </a:br>
            <a:r>
              <a:rPr lang="en-US" sz="3200" b="1" dirty="0"/>
              <a:t/>
            </a:r>
            <a:br>
              <a:rPr lang="en-US" sz="3200" b="1" dirty="0"/>
            </a:br>
            <a:r>
              <a:rPr lang="en-US" sz="3200" b="1" dirty="0"/>
              <a:t>Author – Kil J.B. Park, Cecilla R.O. Assis, Rodrigo S. Miani, Murillo G. Carnerio</a:t>
            </a:r>
            <a:endParaRPr lang="en-IN" sz="3200" b="1" dirty="0"/>
          </a:p>
        </p:txBody>
      </p:sp>
      <p:sp>
        <p:nvSpPr>
          <p:cNvPr id="3" name="Content Placeholder 2"/>
          <p:cNvSpPr>
            <a:spLocks noGrp="1"/>
          </p:cNvSpPr>
          <p:nvPr>
            <p:ph idx="1"/>
          </p:nvPr>
        </p:nvSpPr>
        <p:spPr>
          <a:xfrm>
            <a:off x="838200" y="2667409"/>
            <a:ext cx="10515600" cy="3794761"/>
          </a:xfrm>
        </p:spPr>
        <p:txBody>
          <a:bodyPr>
            <a:noAutofit/>
          </a:bodyPr>
          <a:lstStyle/>
          <a:p>
            <a:pPr algn="just"/>
            <a:r>
              <a:rPr lang="en-IN" dirty="0" smtClean="0"/>
              <a:t>Malware </a:t>
            </a:r>
            <a:r>
              <a:rPr lang="en-IN" dirty="0"/>
              <a:t>are generally packed in a compressed file called Packed Executable to avoid detection from antivirus. BinStat application is proposed. </a:t>
            </a:r>
            <a:endParaRPr lang="en-IN" dirty="0" smtClean="0"/>
          </a:p>
          <a:p>
            <a:pPr algn="just"/>
            <a:r>
              <a:rPr lang="en-IN" dirty="0" smtClean="0"/>
              <a:t>It </a:t>
            </a:r>
            <a:r>
              <a:rPr lang="en-IN" dirty="0"/>
              <a:t>works with ML algorithm to identify packed executables by feature extraction and classification. </a:t>
            </a:r>
            <a:endParaRPr lang="en-IN" dirty="0" smtClean="0"/>
          </a:p>
          <a:p>
            <a:pPr algn="just"/>
            <a:r>
              <a:rPr lang="en-IN" dirty="0" smtClean="0"/>
              <a:t>172 </a:t>
            </a:r>
            <a:r>
              <a:rPr lang="en-IN" dirty="0"/>
              <a:t>new files were spilt in 31,702 instances and 3192 files were split in 203,948 instances and then Canberra distance and entropy were applied to classifying and CART, NB, RF, kNN, MLP, SVM were implemented on it. </a:t>
            </a:r>
            <a:endParaRPr lang="en-IN" dirty="0" smtClean="0"/>
          </a:p>
        </p:txBody>
      </p:sp>
    </p:spTree>
    <p:extLst>
      <p:ext uri="{BB962C8B-B14F-4D97-AF65-F5344CB8AC3E}">
        <p14:creationId xmlns:p14="http://schemas.microsoft.com/office/powerpoint/2010/main" val="1241076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883828"/>
            <a:ext cx="10515600" cy="1325563"/>
          </a:xfrm>
        </p:spPr>
        <p:txBody>
          <a:bodyPr>
            <a:noAutofit/>
          </a:bodyPr>
          <a:lstStyle/>
          <a:p>
            <a:pPr algn="ctr"/>
            <a:r>
              <a:rPr lang="en-US" sz="3200" b="1" dirty="0" smtClean="0"/>
              <a:t>Comparison </a:t>
            </a:r>
            <a:r>
              <a:rPr lang="en-US" sz="3200" b="1" dirty="0"/>
              <a:t>of Machine Learning Methods for Android Malicious Software Classification based on System </a:t>
            </a:r>
            <a:r>
              <a:rPr lang="en-US" sz="3200" b="1" dirty="0" smtClean="0"/>
              <a:t>Call</a:t>
            </a:r>
            <a:br>
              <a:rPr lang="en-US" sz="3200" b="1" dirty="0" smtClean="0"/>
            </a:br>
            <a:r>
              <a:rPr lang="en-US" sz="3200" b="1" dirty="0"/>
              <a:t/>
            </a:r>
            <a:br>
              <a:rPr lang="en-US" sz="3200" b="1" dirty="0"/>
            </a:br>
            <a:r>
              <a:rPr lang="en-US" sz="3200" b="1" dirty="0"/>
              <a:t>M. </a:t>
            </a:r>
            <a:r>
              <a:rPr lang="en-US" sz="3200" b="1" dirty="0" err="1"/>
              <a:t>Anshori</a:t>
            </a:r>
            <a:r>
              <a:rPr lang="en-US" sz="3200" b="1" dirty="0"/>
              <a:t>, F. </a:t>
            </a:r>
            <a:r>
              <a:rPr lang="en-US" sz="3200" b="1" dirty="0" err="1"/>
              <a:t>Mar'i</a:t>
            </a:r>
            <a:r>
              <a:rPr lang="en-US" sz="3200" b="1" dirty="0"/>
              <a:t> and F. A. </a:t>
            </a:r>
            <a:r>
              <a:rPr lang="en-US" sz="3200" b="1" dirty="0" err="1"/>
              <a:t>Bachtiar</a:t>
            </a:r>
            <a:endParaRPr lang="en-IN" sz="3200" b="1" dirty="0"/>
          </a:p>
        </p:txBody>
      </p:sp>
      <p:sp>
        <p:nvSpPr>
          <p:cNvPr id="3" name="Content Placeholder 2"/>
          <p:cNvSpPr>
            <a:spLocks noGrp="1"/>
          </p:cNvSpPr>
          <p:nvPr>
            <p:ph idx="1"/>
          </p:nvPr>
        </p:nvSpPr>
        <p:spPr>
          <a:xfrm>
            <a:off x="838200" y="2464209"/>
            <a:ext cx="10515600" cy="3794761"/>
          </a:xfrm>
        </p:spPr>
        <p:txBody>
          <a:bodyPr>
            <a:normAutofit/>
          </a:bodyPr>
          <a:lstStyle/>
          <a:p>
            <a:pPr algn="just"/>
            <a:endParaRPr lang="en-US" sz="2400" dirty="0" smtClean="0"/>
          </a:p>
          <a:p>
            <a:pPr algn="just"/>
            <a:r>
              <a:rPr lang="en-US" dirty="0" smtClean="0"/>
              <a:t>Researchers categorized </a:t>
            </a:r>
            <a:r>
              <a:rPr lang="en-US" dirty="0"/>
              <a:t>system calls made by different malware can be used to categorize malware families. </a:t>
            </a:r>
            <a:endParaRPr lang="en-US" dirty="0" smtClean="0"/>
          </a:p>
          <a:p>
            <a:pPr algn="just"/>
            <a:r>
              <a:rPr lang="en-US" dirty="0" smtClean="0"/>
              <a:t>Random </a:t>
            </a:r>
            <a:r>
              <a:rPr lang="en-US" dirty="0"/>
              <a:t>Forest method produces the best result which is based on detection accuracy, True Positive Rate and False Positive Rate compared to other methods. </a:t>
            </a:r>
            <a:endParaRPr lang="en-US" dirty="0" smtClean="0"/>
          </a:p>
          <a:p>
            <a:pPr algn="just"/>
            <a:r>
              <a:rPr lang="en-US" dirty="0" smtClean="0"/>
              <a:t>SVM </a:t>
            </a:r>
            <a:r>
              <a:rPr lang="en-US" dirty="0"/>
              <a:t>- 71.67%, Naive Bayes - 66.83, Decision Tree - 69.33%, Log regression - 70.83%, K-nearest Neighbor - 71.67%.</a:t>
            </a:r>
            <a:endParaRPr lang="en-IN" dirty="0"/>
          </a:p>
          <a:p>
            <a:pPr marL="0" indent="0" algn="just">
              <a:buNone/>
            </a:pPr>
            <a:endParaRPr lang="en-IN" sz="2400" dirty="0"/>
          </a:p>
        </p:txBody>
      </p:sp>
    </p:spTree>
    <p:extLst>
      <p:ext uri="{BB962C8B-B14F-4D97-AF65-F5344CB8AC3E}">
        <p14:creationId xmlns:p14="http://schemas.microsoft.com/office/powerpoint/2010/main" val="2704264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1011190"/>
            <a:ext cx="10515600" cy="1325563"/>
          </a:xfrm>
        </p:spPr>
        <p:txBody>
          <a:bodyPr>
            <a:noAutofit/>
          </a:bodyPr>
          <a:lstStyle/>
          <a:p>
            <a:pPr algn="ctr"/>
            <a:r>
              <a:rPr lang="en-US" sz="3200" b="1" dirty="0" smtClean="0"/>
              <a:t>Detecting </a:t>
            </a:r>
            <a:r>
              <a:rPr lang="en-US" sz="3200" b="1" dirty="0"/>
              <a:t>malicious URLs using machine learning techniques</a:t>
            </a:r>
            <a:r>
              <a:rPr lang="en-US" sz="3200" b="1" dirty="0" smtClean="0"/>
              <a:t/>
            </a:r>
            <a:br>
              <a:rPr lang="en-US" sz="3200" b="1" dirty="0" smtClean="0"/>
            </a:br>
            <a:r>
              <a:rPr lang="en-US" sz="3200" b="1" dirty="0"/>
              <a:t/>
            </a:r>
            <a:br>
              <a:rPr lang="en-US" sz="3200" b="1" dirty="0"/>
            </a:br>
            <a:r>
              <a:rPr lang="en-US" sz="3200" b="1" dirty="0"/>
              <a:t>F. </a:t>
            </a:r>
            <a:r>
              <a:rPr lang="en-US" sz="3200" b="1" dirty="0" err="1"/>
              <a:t>Vanhoenshoven</a:t>
            </a:r>
            <a:r>
              <a:rPr lang="en-US" sz="3200" b="1" dirty="0"/>
              <a:t>, G. </a:t>
            </a:r>
            <a:r>
              <a:rPr lang="en-US" sz="3200" b="1" dirty="0" err="1"/>
              <a:t>Nápoles</a:t>
            </a:r>
            <a:r>
              <a:rPr lang="en-US" sz="3200" b="1" dirty="0"/>
              <a:t>, R. Falcon, K. </a:t>
            </a:r>
            <a:r>
              <a:rPr lang="en-US" sz="3200" b="1" dirty="0" err="1"/>
              <a:t>Vanhoof</a:t>
            </a:r>
            <a:r>
              <a:rPr lang="en-US" sz="3200" b="1" dirty="0"/>
              <a:t> and M. </a:t>
            </a:r>
            <a:r>
              <a:rPr lang="en-US" sz="3200" b="1" dirty="0" err="1"/>
              <a:t>Köppen</a:t>
            </a:r>
            <a:endParaRPr lang="en-IN" sz="3200" b="1" dirty="0"/>
          </a:p>
        </p:txBody>
      </p:sp>
      <p:sp>
        <p:nvSpPr>
          <p:cNvPr id="3" name="Content Placeholder 2"/>
          <p:cNvSpPr>
            <a:spLocks noGrp="1"/>
          </p:cNvSpPr>
          <p:nvPr>
            <p:ph idx="1"/>
          </p:nvPr>
        </p:nvSpPr>
        <p:spPr>
          <a:xfrm>
            <a:off x="838200" y="3139439"/>
            <a:ext cx="10515600" cy="3141618"/>
          </a:xfrm>
        </p:spPr>
        <p:txBody>
          <a:bodyPr>
            <a:normAutofit/>
          </a:bodyPr>
          <a:lstStyle/>
          <a:p>
            <a:pPr algn="just"/>
            <a:r>
              <a:rPr lang="en-US" dirty="0" smtClean="0"/>
              <a:t>Researchers collected </a:t>
            </a:r>
            <a:r>
              <a:rPr lang="en-US" dirty="0"/>
              <a:t>2.3million URL with 3.2 million features in the period of 121 days to make a dataset. </a:t>
            </a:r>
            <a:endParaRPr lang="en-US" dirty="0" smtClean="0"/>
          </a:p>
          <a:p>
            <a:pPr algn="just"/>
            <a:r>
              <a:rPr lang="en-US" dirty="0" smtClean="0"/>
              <a:t>The </a:t>
            </a:r>
            <a:r>
              <a:rPr lang="en-US" dirty="0"/>
              <a:t>NB classifier's mean classification accuracy was 97.69% followed by MLP with 97.28% and then C4.5 – 96.82%, k-NN – 96.25%, Support Vector Machine – 96.10%, C5.O - 95.92%, NB – 93.86%. </a:t>
            </a:r>
            <a:endParaRPr lang="en-US" dirty="0" smtClean="0"/>
          </a:p>
          <a:p>
            <a:pPr algn="just"/>
            <a:r>
              <a:rPr lang="en-US" dirty="0" smtClean="0"/>
              <a:t>Naïve </a:t>
            </a:r>
            <a:r>
              <a:rPr lang="en-US" dirty="0"/>
              <a:t>bayes is the best performing ML algorithm for the dataset presented.</a:t>
            </a:r>
            <a:endParaRPr lang="en-IN" dirty="0"/>
          </a:p>
          <a:p>
            <a:pPr marL="0" indent="0" algn="just">
              <a:buNone/>
            </a:pPr>
            <a:endParaRPr lang="en-IN" sz="2400" dirty="0"/>
          </a:p>
        </p:txBody>
      </p:sp>
    </p:spTree>
    <p:extLst>
      <p:ext uri="{BB962C8B-B14F-4D97-AF65-F5344CB8AC3E}">
        <p14:creationId xmlns:p14="http://schemas.microsoft.com/office/powerpoint/2010/main" val="1063196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805450"/>
            <a:ext cx="10515600" cy="1325563"/>
          </a:xfrm>
        </p:spPr>
        <p:txBody>
          <a:bodyPr>
            <a:noAutofit/>
          </a:bodyPr>
          <a:lstStyle/>
          <a:p>
            <a:pPr algn="ctr"/>
            <a:r>
              <a:rPr lang="en-US" sz="3200" b="1" dirty="0" smtClean="0"/>
              <a:t>Malware </a:t>
            </a:r>
            <a:r>
              <a:rPr lang="en-US" sz="3200" b="1" dirty="0"/>
              <a:t>Detection by Exploiting Deep Learning over Binary </a:t>
            </a:r>
            <a:r>
              <a:rPr lang="en-US" sz="3200" b="1" dirty="0" smtClean="0"/>
              <a:t>Programs</a:t>
            </a:r>
            <a:br>
              <a:rPr lang="en-US" sz="3200" b="1" dirty="0" smtClean="0"/>
            </a:br>
            <a:r>
              <a:rPr lang="en-US" sz="3200" b="1" dirty="0"/>
              <a:t/>
            </a:r>
            <a:br>
              <a:rPr lang="en-US" sz="3200" b="1" dirty="0"/>
            </a:br>
            <a:r>
              <a:rPr lang="en-US" sz="3200" b="1" dirty="0"/>
              <a:t>P. Qi, Z. Zhang, W. Wang and C. Yao</a:t>
            </a:r>
            <a:endParaRPr lang="en-IN" sz="3200" b="1" dirty="0"/>
          </a:p>
        </p:txBody>
      </p:sp>
      <p:sp>
        <p:nvSpPr>
          <p:cNvPr id="3" name="Content Placeholder 2"/>
          <p:cNvSpPr>
            <a:spLocks noGrp="1"/>
          </p:cNvSpPr>
          <p:nvPr>
            <p:ph idx="1"/>
          </p:nvPr>
        </p:nvSpPr>
        <p:spPr>
          <a:xfrm>
            <a:off x="838200" y="2514600"/>
            <a:ext cx="10515600" cy="3530600"/>
          </a:xfrm>
        </p:spPr>
        <p:txBody>
          <a:bodyPr>
            <a:normAutofit lnSpcReduction="10000"/>
          </a:bodyPr>
          <a:lstStyle/>
          <a:p>
            <a:pPr algn="just"/>
            <a:endParaRPr lang="en-US" sz="2400" dirty="0" smtClean="0"/>
          </a:p>
          <a:p>
            <a:pPr algn="just"/>
            <a:r>
              <a:rPr lang="en-US" dirty="0" smtClean="0"/>
              <a:t>Researchers examined </a:t>
            </a:r>
            <a:r>
              <a:rPr lang="en-US" dirty="0"/>
              <a:t>the effectiveness of numerous well-known classifiers, including Naïve Bayes (NB), Support Vector Machines (SVM), Multi-Layer Perceptron, Decision Trees (DT), Random Forest (RF), and k-Nearest Neighbors (KNN), in identification of malicious URLs as a binary classification issue.  </a:t>
            </a:r>
            <a:endParaRPr lang="en-US" dirty="0" smtClean="0"/>
          </a:p>
          <a:p>
            <a:pPr algn="just"/>
            <a:r>
              <a:rPr lang="en-US" dirty="0" smtClean="0"/>
              <a:t>SecureAge </a:t>
            </a:r>
            <a:r>
              <a:rPr lang="en-US" dirty="0"/>
              <a:t>provided the dataset with malware files collected over four months. In this work, the researcher used Gradient Boosted Tree Method.</a:t>
            </a:r>
            <a:endParaRPr lang="en-IN" dirty="0"/>
          </a:p>
          <a:p>
            <a:pPr marL="0" indent="0" algn="just">
              <a:buNone/>
            </a:pPr>
            <a:endParaRPr lang="en-IN" sz="2400" dirty="0"/>
          </a:p>
        </p:txBody>
      </p:sp>
    </p:spTree>
    <p:extLst>
      <p:ext uri="{BB962C8B-B14F-4D97-AF65-F5344CB8AC3E}">
        <p14:creationId xmlns:p14="http://schemas.microsoft.com/office/powerpoint/2010/main" val="2488371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942610"/>
            <a:ext cx="10515600" cy="1325563"/>
          </a:xfrm>
        </p:spPr>
        <p:txBody>
          <a:bodyPr>
            <a:noAutofit/>
          </a:bodyPr>
          <a:lstStyle/>
          <a:p>
            <a:pPr algn="ctr"/>
            <a:r>
              <a:rPr lang="en-US" sz="3200" b="1" dirty="0" smtClean="0"/>
              <a:t>A </a:t>
            </a:r>
            <a:r>
              <a:rPr lang="en-US" sz="3200" b="1" dirty="0"/>
              <a:t>Dynamic DL-Driven Architecture to Combat Sophisticated Android </a:t>
            </a:r>
            <a:r>
              <a:rPr lang="en-US" sz="3200" b="1" dirty="0" smtClean="0"/>
              <a:t>Malware</a:t>
            </a:r>
            <a:br>
              <a:rPr lang="en-US" sz="3200" b="1" dirty="0" smtClean="0"/>
            </a:br>
            <a:r>
              <a:rPr lang="en-US" sz="3200" b="1" dirty="0"/>
              <a:t/>
            </a:r>
            <a:br>
              <a:rPr lang="en-US" sz="3200" b="1" dirty="0"/>
            </a:br>
            <a:r>
              <a:rPr lang="en-US" sz="3200" b="1" dirty="0"/>
              <a:t>I. Bibi, A. </a:t>
            </a:r>
            <a:r>
              <a:rPr lang="en-US" sz="3200" b="1" dirty="0" err="1"/>
              <a:t>Akhunzada</a:t>
            </a:r>
            <a:r>
              <a:rPr lang="en-US" sz="3200" b="1" dirty="0"/>
              <a:t>, J. Malik, J. Iqbal, A. </a:t>
            </a:r>
            <a:r>
              <a:rPr lang="en-US" sz="3200" b="1" dirty="0" err="1"/>
              <a:t>Musaddiq</a:t>
            </a:r>
            <a:r>
              <a:rPr lang="en-US" sz="3200" b="1" dirty="0"/>
              <a:t> and S. Kim</a:t>
            </a:r>
            <a:endParaRPr lang="en-IN" sz="3200" b="1" dirty="0"/>
          </a:p>
        </p:txBody>
      </p:sp>
      <p:sp>
        <p:nvSpPr>
          <p:cNvPr id="3" name="Content Placeholder 2"/>
          <p:cNvSpPr>
            <a:spLocks noGrp="1"/>
          </p:cNvSpPr>
          <p:nvPr>
            <p:ph idx="1"/>
          </p:nvPr>
        </p:nvSpPr>
        <p:spPr>
          <a:xfrm>
            <a:off x="746760" y="2806746"/>
            <a:ext cx="10515600" cy="3416254"/>
          </a:xfrm>
        </p:spPr>
        <p:txBody>
          <a:bodyPr>
            <a:normAutofit/>
          </a:bodyPr>
          <a:lstStyle/>
          <a:p>
            <a:pPr marL="0" indent="0" algn="just">
              <a:buNone/>
            </a:pPr>
            <a:endParaRPr lang="en-US" sz="2400" dirty="0" smtClean="0"/>
          </a:p>
          <a:p>
            <a:pPr algn="just"/>
            <a:r>
              <a:rPr lang="en-US" dirty="0" smtClean="0"/>
              <a:t>Researchers collected </a:t>
            </a:r>
            <a:r>
              <a:rPr lang="en-US" dirty="0"/>
              <a:t>630831 benign APK’s from </a:t>
            </a:r>
            <a:r>
              <a:rPr lang="en-US" dirty="0" err="1"/>
              <a:t>AndroZoo</a:t>
            </a:r>
            <a:r>
              <a:rPr lang="en-US" dirty="0"/>
              <a:t> and 8011 Malware APK’s acquired from Android Malware Dataset (AMD) and they have been classified in 71 distinct malware family. </a:t>
            </a:r>
            <a:endParaRPr lang="en-US" dirty="0" smtClean="0"/>
          </a:p>
          <a:p>
            <a:pPr algn="just"/>
            <a:r>
              <a:rPr lang="en-US" dirty="0" smtClean="0"/>
              <a:t>The </a:t>
            </a:r>
            <a:r>
              <a:rPr lang="en-US" dirty="0"/>
              <a:t>proposed GRU-based malware location technique dominates with 98.96% accuracy with 99.31 percent precision, 99.38 percent recall, with 99.35 percent FI-Score. Although it is noticed that GRU is slow compared to other algorithm.</a:t>
            </a:r>
            <a:endParaRPr lang="en-IN" dirty="0"/>
          </a:p>
          <a:p>
            <a:pPr marL="0" indent="0" algn="just">
              <a:buNone/>
            </a:pPr>
            <a:endParaRPr lang="en-IN" sz="2400" dirty="0"/>
          </a:p>
        </p:txBody>
      </p:sp>
    </p:spTree>
    <p:extLst>
      <p:ext uri="{BB962C8B-B14F-4D97-AF65-F5344CB8AC3E}">
        <p14:creationId xmlns:p14="http://schemas.microsoft.com/office/powerpoint/2010/main" val="511335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Results Obtained</a:t>
            </a:r>
            <a:endParaRPr lang="en-IN" b="1" dirty="0"/>
          </a:p>
        </p:txBody>
      </p:sp>
      <p:sp>
        <p:nvSpPr>
          <p:cNvPr id="3" name="Content Placeholder 2"/>
          <p:cNvSpPr>
            <a:spLocks noGrp="1"/>
          </p:cNvSpPr>
          <p:nvPr>
            <p:ph idx="1"/>
          </p:nvPr>
        </p:nvSpPr>
        <p:spPr/>
        <p:txBody>
          <a:bodyPr/>
          <a:lstStyle/>
          <a:p>
            <a:r>
              <a:rPr lang="en-IN" dirty="0" smtClean="0"/>
              <a:t>The results obtained by the literature survey of the different conference papers and journal papers have been tabulated in the above slides.</a:t>
            </a:r>
          </a:p>
          <a:p>
            <a:r>
              <a:rPr lang="en-IN" dirty="0" smtClean="0"/>
              <a:t>The primary aim of getting an in-depth knowledge of malware analysis using machine learning is obtained.</a:t>
            </a:r>
          </a:p>
          <a:p>
            <a:r>
              <a:rPr lang="en-IN" dirty="0" smtClean="0"/>
              <a:t>The secondary aim of tabulation of results obtained by different researchers are presented in the above.</a:t>
            </a:r>
          </a:p>
        </p:txBody>
      </p:sp>
    </p:spTree>
    <p:extLst>
      <p:ext uri="{BB962C8B-B14F-4D97-AF65-F5344CB8AC3E}">
        <p14:creationId xmlns:p14="http://schemas.microsoft.com/office/powerpoint/2010/main" val="2910427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Approval</a:t>
            </a:r>
            <a:endParaRPr lang="en-IN" b="1" dirty="0"/>
          </a:p>
        </p:txBody>
      </p:sp>
      <p:pic>
        <p:nvPicPr>
          <p:cNvPr id="4" name="Content Placeholder 3"/>
          <p:cNvPicPr>
            <a:picLocks noGrp="1" noChangeAspect="1"/>
          </p:cNvPicPr>
          <p:nvPr>
            <p:ph idx="1"/>
          </p:nvPr>
        </p:nvPicPr>
        <p:blipFill>
          <a:blip r:embed="rId2"/>
          <a:stretch>
            <a:fillRect/>
          </a:stretch>
        </p:blipFill>
        <p:spPr>
          <a:xfrm>
            <a:off x="838200" y="1690688"/>
            <a:ext cx="10515599" cy="4592546"/>
          </a:xfrm>
          <a:prstGeom prst="rect">
            <a:avLst/>
          </a:prstGeom>
        </p:spPr>
      </p:pic>
    </p:spTree>
    <p:extLst>
      <p:ext uri="{BB962C8B-B14F-4D97-AF65-F5344CB8AC3E}">
        <p14:creationId xmlns:p14="http://schemas.microsoft.com/office/powerpoint/2010/main" val="1716519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24885481"/>
              </p:ext>
            </p:extLst>
          </p:nvPr>
        </p:nvGraphicFramePr>
        <p:xfrm>
          <a:off x="1214846" y="1455559"/>
          <a:ext cx="9914708" cy="4801550"/>
        </p:xfrm>
        <a:graphic>
          <a:graphicData uri="http://schemas.openxmlformats.org/drawingml/2006/table">
            <a:tbl>
              <a:tblPr firstRow="1" firstCol="1" lastRow="1" lastCol="1" bandRow="1" bandCol="1">
                <a:tableStyleId>{2D5ABB26-0587-4C30-8999-92F81FD0307C}</a:tableStyleId>
              </a:tblPr>
              <a:tblGrid>
                <a:gridCol w="6909438">
                  <a:extLst>
                    <a:ext uri="{9D8B030D-6E8A-4147-A177-3AD203B41FA5}">
                      <a16:colId xmlns:a16="http://schemas.microsoft.com/office/drawing/2014/main" val="112117846"/>
                    </a:ext>
                  </a:extLst>
                </a:gridCol>
                <a:gridCol w="3005270">
                  <a:extLst>
                    <a:ext uri="{9D8B030D-6E8A-4147-A177-3AD203B41FA5}">
                      <a16:colId xmlns:a16="http://schemas.microsoft.com/office/drawing/2014/main" val="3590408082"/>
                    </a:ext>
                  </a:extLst>
                </a:gridCol>
              </a:tblGrid>
              <a:tr h="311789">
                <a:tc>
                  <a:txBody>
                    <a:bodyPr/>
                    <a:lstStyle/>
                    <a:p>
                      <a:pPr algn="ctr">
                        <a:spcAft>
                          <a:spcPts val="0"/>
                        </a:spcAft>
                      </a:pPr>
                      <a:r>
                        <a:rPr lang="en-US" sz="2000" b="1" dirty="0">
                          <a:effectLst/>
                        </a:rPr>
                        <a:t>Algorithm</a:t>
                      </a:r>
                      <a:endParaRPr lang="en-IN"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Aft>
                          <a:spcPts val="0"/>
                        </a:spcAft>
                      </a:pPr>
                      <a:r>
                        <a:rPr lang="en-US" sz="2000" b="1" dirty="0">
                          <a:effectLst/>
                        </a:rPr>
                        <a:t>Classification of Detection</a:t>
                      </a:r>
                      <a:endParaRPr lang="en-IN"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61813798"/>
                  </a:ext>
                </a:extLst>
              </a:tr>
              <a:tr h="498865">
                <a:tc>
                  <a:txBody>
                    <a:bodyPr/>
                    <a:lstStyle/>
                    <a:p>
                      <a:pPr algn="l">
                        <a:spcAft>
                          <a:spcPts val="0"/>
                        </a:spcAft>
                      </a:pPr>
                      <a:r>
                        <a:rPr lang="en-US" sz="1600" dirty="0">
                          <a:effectLst/>
                        </a:rPr>
                        <a:t>RIPPER </a:t>
                      </a:r>
                      <a:endParaRPr lang="en-IN" sz="1600" dirty="0">
                        <a:effectLst/>
                      </a:endParaRPr>
                    </a:p>
                    <a:p>
                      <a:pPr algn="l">
                        <a:spcAft>
                          <a:spcPts val="0"/>
                        </a:spcAft>
                      </a:pPr>
                      <a:r>
                        <a:rPr lang="en-US" sz="1600" b="1" dirty="0">
                          <a:effectLst/>
                        </a:rPr>
                        <a:t>(M. Al-</a:t>
                      </a:r>
                      <a:r>
                        <a:rPr lang="en-US" sz="1600" b="1" dirty="0" err="1">
                          <a:effectLst/>
                        </a:rPr>
                        <a:t>Janabi</a:t>
                      </a:r>
                      <a:r>
                        <a:rPr lang="en-US" sz="1600" b="1" dirty="0">
                          <a:effectLst/>
                        </a:rPr>
                        <a:t> and A. M. </a:t>
                      </a:r>
                      <a:r>
                        <a:rPr lang="en-US" sz="1600" b="1" dirty="0" err="1">
                          <a:effectLst/>
                        </a:rPr>
                        <a:t>Altamimi</a:t>
                      </a:r>
                      <a:r>
                        <a:rPr lang="en-US" sz="1600" b="1" dirty="0">
                          <a:effectLst/>
                        </a:rPr>
                        <a:t>, 2020)</a:t>
                      </a:r>
                      <a:endParaRPr lang="en-IN"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5">
                  <a:txBody>
                    <a:bodyPr/>
                    <a:lstStyle/>
                    <a:p>
                      <a:pPr algn="ctr">
                        <a:spcAft>
                          <a:spcPts val="0"/>
                        </a:spcAft>
                      </a:pPr>
                      <a:r>
                        <a:rPr lang="en-US" sz="2000" b="1" dirty="0" smtClean="0">
                          <a:effectLst/>
                        </a:rPr>
                        <a:t>Static </a:t>
                      </a:r>
                      <a:r>
                        <a:rPr lang="en-US" sz="2000" b="1" dirty="0">
                          <a:effectLst/>
                        </a:rPr>
                        <a:t>Analysis</a:t>
                      </a:r>
                      <a:endParaRPr lang="en-IN"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3683444"/>
                  </a:ext>
                </a:extLst>
              </a:tr>
              <a:tr h="498862">
                <a:tc>
                  <a:txBody>
                    <a:bodyPr/>
                    <a:lstStyle/>
                    <a:p>
                      <a:pPr algn="l">
                        <a:spcAft>
                          <a:spcPts val="0"/>
                        </a:spcAft>
                      </a:pPr>
                      <a:r>
                        <a:rPr lang="en-US" sz="1600" dirty="0">
                          <a:effectLst/>
                        </a:rPr>
                        <a:t>Naïve Bayes </a:t>
                      </a:r>
                      <a:endParaRPr lang="en-IN" sz="1600" dirty="0">
                        <a:effectLst/>
                      </a:endParaRPr>
                    </a:p>
                    <a:p>
                      <a:pPr algn="l">
                        <a:spcAft>
                          <a:spcPts val="0"/>
                        </a:spcAft>
                      </a:pPr>
                      <a:r>
                        <a:rPr lang="en-US" sz="1600" b="1" dirty="0">
                          <a:effectLst/>
                        </a:rPr>
                        <a:t>(C. R. O. Assis, R. S. Miani, M. G. Carneiro and K. J. B. Park, 2019)</a:t>
                      </a:r>
                      <a:endParaRPr lang="en-IN"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IN"/>
                    </a:p>
                  </a:txBody>
                  <a:tcPr/>
                </a:tc>
                <a:extLst>
                  <a:ext uri="{0D108BD9-81ED-4DB2-BD59-A6C34878D82A}">
                    <a16:rowId xmlns:a16="http://schemas.microsoft.com/office/drawing/2014/main" val="3646855450"/>
                  </a:ext>
                </a:extLst>
              </a:tr>
              <a:tr h="498862">
                <a:tc>
                  <a:txBody>
                    <a:bodyPr/>
                    <a:lstStyle/>
                    <a:p>
                      <a:pPr algn="l">
                        <a:spcAft>
                          <a:spcPts val="0"/>
                        </a:spcAft>
                        <a:tabLst>
                          <a:tab pos="1507490" algn="l"/>
                        </a:tabLst>
                      </a:pPr>
                      <a:r>
                        <a:rPr lang="en-US" sz="1600" dirty="0">
                          <a:effectLst/>
                        </a:rPr>
                        <a:t>Logistic Regression </a:t>
                      </a:r>
                      <a:endParaRPr lang="en-IN" sz="1600" dirty="0">
                        <a:effectLst/>
                      </a:endParaRPr>
                    </a:p>
                    <a:p>
                      <a:pPr algn="l">
                        <a:spcAft>
                          <a:spcPts val="0"/>
                        </a:spcAft>
                      </a:pPr>
                      <a:r>
                        <a:rPr lang="en-US" sz="1600" b="1" dirty="0">
                          <a:effectLst/>
                        </a:rPr>
                        <a:t>(M. Hassen, M. M. Carvalho and P. K. Chan, 2017)</a:t>
                      </a:r>
                      <a:endParaRPr lang="en-IN"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IN"/>
                    </a:p>
                  </a:txBody>
                  <a:tcPr/>
                </a:tc>
                <a:extLst>
                  <a:ext uri="{0D108BD9-81ED-4DB2-BD59-A6C34878D82A}">
                    <a16:rowId xmlns:a16="http://schemas.microsoft.com/office/drawing/2014/main" val="3004045430"/>
                  </a:ext>
                </a:extLst>
              </a:tr>
              <a:tr h="498862">
                <a:tc>
                  <a:txBody>
                    <a:bodyPr/>
                    <a:lstStyle/>
                    <a:p>
                      <a:pPr algn="l">
                        <a:spcAft>
                          <a:spcPts val="0"/>
                        </a:spcAft>
                        <a:tabLst>
                          <a:tab pos="1507490" algn="l"/>
                        </a:tabLst>
                      </a:pPr>
                      <a:r>
                        <a:rPr lang="en-US" sz="1600" dirty="0">
                          <a:effectLst/>
                        </a:rPr>
                        <a:t>Gradient Tree Boosting Method</a:t>
                      </a:r>
                      <a:endParaRPr lang="en-IN" sz="1600" dirty="0">
                        <a:effectLst/>
                      </a:endParaRPr>
                    </a:p>
                    <a:p>
                      <a:pPr algn="l">
                        <a:spcAft>
                          <a:spcPts val="0"/>
                        </a:spcAft>
                        <a:tabLst>
                          <a:tab pos="1507490" algn="l"/>
                        </a:tabLst>
                      </a:pPr>
                      <a:r>
                        <a:rPr lang="en-US" sz="1600" b="1" dirty="0">
                          <a:effectLst/>
                        </a:rPr>
                        <a:t>(M. Hassen, M. M. Carvalho and P. K. Chan, 2017)</a:t>
                      </a:r>
                      <a:endParaRPr lang="en-IN"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IN"/>
                    </a:p>
                  </a:txBody>
                  <a:tcPr/>
                </a:tc>
                <a:extLst>
                  <a:ext uri="{0D108BD9-81ED-4DB2-BD59-A6C34878D82A}">
                    <a16:rowId xmlns:a16="http://schemas.microsoft.com/office/drawing/2014/main" val="2078962177"/>
                  </a:ext>
                </a:extLst>
              </a:tr>
              <a:tr h="498862">
                <a:tc>
                  <a:txBody>
                    <a:bodyPr/>
                    <a:lstStyle/>
                    <a:p>
                      <a:pPr algn="l">
                        <a:spcAft>
                          <a:spcPts val="0"/>
                        </a:spcAft>
                        <a:tabLst>
                          <a:tab pos="1840865" algn="l"/>
                        </a:tabLst>
                      </a:pPr>
                      <a:r>
                        <a:rPr lang="en-US" sz="1600" dirty="0">
                          <a:effectLst/>
                        </a:rPr>
                        <a:t>Multi-Naïve Bayes </a:t>
                      </a:r>
                      <a:endParaRPr lang="en-IN" sz="1600" dirty="0">
                        <a:effectLst/>
                      </a:endParaRPr>
                    </a:p>
                    <a:p>
                      <a:pPr algn="l">
                        <a:spcAft>
                          <a:spcPts val="0"/>
                        </a:spcAft>
                        <a:tabLst>
                          <a:tab pos="1840865" algn="l"/>
                        </a:tabLst>
                      </a:pPr>
                      <a:r>
                        <a:rPr lang="en-US" sz="1600" b="1" dirty="0">
                          <a:effectLst/>
                        </a:rPr>
                        <a:t>(M. Goyal and R. Kumar, 2020)</a:t>
                      </a:r>
                      <a:endParaRPr lang="en-IN"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IN"/>
                    </a:p>
                  </a:txBody>
                  <a:tcPr/>
                </a:tc>
                <a:extLst>
                  <a:ext uri="{0D108BD9-81ED-4DB2-BD59-A6C34878D82A}">
                    <a16:rowId xmlns:a16="http://schemas.microsoft.com/office/drawing/2014/main" val="3100340372"/>
                  </a:ext>
                </a:extLst>
              </a:tr>
              <a:tr h="498862">
                <a:tc>
                  <a:txBody>
                    <a:bodyPr/>
                    <a:lstStyle/>
                    <a:p>
                      <a:pPr algn="l">
                        <a:spcAft>
                          <a:spcPts val="0"/>
                        </a:spcAft>
                        <a:tabLst>
                          <a:tab pos="765810" algn="l"/>
                        </a:tabLst>
                      </a:pPr>
                      <a:r>
                        <a:rPr lang="en-US" sz="1600" dirty="0">
                          <a:effectLst/>
                        </a:rPr>
                        <a:t>KNN</a:t>
                      </a:r>
                      <a:endParaRPr lang="en-IN" sz="1600" dirty="0">
                        <a:effectLst/>
                      </a:endParaRPr>
                    </a:p>
                    <a:p>
                      <a:pPr algn="l">
                        <a:spcAft>
                          <a:spcPts val="0"/>
                        </a:spcAft>
                        <a:tabLst>
                          <a:tab pos="765810" algn="l"/>
                        </a:tabLst>
                      </a:pPr>
                      <a:r>
                        <a:rPr lang="en-US" sz="1600" b="1" dirty="0">
                          <a:effectLst/>
                        </a:rPr>
                        <a:t> (F. </a:t>
                      </a:r>
                      <a:r>
                        <a:rPr lang="en-US" sz="1600" b="1" dirty="0" err="1">
                          <a:effectLst/>
                        </a:rPr>
                        <a:t>Vanhoenshoven</a:t>
                      </a:r>
                      <a:r>
                        <a:rPr lang="en-US" sz="1600" b="1" dirty="0">
                          <a:effectLst/>
                        </a:rPr>
                        <a:t>, G. </a:t>
                      </a:r>
                      <a:r>
                        <a:rPr lang="en-US" sz="1600" b="1" dirty="0" err="1">
                          <a:effectLst/>
                        </a:rPr>
                        <a:t>Nápoles</a:t>
                      </a:r>
                      <a:r>
                        <a:rPr lang="en-US" sz="1600" b="1" dirty="0">
                          <a:effectLst/>
                        </a:rPr>
                        <a:t>, R. Falcon, K. </a:t>
                      </a:r>
                      <a:r>
                        <a:rPr lang="en-US" sz="1600" b="1" dirty="0" err="1">
                          <a:effectLst/>
                        </a:rPr>
                        <a:t>Vanhoof</a:t>
                      </a:r>
                      <a:r>
                        <a:rPr lang="en-US" sz="1600" b="1" dirty="0">
                          <a:effectLst/>
                        </a:rPr>
                        <a:t> and M. </a:t>
                      </a:r>
                      <a:r>
                        <a:rPr lang="en-US" sz="1600" b="1" dirty="0" err="1">
                          <a:effectLst/>
                        </a:rPr>
                        <a:t>Köppen</a:t>
                      </a:r>
                      <a:r>
                        <a:rPr lang="en-US" sz="1600" b="1" dirty="0">
                          <a:effectLst/>
                        </a:rPr>
                        <a:t>, 2016)</a:t>
                      </a:r>
                      <a:endParaRPr lang="en-IN"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4">
                  <a:txBody>
                    <a:bodyPr/>
                    <a:lstStyle/>
                    <a:p>
                      <a:pPr algn="ctr">
                        <a:spcAft>
                          <a:spcPts val="0"/>
                        </a:spcAft>
                      </a:pPr>
                      <a:r>
                        <a:rPr lang="en-US" sz="2000" b="1" dirty="0">
                          <a:effectLst/>
                        </a:rPr>
                        <a:t> </a:t>
                      </a:r>
                      <a:r>
                        <a:rPr lang="en-US" sz="2000" b="1" dirty="0" smtClean="0">
                          <a:effectLst/>
                        </a:rPr>
                        <a:t>Dynamic </a:t>
                      </a:r>
                      <a:r>
                        <a:rPr lang="en-US" sz="2000" b="1" dirty="0">
                          <a:effectLst/>
                        </a:rPr>
                        <a:t>Analysis</a:t>
                      </a:r>
                      <a:endParaRPr lang="en-IN"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87927215"/>
                  </a:ext>
                </a:extLst>
              </a:tr>
              <a:tr h="498862">
                <a:tc>
                  <a:txBody>
                    <a:bodyPr/>
                    <a:lstStyle/>
                    <a:p>
                      <a:pPr algn="l">
                        <a:spcAft>
                          <a:spcPts val="0"/>
                        </a:spcAft>
                        <a:tabLst>
                          <a:tab pos="1507490" algn="l"/>
                        </a:tabLst>
                      </a:pPr>
                      <a:r>
                        <a:rPr lang="en-US" sz="1600" dirty="0">
                          <a:effectLst/>
                        </a:rPr>
                        <a:t>Logistic Regression </a:t>
                      </a:r>
                      <a:endParaRPr lang="en-IN" sz="1600" dirty="0">
                        <a:effectLst/>
                      </a:endParaRPr>
                    </a:p>
                    <a:p>
                      <a:pPr algn="l">
                        <a:spcAft>
                          <a:spcPts val="0"/>
                        </a:spcAft>
                        <a:tabLst>
                          <a:tab pos="1507490" algn="l"/>
                        </a:tabLst>
                      </a:pPr>
                      <a:r>
                        <a:rPr lang="en-US" sz="1600" b="1" dirty="0">
                          <a:effectLst/>
                        </a:rPr>
                        <a:t>(M. Anshori, F. Mar'i and F. A. Bachtiar, 2019)</a:t>
                      </a:r>
                      <a:endParaRPr lang="en-IN"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IN"/>
                    </a:p>
                  </a:txBody>
                  <a:tcPr/>
                </a:tc>
                <a:extLst>
                  <a:ext uri="{0D108BD9-81ED-4DB2-BD59-A6C34878D82A}">
                    <a16:rowId xmlns:a16="http://schemas.microsoft.com/office/drawing/2014/main" val="3507544984"/>
                  </a:ext>
                </a:extLst>
              </a:tr>
              <a:tr h="498862">
                <a:tc>
                  <a:txBody>
                    <a:bodyPr/>
                    <a:lstStyle/>
                    <a:p>
                      <a:pPr algn="l">
                        <a:spcAft>
                          <a:spcPts val="0"/>
                        </a:spcAft>
                        <a:tabLst>
                          <a:tab pos="1149350" algn="l"/>
                        </a:tabLst>
                      </a:pPr>
                      <a:r>
                        <a:rPr lang="en-US" sz="1600" dirty="0">
                          <a:effectLst/>
                        </a:rPr>
                        <a:t>Histogram </a:t>
                      </a:r>
                      <a:endParaRPr lang="en-IN" sz="1600" dirty="0">
                        <a:effectLst/>
                      </a:endParaRPr>
                    </a:p>
                    <a:p>
                      <a:pPr algn="l">
                        <a:spcAft>
                          <a:spcPts val="0"/>
                        </a:spcAft>
                        <a:tabLst>
                          <a:tab pos="1149350" algn="l"/>
                        </a:tabLst>
                      </a:pPr>
                      <a:r>
                        <a:rPr lang="en-US" sz="1600" b="1" dirty="0">
                          <a:effectLst/>
                        </a:rPr>
                        <a:t>(M. Al-</a:t>
                      </a:r>
                      <a:r>
                        <a:rPr lang="en-US" sz="1600" b="1" dirty="0" err="1">
                          <a:effectLst/>
                        </a:rPr>
                        <a:t>Janabi</a:t>
                      </a:r>
                      <a:r>
                        <a:rPr lang="en-US" sz="1600" b="1" dirty="0">
                          <a:effectLst/>
                        </a:rPr>
                        <a:t> and A. M. </a:t>
                      </a:r>
                      <a:r>
                        <a:rPr lang="en-US" sz="1600" b="1" dirty="0" err="1">
                          <a:effectLst/>
                        </a:rPr>
                        <a:t>Altamimi</a:t>
                      </a:r>
                      <a:r>
                        <a:rPr lang="en-US" sz="1600" b="1" dirty="0">
                          <a:effectLst/>
                        </a:rPr>
                        <a:t>, 2020)</a:t>
                      </a:r>
                      <a:endParaRPr lang="en-IN"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IN"/>
                    </a:p>
                  </a:txBody>
                  <a:tcPr/>
                </a:tc>
                <a:extLst>
                  <a:ext uri="{0D108BD9-81ED-4DB2-BD59-A6C34878D82A}">
                    <a16:rowId xmlns:a16="http://schemas.microsoft.com/office/drawing/2014/main" val="2168776676"/>
                  </a:ext>
                </a:extLst>
              </a:tr>
              <a:tr h="498862">
                <a:tc>
                  <a:txBody>
                    <a:bodyPr/>
                    <a:lstStyle/>
                    <a:p>
                      <a:pPr algn="l">
                        <a:spcAft>
                          <a:spcPts val="0"/>
                        </a:spcAft>
                      </a:pPr>
                      <a:r>
                        <a:rPr lang="en-US" sz="1600" dirty="0">
                          <a:effectLst/>
                        </a:rPr>
                        <a:t>Bayesian Network</a:t>
                      </a:r>
                      <a:endParaRPr lang="en-IN" sz="1600" dirty="0">
                        <a:effectLst/>
                      </a:endParaRPr>
                    </a:p>
                    <a:p>
                      <a:pPr algn="l">
                        <a:spcAft>
                          <a:spcPts val="0"/>
                        </a:spcAft>
                      </a:pPr>
                      <a:r>
                        <a:rPr lang="en-US" sz="1600" b="1" dirty="0">
                          <a:effectLst/>
                        </a:rPr>
                        <a:t>(M. Al-</a:t>
                      </a:r>
                      <a:r>
                        <a:rPr lang="en-US" sz="1600" b="1" dirty="0" err="1">
                          <a:effectLst/>
                        </a:rPr>
                        <a:t>Janabi</a:t>
                      </a:r>
                      <a:r>
                        <a:rPr lang="en-US" sz="1600" b="1" dirty="0">
                          <a:effectLst/>
                        </a:rPr>
                        <a:t> and A. M. </a:t>
                      </a:r>
                      <a:r>
                        <a:rPr lang="en-US" sz="1600" b="1" dirty="0" err="1">
                          <a:effectLst/>
                        </a:rPr>
                        <a:t>Altamimi</a:t>
                      </a:r>
                      <a:r>
                        <a:rPr lang="en-US" sz="1600" b="1" dirty="0">
                          <a:effectLst/>
                        </a:rPr>
                        <a:t>, 2020)</a:t>
                      </a:r>
                      <a:endParaRPr lang="en-IN"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IN"/>
                    </a:p>
                  </a:txBody>
                  <a:tcPr/>
                </a:tc>
                <a:extLst>
                  <a:ext uri="{0D108BD9-81ED-4DB2-BD59-A6C34878D82A}">
                    <a16:rowId xmlns:a16="http://schemas.microsoft.com/office/drawing/2014/main" val="3356198805"/>
                  </a:ext>
                </a:extLst>
              </a:tr>
            </a:tbl>
          </a:graphicData>
        </a:graphic>
      </p:graphicFrame>
      <p:sp>
        <p:nvSpPr>
          <p:cNvPr id="5" name="Title 1"/>
          <p:cNvSpPr>
            <a:spLocks noGrp="1"/>
          </p:cNvSpPr>
          <p:nvPr>
            <p:ph type="title"/>
          </p:nvPr>
        </p:nvSpPr>
        <p:spPr>
          <a:xfrm>
            <a:off x="0" y="129993"/>
            <a:ext cx="12191999" cy="1325563"/>
          </a:xfrm>
        </p:spPr>
        <p:txBody>
          <a:bodyPr>
            <a:normAutofit/>
          </a:bodyPr>
          <a:lstStyle/>
          <a:p>
            <a:pPr algn="ctr"/>
            <a:r>
              <a:rPr lang="en-IN" sz="4000" dirty="0" smtClean="0"/>
              <a:t>Table 1 - </a:t>
            </a:r>
            <a:r>
              <a:rPr lang="en-US" sz="4000" dirty="0"/>
              <a:t>Algorithm used and Classification of detection</a:t>
            </a:r>
            <a:endParaRPr lang="en-IN" sz="4000" dirty="0" smtClean="0"/>
          </a:p>
        </p:txBody>
      </p:sp>
    </p:spTree>
    <p:extLst>
      <p:ext uri="{BB962C8B-B14F-4D97-AF65-F5344CB8AC3E}">
        <p14:creationId xmlns:p14="http://schemas.microsoft.com/office/powerpoint/2010/main" val="3185683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508856341"/>
              </p:ext>
            </p:extLst>
          </p:nvPr>
        </p:nvGraphicFramePr>
        <p:xfrm>
          <a:off x="1111795" y="445588"/>
          <a:ext cx="9953897" cy="4206239"/>
        </p:xfrm>
        <a:graphic>
          <a:graphicData uri="http://schemas.openxmlformats.org/drawingml/2006/table">
            <a:tbl>
              <a:tblPr firstRow="1" firstCol="1" bandRow="1">
                <a:tableStyleId>{2D5ABB26-0587-4C30-8999-92F81FD0307C}</a:tableStyleId>
              </a:tblPr>
              <a:tblGrid>
                <a:gridCol w="6468416">
                  <a:extLst>
                    <a:ext uri="{9D8B030D-6E8A-4147-A177-3AD203B41FA5}">
                      <a16:colId xmlns:a16="http://schemas.microsoft.com/office/drawing/2014/main" val="566555810"/>
                    </a:ext>
                  </a:extLst>
                </a:gridCol>
                <a:gridCol w="3485481">
                  <a:extLst>
                    <a:ext uri="{9D8B030D-6E8A-4147-A177-3AD203B41FA5}">
                      <a16:colId xmlns:a16="http://schemas.microsoft.com/office/drawing/2014/main" val="3290388105"/>
                    </a:ext>
                  </a:extLst>
                </a:gridCol>
              </a:tblGrid>
              <a:tr h="331505">
                <a:tc>
                  <a:txBody>
                    <a:bodyPr/>
                    <a:lstStyle/>
                    <a:p>
                      <a:pPr algn="ctr">
                        <a:spcAft>
                          <a:spcPts val="0"/>
                        </a:spcAft>
                      </a:pPr>
                      <a:r>
                        <a:rPr lang="en-US" sz="2000" b="1" dirty="0">
                          <a:effectLst/>
                          <a:latin typeface="Times New Roman" panose="02020603050405020304" pitchFamily="18" charset="0"/>
                          <a:ea typeface="SimSun" panose="02010600030101010101" pitchFamily="2" charset="-122"/>
                          <a:cs typeface="Times New Roman" panose="02020603050405020304" pitchFamily="18" charset="0"/>
                        </a:rPr>
                        <a:t>Algorithm</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dirty="0">
                          <a:effectLst/>
                          <a:latin typeface="Times New Roman" panose="02020603050405020304" pitchFamily="18" charset="0"/>
                          <a:ea typeface="SimSun" panose="02010600030101010101" pitchFamily="2" charset="-122"/>
                          <a:cs typeface="Times New Roman" panose="02020603050405020304" pitchFamily="18" charset="0"/>
                        </a:rPr>
                        <a:t>Classification of Detection</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0050877"/>
                  </a:ext>
                </a:extLst>
              </a:tr>
              <a:tr h="516632">
                <a:tc>
                  <a:txBody>
                    <a:bodyPr/>
                    <a:lstStyle/>
                    <a:p>
                      <a:pPr algn="l">
                        <a:spcAft>
                          <a:spcPts val="0"/>
                        </a:spcAft>
                        <a:tabLst>
                          <a:tab pos="1000760" algn="l"/>
                        </a:tabLst>
                      </a:pPr>
                      <a:r>
                        <a:rPr lang="en-US" sz="1600" dirty="0">
                          <a:effectLst/>
                        </a:rPr>
                        <a:t>J48 </a:t>
                      </a:r>
                      <a:endParaRPr lang="en-IN" sz="1600" dirty="0">
                        <a:effectLst/>
                      </a:endParaRPr>
                    </a:p>
                    <a:p>
                      <a:pPr algn="l">
                        <a:spcAft>
                          <a:spcPts val="0"/>
                        </a:spcAft>
                        <a:tabLst>
                          <a:tab pos="1000760" algn="l"/>
                        </a:tabLst>
                      </a:pPr>
                      <a:r>
                        <a:rPr lang="en-US" sz="1600" b="1" dirty="0">
                          <a:effectLst/>
                        </a:rPr>
                        <a:t>(H. Lashkari, A. F. A. Kadir, L. Taheri and A. A. Ghorbani, 2018)</a:t>
                      </a:r>
                      <a:endParaRPr lang="en-IN"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7115" marR="571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lgn="ctr">
                        <a:spcAft>
                          <a:spcPts val="0"/>
                        </a:spcAft>
                      </a:pPr>
                      <a:r>
                        <a:rPr lang="en-US" sz="2000" dirty="0">
                          <a:effectLst/>
                        </a:rPr>
                        <a:t> </a:t>
                      </a:r>
                      <a:r>
                        <a:rPr lang="en-US" sz="2000" b="1" dirty="0" smtClean="0">
                          <a:effectLst/>
                        </a:rPr>
                        <a:t>Hybrid </a:t>
                      </a:r>
                      <a:r>
                        <a:rPr lang="en-US" sz="2000" b="1" dirty="0">
                          <a:effectLst/>
                        </a:rPr>
                        <a:t>Analysis</a:t>
                      </a:r>
                      <a:endParaRPr lang="en-IN"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7115" marR="571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1628150"/>
                  </a:ext>
                </a:extLst>
              </a:tr>
              <a:tr h="1033262">
                <a:tc>
                  <a:txBody>
                    <a:bodyPr/>
                    <a:lstStyle/>
                    <a:p>
                      <a:pPr algn="l">
                        <a:spcAft>
                          <a:spcPts val="0"/>
                        </a:spcAft>
                      </a:pPr>
                      <a:r>
                        <a:rPr lang="en-US" sz="1600" dirty="0">
                          <a:effectLst/>
                        </a:rPr>
                        <a:t>SVM (Support Machine Vector) </a:t>
                      </a:r>
                      <a:endParaRPr lang="en-IN" sz="1600" dirty="0">
                        <a:effectLst/>
                      </a:endParaRPr>
                    </a:p>
                    <a:p>
                      <a:pPr algn="l">
                        <a:spcAft>
                          <a:spcPts val="0"/>
                        </a:spcAft>
                      </a:pPr>
                      <a:r>
                        <a:rPr lang="en-US" sz="1600" b="1" dirty="0">
                          <a:effectLst/>
                        </a:rPr>
                        <a:t> (H. Zhu, Y. Li, R. Li, J. Li, Z. You and H. Song, 2021),</a:t>
                      </a:r>
                      <a:endParaRPr lang="en-IN" sz="1600" b="1" dirty="0">
                        <a:effectLst/>
                      </a:endParaRPr>
                    </a:p>
                    <a:p>
                      <a:pPr algn="l">
                        <a:spcAft>
                          <a:spcPts val="0"/>
                        </a:spcAft>
                      </a:pPr>
                      <a:r>
                        <a:rPr lang="en-US" sz="1600" b="1" dirty="0">
                          <a:effectLst/>
                        </a:rPr>
                        <a:t>(W. Yuan, Y. Jiang, H. Li and M. </a:t>
                      </a:r>
                      <a:r>
                        <a:rPr lang="en-US" sz="1600" b="1" dirty="0" err="1">
                          <a:effectLst/>
                        </a:rPr>
                        <a:t>Cai</a:t>
                      </a:r>
                      <a:r>
                        <a:rPr lang="en-US" sz="1600" b="1" dirty="0">
                          <a:effectLst/>
                        </a:rPr>
                        <a:t>, 2021),</a:t>
                      </a:r>
                      <a:endParaRPr lang="en-IN" sz="1600" b="1" dirty="0">
                        <a:effectLst/>
                      </a:endParaRPr>
                    </a:p>
                    <a:p>
                      <a:pPr algn="l">
                        <a:spcAft>
                          <a:spcPts val="0"/>
                        </a:spcAft>
                      </a:pPr>
                      <a:r>
                        <a:rPr lang="en-US" sz="1600" b="1" dirty="0">
                          <a:effectLst/>
                        </a:rPr>
                        <a:t>(J. Singh, D. Thakur, T. Gera, B. Shah, T. </a:t>
                      </a:r>
                      <a:r>
                        <a:rPr lang="en-US" sz="1600" b="1" dirty="0" err="1">
                          <a:effectLst/>
                        </a:rPr>
                        <a:t>Abuhmed</a:t>
                      </a:r>
                      <a:r>
                        <a:rPr lang="en-US" sz="1600" b="1" dirty="0">
                          <a:effectLst/>
                        </a:rPr>
                        <a:t> and F. Ali, 2021)</a:t>
                      </a:r>
                      <a:endParaRPr lang="en-IN"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7115" marR="571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720615041"/>
                  </a:ext>
                </a:extLst>
              </a:tr>
              <a:tr h="516632">
                <a:tc>
                  <a:txBody>
                    <a:bodyPr/>
                    <a:lstStyle/>
                    <a:p>
                      <a:pPr algn="l">
                        <a:spcAft>
                          <a:spcPts val="0"/>
                        </a:spcAft>
                        <a:tabLst>
                          <a:tab pos="1334770" algn="l"/>
                        </a:tabLst>
                      </a:pPr>
                      <a:r>
                        <a:rPr lang="en-US" sz="1600" dirty="0">
                          <a:effectLst/>
                        </a:rPr>
                        <a:t>Naïve Bayes </a:t>
                      </a:r>
                      <a:endParaRPr lang="en-IN" sz="1600" dirty="0">
                        <a:effectLst/>
                      </a:endParaRPr>
                    </a:p>
                    <a:p>
                      <a:pPr algn="l">
                        <a:spcAft>
                          <a:spcPts val="0"/>
                        </a:spcAft>
                        <a:tabLst>
                          <a:tab pos="1334770" algn="l"/>
                        </a:tabLst>
                      </a:pPr>
                      <a:r>
                        <a:rPr lang="en-US" sz="1600" b="1" dirty="0">
                          <a:effectLst/>
                        </a:rPr>
                        <a:t>(C. R. O. Assis, R. S. Miani, M. G. Carneiro and K. J. B. Park, 2019)</a:t>
                      </a:r>
                      <a:endParaRPr lang="en-IN"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7115" marR="571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3117164841"/>
                  </a:ext>
                </a:extLst>
              </a:tr>
              <a:tr h="774946">
                <a:tc>
                  <a:txBody>
                    <a:bodyPr/>
                    <a:lstStyle/>
                    <a:p>
                      <a:pPr algn="l">
                        <a:spcAft>
                          <a:spcPts val="0"/>
                        </a:spcAft>
                        <a:tabLst>
                          <a:tab pos="1087120" algn="l"/>
                        </a:tabLst>
                      </a:pPr>
                      <a:r>
                        <a:rPr lang="en-US" sz="1600" dirty="0">
                          <a:effectLst/>
                        </a:rPr>
                        <a:t>Decision Tree </a:t>
                      </a:r>
                      <a:endParaRPr lang="en-IN" sz="1600" dirty="0">
                        <a:effectLst/>
                      </a:endParaRPr>
                    </a:p>
                    <a:p>
                      <a:pPr algn="l">
                        <a:spcAft>
                          <a:spcPts val="0"/>
                        </a:spcAft>
                        <a:tabLst>
                          <a:tab pos="1087120" algn="l"/>
                        </a:tabLst>
                      </a:pPr>
                      <a:r>
                        <a:rPr lang="en-US" sz="1600" b="1" dirty="0">
                          <a:effectLst/>
                        </a:rPr>
                        <a:t>(H. Lashkari, A. F. A. Kadir, L. Taheri and A. A. Ghorbani, 2018)</a:t>
                      </a:r>
                      <a:endParaRPr lang="en-IN" sz="1600" b="1" dirty="0">
                        <a:effectLst/>
                      </a:endParaRPr>
                    </a:p>
                    <a:p>
                      <a:pPr algn="l">
                        <a:spcAft>
                          <a:spcPts val="0"/>
                        </a:spcAft>
                        <a:tabLst>
                          <a:tab pos="1087120" algn="l"/>
                        </a:tabLst>
                      </a:pPr>
                      <a:r>
                        <a:rPr lang="en-US" sz="1600" b="1" dirty="0">
                          <a:effectLst/>
                        </a:rPr>
                        <a:t>(P. Qi, Z. Zhang, W. Wang and C. Yao, 2021)</a:t>
                      </a:r>
                      <a:endParaRPr lang="en-IN"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7115" marR="571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4146037762"/>
                  </a:ext>
                </a:extLst>
              </a:tr>
              <a:tr h="1033262">
                <a:tc>
                  <a:txBody>
                    <a:bodyPr/>
                    <a:lstStyle/>
                    <a:p>
                      <a:pPr algn="l">
                        <a:spcAft>
                          <a:spcPts val="0"/>
                        </a:spcAft>
                        <a:tabLst>
                          <a:tab pos="1310005" algn="l"/>
                        </a:tabLst>
                      </a:pPr>
                      <a:r>
                        <a:rPr lang="en-US" sz="1600" dirty="0">
                          <a:effectLst/>
                        </a:rPr>
                        <a:t>Random Forest</a:t>
                      </a:r>
                      <a:endParaRPr lang="en-IN" sz="1600" dirty="0">
                        <a:effectLst/>
                      </a:endParaRPr>
                    </a:p>
                    <a:p>
                      <a:pPr algn="l">
                        <a:spcAft>
                          <a:spcPts val="0"/>
                        </a:spcAft>
                      </a:pPr>
                      <a:r>
                        <a:rPr lang="en-US" sz="1600" b="1" dirty="0">
                          <a:effectLst/>
                        </a:rPr>
                        <a:t>(P. Qi, Z. Zhang, W. Wang and C. Yao, 2021),</a:t>
                      </a:r>
                      <a:endParaRPr lang="en-IN" sz="1600" b="1" dirty="0">
                        <a:effectLst/>
                      </a:endParaRPr>
                    </a:p>
                    <a:p>
                      <a:pPr algn="l">
                        <a:spcAft>
                          <a:spcPts val="0"/>
                        </a:spcAft>
                      </a:pPr>
                      <a:r>
                        <a:rPr lang="en-US" sz="1600" b="1" dirty="0">
                          <a:effectLst/>
                        </a:rPr>
                        <a:t>(R. Kumar, K. </a:t>
                      </a:r>
                      <a:r>
                        <a:rPr lang="en-US" sz="1600" b="1" dirty="0" err="1">
                          <a:effectLst/>
                        </a:rPr>
                        <a:t>Sethi</a:t>
                      </a:r>
                      <a:r>
                        <a:rPr lang="en-US" sz="1600" b="1" dirty="0">
                          <a:effectLst/>
                        </a:rPr>
                        <a:t>, N. </a:t>
                      </a:r>
                      <a:r>
                        <a:rPr lang="en-US" sz="1600" b="1" dirty="0" err="1">
                          <a:effectLst/>
                        </a:rPr>
                        <a:t>Prajapati</a:t>
                      </a:r>
                      <a:r>
                        <a:rPr lang="en-US" sz="1600" b="1" dirty="0">
                          <a:effectLst/>
                        </a:rPr>
                        <a:t>, R. R. Rout and P. </a:t>
                      </a:r>
                      <a:r>
                        <a:rPr lang="en-US" sz="1600" b="1" dirty="0" err="1">
                          <a:effectLst/>
                        </a:rPr>
                        <a:t>Bera</a:t>
                      </a:r>
                      <a:r>
                        <a:rPr lang="en-US" sz="1600" b="1" dirty="0">
                          <a:effectLst/>
                        </a:rPr>
                        <a:t>, 2020),</a:t>
                      </a:r>
                      <a:endParaRPr lang="en-IN" sz="1600" b="1" dirty="0">
                        <a:effectLst/>
                      </a:endParaRPr>
                    </a:p>
                    <a:p>
                      <a:pPr algn="l">
                        <a:spcAft>
                          <a:spcPts val="0"/>
                        </a:spcAft>
                        <a:tabLst>
                          <a:tab pos="1310005" algn="l"/>
                        </a:tabLst>
                      </a:pPr>
                      <a:r>
                        <a:rPr lang="en-US" sz="1600" b="1" dirty="0">
                          <a:effectLst/>
                        </a:rPr>
                        <a:t>(J. Singh, D. Thakur, T. Gera, B. Shah, T. </a:t>
                      </a:r>
                      <a:r>
                        <a:rPr lang="en-US" sz="1600" b="1" dirty="0" err="1">
                          <a:effectLst/>
                        </a:rPr>
                        <a:t>Abuhmed</a:t>
                      </a:r>
                      <a:r>
                        <a:rPr lang="en-US" sz="1600" b="1" dirty="0">
                          <a:effectLst/>
                        </a:rPr>
                        <a:t> and F. Ali, 2021)</a:t>
                      </a:r>
                      <a:endParaRPr lang="en-IN"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7115" marR="571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2558613543"/>
                  </a:ext>
                </a:extLst>
              </a:tr>
            </a:tbl>
          </a:graphicData>
        </a:graphic>
      </p:graphicFrame>
      <p:sp>
        <p:nvSpPr>
          <p:cNvPr id="7" name="TextBox 6"/>
          <p:cNvSpPr txBox="1"/>
          <p:nvPr/>
        </p:nvSpPr>
        <p:spPr>
          <a:xfrm>
            <a:off x="217714" y="4973045"/>
            <a:ext cx="11742057" cy="1754326"/>
          </a:xfrm>
          <a:prstGeom prst="rect">
            <a:avLst/>
          </a:prstGeom>
          <a:noFill/>
        </p:spPr>
        <p:txBody>
          <a:bodyPr wrap="square" rtlCol="0">
            <a:spAutoFit/>
          </a:bodyPr>
          <a:lstStyle/>
          <a:p>
            <a:pPr algn="just"/>
            <a:r>
              <a:rPr lang="en-US" b="1" dirty="0"/>
              <a:t>Table 1: Algorithm used and Category of detection</a:t>
            </a:r>
            <a:r>
              <a:rPr lang="en-US" dirty="0"/>
              <a:t> </a:t>
            </a:r>
            <a:endParaRPr lang="en-IN" dirty="0"/>
          </a:p>
          <a:p>
            <a:pPr algn="just"/>
            <a:r>
              <a:rPr lang="en-US" dirty="0"/>
              <a:t>The table consist of general algorithm which is implemented by the researcher during their </a:t>
            </a:r>
            <a:r>
              <a:rPr lang="en-US" dirty="0" smtClean="0"/>
              <a:t>research. </a:t>
            </a:r>
          </a:p>
          <a:p>
            <a:pPr algn="just"/>
            <a:r>
              <a:rPr lang="en-US" dirty="0" smtClean="0"/>
              <a:t>It </a:t>
            </a:r>
            <a:r>
              <a:rPr lang="en-US" dirty="0"/>
              <a:t>is categorically divided into three general categories namely Static Analysis, Dynamic Analysis and Hybrid Analysis.	</a:t>
            </a:r>
            <a:endParaRPr lang="en-US" dirty="0" smtClean="0"/>
          </a:p>
          <a:p>
            <a:pPr algn="just"/>
            <a:r>
              <a:rPr lang="en-US" dirty="0" smtClean="0"/>
              <a:t>This </a:t>
            </a:r>
            <a:r>
              <a:rPr lang="en-US" dirty="0"/>
              <a:t>indicates that the particular algorithm might have been used for more than one way of detection of malware using machine learning.</a:t>
            </a:r>
            <a:endParaRPr lang="en-IN" dirty="0"/>
          </a:p>
          <a:p>
            <a:endParaRPr lang="en-IN" dirty="0"/>
          </a:p>
        </p:txBody>
      </p:sp>
    </p:spTree>
    <p:extLst>
      <p:ext uri="{BB962C8B-B14F-4D97-AF65-F5344CB8AC3E}">
        <p14:creationId xmlns:p14="http://schemas.microsoft.com/office/powerpoint/2010/main" val="4075208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 y="143691"/>
            <a:ext cx="12191999" cy="836023"/>
          </a:xfrm>
        </p:spPr>
        <p:txBody>
          <a:bodyPr>
            <a:normAutofit/>
          </a:bodyPr>
          <a:lstStyle/>
          <a:p>
            <a:pPr algn="ctr"/>
            <a:r>
              <a:rPr lang="en-IN" sz="3600" dirty="0" smtClean="0"/>
              <a:t>Table 2 - </a:t>
            </a:r>
            <a:r>
              <a:rPr lang="en-US" sz="4000" dirty="0"/>
              <a:t>Researcher's Method of Collecting Malicious </a:t>
            </a:r>
            <a:r>
              <a:rPr lang="en-US" sz="4000" dirty="0" smtClean="0"/>
              <a:t>Files</a:t>
            </a:r>
            <a:endParaRPr lang="en-IN" sz="3600" dirty="0" smtClean="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756296652"/>
              </p:ext>
            </p:extLst>
          </p:nvPr>
        </p:nvGraphicFramePr>
        <p:xfrm>
          <a:off x="386081" y="979714"/>
          <a:ext cx="8888548" cy="5649411"/>
        </p:xfrm>
        <a:graphic>
          <a:graphicData uri="http://schemas.openxmlformats.org/drawingml/2006/table">
            <a:tbl>
              <a:tblPr firstRow="1" firstCol="1" bandRow="1">
                <a:tableStyleId>{2D5ABB26-0587-4C30-8999-92F81FD0307C}</a:tableStyleId>
              </a:tblPr>
              <a:tblGrid>
                <a:gridCol w="6229934">
                  <a:extLst>
                    <a:ext uri="{9D8B030D-6E8A-4147-A177-3AD203B41FA5}">
                      <a16:colId xmlns:a16="http://schemas.microsoft.com/office/drawing/2014/main" val="225947541"/>
                    </a:ext>
                  </a:extLst>
                </a:gridCol>
                <a:gridCol w="2658614">
                  <a:extLst>
                    <a:ext uri="{9D8B030D-6E8A-4147-A177-3AD203B41FA5}">
                      <a16:colId xmlns:a16="http://schemas.microsoft.com/office/drawing/2014/main" val="3039382830"/>
                    </a:ext>
                  </a:extLst>
                </a:gridCol>
              </a:tblGrid>
              <a:tr h="215055">
                <a:tc>
                  <a:txBody>
                    <a:bodyPr/>
                    <a:lstStyle/>
                    <a:p>
                      <a:pPr algn="ctr">
                        <a:spcAft>
                          <a:spcPts val="0"/>
                        </a:spcAft>
                      </a:pPr>
                      <a:r>
                        <a:rPr lang="en-US" sz="1600" b="1" dirty="0">
                          <a:effectLst/>
                        </a:rPr>
                        <a:t>Dataset</a:t>
                      </a:r>
                      <a:endParaRPr lang="en-IN"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600" b="1" dirty="0">
                          <a:effectLst/>
                        </a:rPr>
                        <a:t>Method of Collection</a:t>
                      </a:r>
                      <a:endParaRPr lang="en-IN"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2151434"/>
                  </a:ext>
                </a:extLst>
              </a:tr>
              <a:tr h="430109">
                <a:tc>
                  <a:txBody>
                    <a:bodyPr/>
                    <a:lstStyle/>
                    <a:p>
                      <a:pPr algn="l">
                        <a:spcAft>
                          <a:spcPts val="0"/>
                        </a:spcAft>
                      </a:pPr>
                      <a:r>
                        <a:rPr lang="en-US" sz="1600" b="1" dirty="0">
                          <a:effectLst/>
                        </a:rPr>
                        <a:t>216 Malicious Apps</a:t>
                      </a:r>
                      <a:endParaRPr lang="en-IN" sz="1600" b="1" dirty="0">
                        <a:effectLst/>
                      </a:endParaRPr>
                    </a:p>
                    <a:p>
                      <a:pPr algn="l">
                        <a:spcAft>
                          <a:spcPts val="0"/>
                        </a:spcAft>
                      </a:pPr>
                      <a:r>
                        <a:rPr lang="en-US" sz="1600" dirty="0">
                          <a:effectLst/>
                        </a:rPr>
                        <a:t>(L. Singh and M. Hofmann, 2017)</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600" b="1" dirty="0" smtClean="0">
                          <a:effectLst/>
                        </a:rPr>
                        <a:t>Contagio</a:t>
                      </a:r>
                      <a:endParaRPr lang="en-IN"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4987493"/>
                  </a:ext>
                </a:extLst>
              </a:tr>
              <a:tr h="645164">
                <a:tc>
                  <a:txBody>
                    <a:bodyPr/>
                    <a:lstStyle/>
                    <a:p>
                      <a:pPr algn="l">
                        <a:spcAft>
                          <a:spcPts val="0"/>
                        </a:spcAft>
                      </a:pPr>
                      <a:r>
                        <a:rPr lang="en-US" sz="1600" b="1" dirty="0">
                          <a:effectLst/>
                        </a:rPr>
                        <a:t>1500 benign and 400 malware samples</a:t>
                      </a:r>
                      <a:endParaRPr lang="en-IN" sz="1600" b="1" dirty="0">
                        <a:effectLst/>
                      </a:endParaRPr>
                    </a:p>
                    <a:p>
                      <a:pPr algn="l">
                        <a:spcAft>
                          <a:spcPts val="0"/>
                        </a:spcAft>
                      </a:pPr>
                      <a:r>
                        <a:rPr lang="en-US" sz="1600" dirty="0">
                          <a:effectLst/>
                        </a:rPr>
                        <a:t>(H. Lashkari, A. F. A. Kadir, L. Taheri and A. A. Ghorbani, 2018), </a:t>
                      </a:r>
                      <a:endParaRPr lang="en-IN" sz="1600" dirty="0">
                        <a:effectLst/>
                      </a:endParaRPr>
                    </a:p>
                    <a:p>
                      <a:pPr algn="l">
                        <a:spcAft>
                          <a:spcPts val="0"/>
                        </a:spcAft>
                      </a:pPr>
                      <a:r>
                        <a:rPr lang="en-US" sz="1600" dirty="0">
                          <a:effectLst/>
                        </a:rPr>
                        <a:t>(Ö. A. Aslan and R. </a:t>
                      </a:r>
                      <a:r>
                        <a:rPr lang="en-US" sz="1600" dirty="0" err="1">
                          <a:effectLst/>
                        </a:rPr>
                        <a:t>Samet</a:t>
                      </a:r>
                      <a:r>
                        <a:rPr lang="en-US" sz="1600" dirty="0">
                          <a:effectLst/>
                        </a:rPr>
                        <a:t>, 2020)</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600" b="1" dirty="0">
                          <a:effectLst/>
                        </a:rPr>
                        <a:t> </a:t>
                      </a:r>
                      <a:r>
                        <a:rPr lang="en-US" sz="1600" b="1" dirty="0" smtClean="0">
                          <a:effectLst/>
                        </a:rPr>
                        <a:t>AAGM </a:t>
                      </a:r>
                      <a:r>
                        <a:rPr lang="en-US" sz="1600" b="1" dirty="0">
                          <a:effectLst/>
                        </a:rPr>
                        <a:t>Datasets</a:t>
                      </a:r>
                      <a:endParaRPr lang="en-IN"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2765579"/>
                  </a:ext>
                </a:extLst>
              </a:tr>
              <a:tr h="430109">
                <a:tc>
                  <a:txBody>
                    <a:bodyPr/>
                    <a:lstStyle/>
                    <a:p>
                      <a:pPr algn="l">
                        <a:spcAft>
                          <a:spcPts val="0"/>
                        </a:spcAft>
                      </a:pPr>
                      <a:r>
                        <a:rPr lang="en-US" sz="1600" b="1" dirty="0">
                          <a:effectLst/>
                        </a:rPr>
                        <a:t>1260 malware samples</a:t>
                      </a:r>
                      <a:endParaRPr lang="en-IN" sz="1600" b="1" dirty="0">
                        <a:effectLst/>
                      </a:endParaRPr>
                    </a:p>
                    <a:p>
                      <a:pPr algn="l">
                        <a:spcAft>
                          <a:spcPts val="0"/>
                        </a:spcAft>
                      </a:pPr>
                      <a:r>
                        <a:rPr lang="en-US" sz="1600" dirty="0">
                          <a:effectLst/>
                        </a:rPr>
                        <a:t>(H. Lashkari, A. F. A. Kadir, L. Taheri and A. A. Ghorbani, 2018)</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600" b="1" dirty="0">
                          <a:effectLst/>
                        </a:rPr>
                        <a:t> </a:t>
                      </a:r>
                      <a:r>
                        <a:rPr lang="en-US" sz="1600" b="1" dirty="0" smtClean="0">
                          <a:effectLst/>
                        </a:rPr>
                        <a:t>Genome</a:t>
                      </a:r>
                      <a:endParaRPr lang="en-IN"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9746086"/>
                  </a:ext>
                </a:extLst>
              </a:tr>
              <a:tr h="860219">
                <a:tc>
                  <a:txBody>
                    <a:bodyPr/>
                    <a:lstStyle/>
                    <a:p>
                      <a:pPr algn="l">
                        <a:spcAft>
                          <a:spcPts val="0"/>
                        </a:spcAft>
                      </a:pPr>
                      <a:r>
                        <a:rPr lang="en-US" sz="1600" b="1" dirty="0">
                          <a:effectLst/>
                        </a:rPr>
                        <a:t>5560 malicious APKs and 123,453 benign APK</a:t>
                      </a:r>
                      <a:endParaRPr lang="en-IN" sz="1600" b="1" dirty="0">
                        <a:effectLst/>
                      </a:endParaRPr>
                    </a:p>
                    <a:p>
                      <a:pPr algn="l">
                        <a:spcAft>
                          <a:spcPts val="0"/>
                        </a:spcAft>
                      </a:pPr>
                      <a:r>
                        <a:rPr lang="en-US" sz="1600" dirty="0">
                          <a:effectLst/>
                        </a:rPr>
                        <a:t>(J. Singh, D. Thakur, T. Gera, B. Shah, T. </a:t>
                      </a:r>
                      <a:r>
                        <a:rPr lang="en-US" sz="1600" dirty="0" err="1">
                          <a:effectLst/>
                        </a:rPr>
                        <a:t>Abuhmed</a:t>
                      </a:r>
                      <a:r>
                        <a:rPr lang="en-US" sz="1600" dirty="0">
                          <a:effectLst/>
                        </a:rPr>
                        <a:t> and F. Ali, 2021)</a:t>
                      </a:r>
                      <a:endParaRPr lang="en-IN" sz="1600" dirty="0">
                        <a:effectLst/>
                      </a:endParaRPr>
                    </a:p>
                    <a:p>
                      <a:pPr algn="l">
                        <a:spcAft>
                          <a:spcPts val="0"/>
                        </a:spcAft>
                      </a:pPr>
                      <a:r>
                        <a:rPr lang="en-US" sz="1600" dirty="0">
                          <a:effectLst/>
                        </a:rPr>
                        <a:t>(Y. Zhang et al 2020),</a:t>
                      </a:r>
                      <a:endParaRPr lang="en-IN" sz="1600" dirty="0">
                        <a:effectLst/>
                      </a:endParaRPr>
                    </a:p>
                    <a:p>
                      <a:pPr algn="l">
                        <a:spcAft>
                          <a:spcPts val="0"/>
                        </a:spcAft>
                      </a:pPr>
                      <a:r>
                        <a:rPr lang="en-US" sz="1600" dirty="0">
                          <a:effectLst/>
                        </a:rPr>
                        <a:t>(Y. -C. Chen, H. -Y. Chen, T. Takahashi, B. Sun and T. -N. Lin, 2021)</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600" b="1" dirty="0">
                          <a:effectLst/>
                        </a:rPr>
                        <a:t> </a:t>
                      </a:r>
                      <a:r>
                        <a:rPr lang="en-US" sz="1600" b="1" dirty="0" smtClean="0">
                          <a:effectLst/>
                        </a:rPr>
                        <a:t>Drebin</a:t>
                      </a:r>
                      <a:endParaRPr lang="en-IN"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7737587"/>
                  </a:ext>
                </a:extLst>
              </a:tr>
              <a:tr h="645164">
                <a:tc>
                  <a:txBody>
                    <a:bodyPr/>
                    <a:lstStyle/>
                    <a:p>
                      <a:pPr algn="l">
                        <a:spcAft>
                          <a:spcPts val="0"/>
                        </a:spcAft>
                        <a:tabLst>
                          <a:tab pos="1245235" algn="l"/>
                        </a:tabLst>
                      </a:pPr>
                      <a:r>
                        <a:rPr lang="en-US" sz="1600" b="1" dirty="0">
                          <a:effectLst/>
                        </a:rPr>
                        <a:t>10010 benign applications 10683 malwares</a:t>
                      </a:r>
                      <a:endParaRPr lang="en-IN" sz="1600" b="1" dirty="0">
                        <a:effectLst/>
                      </a:endParaRPr>
                    </a:p>
                    <a:p>
                      <a:pPr algn="l">
                        <a:spcAft>
                          <a:spcPts val="0"/>
                        </a:spcAft>
                        <a:tabLst>
                          <a:tab pos="1245235" algn="l"/>
                        </a:tabLst>
                      </a:pPr>
                      <a:r>
                        <a:rPr lang="en-US" sz="1600" dirty="0">
                          <a:effectLst/>
                        </a:rPr>
                        <a:t>(W. Yuan, Y. Jiang, H. Li and M. </a:t>
                      </a:r>
                      <a:r>
                        <a:rPr lang="en-US" sz="1600" dirty="0" err="1">
                          <a:effectLst/>
                        </a:rPr>
                        <a:t>Cai</a:t>
                      </a:r>
                      <a:r>
                        <a:rPr lang="en-US" sz="1600" dirty="0">
                          <a:effectLst/>
                        </a:rPr>
                        <a:t>, 2021),</a:t>
                      </a:r>
                      <a:endParaRPr lang="en-IN" sz="1600" dirty="0">
                        <a:effectLst/>
                      </a:endParaRPr>
                    </a:p>
                    <a:p>
                      <a:pPr algn="l">
                        <a:spcAft>
                          <a:spcPts val="0"/>
                        </a:spcAft>
                        <a:tabLst>
                          <a:tab pos="1245235" algn="l"/>
                        </a:tabLst>
                      </a:pPr>
                      <a:r>
                        <a:rPr lang="en-US" sz="1600" dirty="0">
                          <a:effectLst/>
                        </a:rPr>
                        <a:t>(I. Bibi, A. </a:t>
                      </a:r>
                      <a:r>
                        <a:rPr lang="en-US" sz="1600" dirty="0" err="1">
                          <a:effectLst/>
                        </a:rPr>
                        <a:t>Akhunzada</a:t>
                      </a:r>
                      <a:r>
                        <a:rPr lang="en-US" sz="1600" dirty="0">
                          <a:effectLst/>
                        </a:rPr>
                        <a:t>, J. Malik, J. Iqbal, A. </a:t>
                      </a:r>
                      <a:r>
                        <a:rPr lang="en-US" sz="1600" dirty="0" err="1">
                          <a:effectLst/>
                        </a:rPr>
                        <a:t>Musaddiq</a:t>
                      </a:r>
                      <a:r>
                        <a:rPr lang="en-US" sz="1600" dirty="0">
                          <a:effectLst/>
                        </a:rPr>
                        <a:t> and S. Kim, 2020)</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600" b="1" dirty="0">
                          <a:effectLst/>
                        </a:rPr>
                        <a:t> </a:t>
                      </a:r>
                      <a:r>
                        <a:rPr lang="en-US" sz="1600" b="1" dirty="0" smtClean="0">
                          <a:effectLst/>
                        </a:rPr>
                        <a:t>Androzoo</a:t>
                      </a:r>
                      <a:endParaRPr lang="en-IN"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9728011"/>
                  </a:ext>
                </a:extLst>
              </a:tr>
              <a:tr h="645164">
                <a:tc>
                  <a:txBody>
                    <a:bodyPr/>
                    <a:lstStyle/>
                    <a:p>
                      <a:pPr algn="l">
                        <a:spcAft>
                          <a:spcPts val="0"/>
                        </a:spcAft>
                      </a:pPr>
                      <a:r>
                        <a:rPr lang="en-US" sz="1600" b="1" dirty="0">
                          <a:effectLst/>
                        </a:rPr>
                        <a:t>8011 Malware apks, 138500 Sample</a:t>
                      </a:r>
                      <a:endParaRPr lang="en-IN" sz="1600" b="1" dirty="0">
                        <a:effectLst/>
                      </a:endParaRPr>
                    </a:p>
                    <a:p>
                      <a:pPr algn="l">
                        <a:spcAft>
                          <a:spcPts val="0"/>
                        </a:spcAft>
                      </a:pPr>
                      <a:r>
                        <a:rPr lang="en-US" sz="1600" dirty="0">
                          <a:effectLst/>
                        </a:rPr>
                        <a:t>(I. Bibi, A. </a:t>
                      </a:r>
                      <a:r>
                        <a:rPr lang="en-US" sz="1600" dirty="0" err="1">
                          <a:effectLst/>
                        </a:rPr>
                        <a:t>Akhunzada</a:t>
                      </a:r>
                      <a:r>
                        <a:rPr lang="en-US" sz="1600" dirty="0">
                          <a:effectLst/>
                        </a:rPr>
                        <a:t>, J. Malik, J. Iqbal, A. </a:t>
                      </a:r>
                      <a:r>
                        <a:rPr lang="en-US" sz="1600" dirty="0" err="1">
                          <a:effectLst/>
                        </a:rPr>
                        <a:t>Musaddiq</a:t>
                      </a:r>
                      <a:r>
                        <a:rPr lang="en-US" sz="1600" dirty="0">
                          <a:effectLst/>
                        </a:rPr>
                        <a:t> and S. Kim, 2020), </a:t>
                      </a:r>
                      <a:endParaRPr lang="en-IN" sz="1600" dirty="0">
                        <a:effectLst/>
                      </a:endParaRPr>
                    </a:p>
                    <a:p>
                      <a:pPr algn="l">
                        <a:spcAft>
                          <a:spcPts val="0"/>
                        </a:spcAft>
                      </a:pPr>
                      <a:r>
                        <a:rPr lang="en-US" sz="1600" dirty="0">
                          <a:effectLst/>
                        </a:rPr>
                        <a:t>(H. Huang et al,2021)</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600" b="1" dirty="0">
                          <a:effectLst/>
                        </a:rPr>
                        <a:t> </a:t>
                      </a:r>
                      <a:r>
                        <a:rPr lang="en-US" sz="1600" b="1" dirty="0" smtClean="0">
                          <a:effectLst/>
                        </a:rPr>
                        <a:t>AMD</a:t>
                      </a:r>
                      <a:endParaRPr lang="en-IN"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6217711"/>
                  </a:ext>
                </a:extLst>
              </a:tr>
              <a:tr h="860219">
                <a:tc>
                  <a:txBody>
                    <a:bodyPr/>
                    <a:lstStyle/>
                    <a:p>
                      <a:pPr algn="l">
                        <a:spcAft>
                          <a:spcPts val="0"/>
                        </a:spcAft>
                      </a:pPr>
                      <a:r>
                        <a:rPr lang="en-US" sz="1600" b="1" dirty="0">
                          <a:effectLst/>
                        </a:rPr>
                        <a:t>30113 malicious instances 28489 benign instances</a:t>
                      </a:r>
                      <a:endParaRPr lang="en-IN" sz="1600" b="1" dirty="0">
                        <a:effectLst/>
                      </a:endParaRPr>
                    </a:p>
                    <a:p>
                      <a:pPr algn="l">
                        <a:spcAft>
                          <a:spcPts val="0"/>
                        </a:spcAft>
                      </a:pPr>
                      <a:r>
                        <a:rPr lang="en-US" sz="1600" dirty="0">
                          <a:effectLst/>
                        </a:rPr>
                        <a:t>(R. Kumar, K. </a:t>
                      </a:r>
                      <a:r>
                        <a:rPr lang="en-US" sz="1600" dirty="0" err="1">
                          <a:effectLst/>
                        </a:rPr>
                        <a:t>Sethi</a:t>
                      </a:r>
                      <a:r>
                        <a:rPr lang="en-US" sz="1600" dirty="0">
                          <a:effectLst/>
                        </a:rPr>
                        <a:t>, N. </a:t>
                      </a:r>
                      <a:r>
                        <a:rPr lang="en-US" sz="1600" dirty="0" err="1">
                          <a:effectLst/>
                        </a:rPr>
                        <a:t>Prajapati</a:t>
                      </a:r>
                      <a:r>
                        <a:rPr lang="en-US" sz="1600" dirty="0">
                          <a:effectLst/>
                        </a:rPr>
                        <a:t>, R. R. Rout and P. </a:t>
                      </a:r>
                      <a:r>
                        <a:rPr lang="en-US" sz="1600" dirty="0" err="1">
                          <a:effectLst/>
                        </a:rPr>
                        <a:t>Bera</a:t>
                      </a:r>
                      <a:r>
                        <a:rPr lang="en-US" sz="1600" dirty="0">
                          <a:effectLst/>
                        </a:rPr>
                        <a:t>, 2020) </a:t>
                      </a:r>
                      <a:endParaRPr lang="en-IN" sz="1600" dirty="0">
                        <a:effectLst/>
                      </a:endParaRPr>
                    </a:p>
                    <a:p>
                      <a:pPr algn="l">
                        <a:spcAft>
                          <a:spcPts val="0"/>
                        </a:spcAft>
                      </a:pPr>
                      <a:r>
                        <a:rPr lang="en-US" sz="1600" dirty="0">
                          <a:effectLst/>
                        </a:rPr>
                        <a:t>(W. Yuan, Y. Jiang, H. Li and M. </a:t>
                      </a:r>
                      <a:r>
                        <a:rPr lang="en-US" sz="1600" dirty="0" err="1">
                          <a:effectLst/>
                        </a:rPr>
                        <a:t>Cai</a:t>
                      </a:r>
                      <a:r>
                        <a:rPr lang="en-US" sz="1600" dirty="0">
                          <a:effectLst/>
                        </a:rPr>
                        <a:t>, 2021)</a:t>
                      </a:r>
                      <a:endParaRPr lang="en-IN" sz="1600" dirty="0">
                        <a:effectLst/>
                      </a:endParaRPr>
                    </a:p>
                    <a:p>
                      <a:pPr algn="l">
                        <a:spcAft>
                          <a:spcPts val="0"/>
                        </a:spcAft>
                      </a:pPr>
                      <a:r>
                        <a:rPr lang="en-US" sz="1600" dirty="0">
                          <a:effectLst/>
                        </a:rPr>
                        <a:t>(H. Huang et al, 2021)</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600" b="1" dirty="0">
                          <a:effectLst/>
                        </a:rPr>
                        <a:t> </a:t>
                      </a:r>
                      <a:r>
                        <a:rPr lang="en-US" sz="1600" b="1" dirty="0" smtClean="0">
                          <a:effectLst/>
                        </a:rPr>
                        <a:t>VirusTotal</a:t>
                      </a:r>
                      <a:endParaRPr lang="en-IN"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5786821"/>
                  </a:ext>
                </a:extLst>
              </a:tr>
              <a:tr h="284931">
                <a:tc>
                  <a:txBody>
                    <a:bodyPr/>
                    <a:lstStyle/>
                    <a:p>
                      <a:pPr algn="l">
                        <a:spcAft>
                          <a:spcPts val="0"/>
                        </a:spcAft>
                      </a:pPr>
                      <a:r>
                        <a:rPr lang="en-US" sz="1600" b="1" dirty="0">
                          <a:effectLst/>
                        </a:rPr>
                        <a:t>Random malwares dataset</a:t>
                      </a:r>
                      <a:endParaRPr lang="en-IN"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600" b="1" dirty="0">
                          <a:effectLst/>
                        </a:rPr>
                        <a:t>Created by researchers</a:t>
                      </a:r>
                      <a:endParaRPr lang="en-IN"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6934762"/>
                  </a:ext>
                </a:extLst>
              </a:tr>
            </a:tbl>
          </a:graphicData>
        </a:graphic>
      </p:graphicFrame>
      <p:sp>
        <p:nvSpPr>
          <p:cNvPr id="2" name="Rectangle 1"/>
          <p:cNvSpPr/>
          <p:nvPr/>
        </p:nvSpPr>
        <p:spPr>
          <a:xfrm>
            <a:off x="9692640" y="1897540"/>
            <a:ext cx="2277291" cy="3539430"/>
          </a:xfrm>
          <a:prstGeom prst="rect">
            <a:avLst/>
          </a:prstGeom>
        </p:spPr>
        <p:txBody>
          <a:bodyPr wrap="square">
            <a:spAutoFit/>
          </a:bodyPr>
          <a:lstStyle/>
          <a:p>
            <a:pPr algn="ctr"/>
            <a:r>
              <a:rPr lang="en-US" sz="1600" b="1" dirty="0"/>
              <a:t>Table 2</a:t>
            </a:r>
            <a:r>
              <a:rPr lang="en-US" sz="1600" dirty="0"/>
              <a:t>: </a:t>
            </a:r>
            <a:r>
              <a:rPr lang="en-US" sz="1600" b="1" dirty="0"/>
              <a:t>Researcher's Method of Collecting Malicious Files</a:t>
            </a:r>
            <a:endParaRPr lang="en-IN" sz="1600" dirty="0"/>
          </a:p>
          <a:p>
            <a:pPr algn="ctr"/>
            <a:r>
              <a:rPr lang="en-US" sz="1600" dirty="0"/>
              <a:t>The table is created for the purpose of presenting the dataset on which different researchers had implemented malware analysis using machine learning. The table also mentions the number malware files and benign files which were present in those datasets.</a:t>
            </a:r>
            <a:endParaRPr lang="en-IN" sz="1600" dirty="0"/>
          </a:p>
        </p:txBody>
      </p:sp>
    </p:spTree>
    <p:extLst>
      <p:ext uri="{BB962C8B-B14F-4D97-AF65-F5344CB8AC3E}">
        <p14:creationId xmlns:p14="http://schemas.microsoft.com/office/powerpoint/2010/main" val="3658764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580119638"/>
              </p:ext>
            </p:extLst>
          </p:nvPr>
        </p:nvGraphicFramePr>
        <p:xfrm>
          <a:off x="591455" y="1889126"/>
          <a:ext cx="11234058" cy="4584120"/>
        </p:xfrm>
        <a:graphic>
          <a:graphicData uri="http://schemas.openxmlformats.org/drawingml/2006/table">
            <a:tbl>
              <a:tblPr firstRow="1" firstCol="1" bandRow="1">
                <a:tableStyleId>{2D5ABB26-0587-4C30-8999-92F81FD0307C}</a:tableStyleId>
              </a:tblPr>
              <a:tblGrid>
                <a:gridCol w="3837568">
                  <a:extLst>
                    <a:ext uri="{9D8B030D-6E8A-4147-A177-3AD203B41FA5}">
                      <a16:colId xmlns:a16="http://schemas.microsoft.com/office/drawing/2014/main" val="3479960555"/>
                    </a:ext>
                  </a:extLst>
                </a:gridCol>
                <a:gridCol w="3789673">
                  <a:extLst>
                    <a:ext uri="{9D8B030D-6E8A-4147-A177-3AD203B41FA5}">
                      <a16:colId xmlns:a16="http://schemas.microsoft.com/office/drawing/2014/main" val="84096023"/>
                    </a:ext>
                  </a:extLst>
                </a:gridCol>
                <a:gridCol w="3606817">
                  <a:extLst>
                    <a:ext uri="{9D8B030D-6E8A-4147-A177-3AD203B41FA5}">
                      <a16:colId xmlns:a16="http://schemas.microsoft.com/office/drawing/2014/main" val="2516476158"/>
                    </a:ext>
                  </a:extLst>
                </a:gridCol>
              </a:tblGrid>
              <a:tr h="1164739">
                <a:tc>
                  <a:txBody>
                    <a:bodyPr/>
                    <a:lstStyle/>
                    <a:p>
                      <a:pPr algn="ctr">
                        <a:spcAft>
                          <a:spcPts val="0"/>
                        </a:spcAft>
                      </a:pPr>
                      <a:r>
                        <a:rPr lang="en-US" sz="2000">
                          <a:effectLst/>
                        </a:rPr>
                        <a:t>Adware - 99, Trojan - 150, Plankton - 88, Droidkungfu – 263 </a:t>
                      </a:r>
                      <a:endParaRPr lang="en-IN" sz="2000">
                        <a:effectLst/>
                      </a:endParaRPr>
                    </a:p>
                    <a:p>
                      <a:pPr algn="ctr">
                        <a:spcAft>
                          <a:spcPts val="0"/>
                        </a:spcAft>
                      </a:pPr>
                      <a:r>
                        <a:rPr lang="en-US" sz="2000">
                          <a:effectLst/>
                        </a:rPr>
                        <a:t>(M. </a:t>
                      </a:r>
                      <a:r>
                        <a:rPr lang="en-US" sz="2000" dirty="0" err="1">
                          <a:effectLst/>
                        </a:rPr>
                        <a:t>Anshori</a:t>
                      </a:r>
                      <a:r>
                        <a:rPr lang="en-US" sz="2000" dirty="0">
                          <a:effectLst/>
                        </a:rPr>
                        <a:t>, F. </a:t>
                      </a:r>
                      <a:r>
                        <a:rPr lang="en-US" sz="2000" dirty="0" err="1">
                          <a:effectLst/>
                        </a:rPr>
                        <a:t>Mar'i</a:t>
                      </a:r>
                      <a:r>
                        <a:rPr lang="en-US" sz="2000" dirty="0">
                          <a:effectLst/>
                        </a:rPr>
                        <a:t> and F. A. </a:t>
                      </a:r>
                      <a:r>
                        <a:rPr lang="en-US" sz="2000" dirty="0" err="1">
                          <a:effectLst/>
                        </a:rPr>
                        <a:t>Bachtiar</a:t>
                      </a:r>
                      <a:r>
                        <a:rPr lang="en-US" sz="2000" dirty="0">
                          <a:effectLst/>
                        </a:rPr>
                        <a:t>, 2019)</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54874" marR="548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a:effectLst/>
                        </a:rPr>
                        <a:t>Support Vector Machine , Naïve Bayes, Decision tree, Random Forest, Log Regression, k-nearest Neighbor</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54874" marR="548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a:effectLst/>
                        </a:rPr>
                        <a:t>SVM - 71.67%, Naive Bayes - 66.83, Decision Tree - 69.33%, Log regression - 70.83%, K-nearest Neighbor - 71.67%</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54874" marR="548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0360410"/>
                  </a:ext>
                </a:extLst>
              </a:tr>
              <a:tr h="1317331">
                <a:tc>
                  <a:txBody>
                    <a:bodyPr/>
                    <a:lstStyle/>
                    <a:p>
                      <a:pPr algn="ctr">
                        <a:spcAft>
                          <a:spcPts val="0"/>
                        </a:spcAft>
                      </a:pPr>
                      <a:r>
                        <a:rPr lang="en-US" sz="2000">
                          <a:effectLst/>
                        </a:rPr>
                        <a:t>2.4 million URLs (instances) and 3.2 million features </a:t>
                      </a:r>
                      <a:endParaRPr lang="en-IN" sz="2000">
                        <a:effectLst/>
                      </a:endParaRPr>
                    </a:p>
                    <a:p>
                      <a:pPr algn="ctr">
                        <a:spcAft>
                          <a:spcPts val="0"/>
                        </a:spcAft>
                      </a:pPr>
                      <a:r>
                        <a:rPr lang="en-US" sz="2000">
                          <a:effectLst/>
                        </a:rPr>
                        <a:t>(F. </a:t>
                      </a:r>
                      <a:r>
                        <a:rPr lang="en-US" sz="2000" dirty="0" err="1">
                          <a:effectLst/>
                        </a:rPr>
                        <a:t>Vanhoenshoven</a:t>
                      </a:r>
                      <a:r>
                        <a:rPr lang="en-US" sz="2000" dirty="0">
                          <a:effectLst/>
                        </a:rPr>
                        <a:t>, G. </a:t>
                      </a:r>
                      <a:r>
                        <a:rPr lang="en-US" sz="2000" dirty="0" err="1">
                          <a:effectLst/>
                        </a:rPr>
                        <a:t>Nápoles</a:t>
                      </a:r>
                      <a:r>
                        <a:rPr lang="en-US" sz="2000" dirty="0">
                          <a:effectLst/>
                        </a:rPr>
                        <a:t>, R. Falcon, K. </a:t>
                      </a:r>
                      <a:r>
                        <a:rPr lang="en-US" sz="2000" dirty="0" err="1">
                          <a:effectLst/>
                        </a:rPr>
                        <a:t>Vanhoof</a:t>
                      </a:r>
                      <a:r>
                        <a:rPr lang="en-US" sz="2000" dirty="0">
                          <a:effectLst/>
                        </a:rPr>
                        <a:t> &amp; M. </a:t>
                      </a:r>
                      <a:r>
                        <a:rPr lang="en-US" sz="2000" dirty="0" err="1">
                          <a:effectLst/>
                        </a:rPr>
                        <a:t>Köppen</a:t>
                      </a:r>
                      <a:r>
                        <a:rPr lang="en-US" sz="2000" dirty="0">
                          <a:effectLst/>
                        </a:rPr>
                        <a:t>, 2016)</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54874" marR="548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a:effectLst/>
                        </a:rPr>
                        <a:t>RF, kNN</a:t>
                      </a:r>
                      <a:endParaRPr lang="en-IN" sz="2000">
                        <a:effectLst/>
                      </a:endParaRPr>
                    </a:p>
                    <a:p>
                      <a:pPr algn="ctr">
                        <a:spcAft>
                          <a:spcPts val="0"/>
                        </a:spcAft>
                      </a:pPr>
                      <a:r>
                        <a:rPr lang="en-US" sz="2000">
                          <a:effectLst/>
                        </a:rPr>
                        <a:t> MLP</a:t>
                      </a:r>
                      <a:endParaRPr lang="en-IN" sz="2000">
                        <a:effectLst/>
                      </a:endParaRPr>
                    </a:p>
                    <a:p>
                      <a:pPr algn="ctr">
                        <a:spcAft>
                          <a:spcPts val="0"/>
                        </a:spcAft>
                      </a:pPr>
                      <a:r>
                        <a:rPr lang="en-US" sz="2000">
                          <a:effectLst/>
                        </a:rPr>
                        <a:t> C4.5, C5.0</a:t>
                      </a:r>
                      <a:endParaRPr lang="en-IN" sz="2000">
                        <a:effectLst/>
                      </a:endParaRPr>
                    </a:p>
                    <a:p>
                      <a:pPr algn="ctr">
                        <a:spcAft>
                          <a:spcPts val="0"/>
                        </a:spcAft>
                      </a:pPr>
                      <a:r>
                        <a:rPr lang="en-US" sz="2000">
                          <a:effectLst/>
                        </a:rPr>
                        <a:t>SVM, NB</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54874" marR="548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a:effectLst/>
                        </a:rPr>
                        <a:t>RF - 97.69%, MLP -97.28%, C4.5 – 96.82%, kNN – 96.25%, SVM – 96.10%, C5.0 - 95.92%, NB – 93.86%.</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54874" marR="548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021352"/>
                  </a:ext>
                </a:extLst>
              </a:tr>
              <a:tr h="920460">
                <a:tc>
                  <a:txBody>
                    <a:bodyPr/>
                    <a:lstStyle/>
                    <a:p>
                      <a:pPr algn="ctr">
                        <a:spcAft>
                          <a:spcPts val="0"/>
                        </a:spcAft>
                      </a:pPr>
                      <a:r>
                        <a:rPr lang="en-US" sz="2000">
                          <a:effectLst/>
                        </a:rPr>
                        <a:t>49 malware families in this data collection, totaling 1,260 </a:t>
                      </a:r>
                      <a:endParaRPr lang="en-IN" sz="2000">
                        <a:effectLst/>
                      </a:endParaRPr>
                    </a:p>
                    <a:p>
                      <a:pPr algn="ctr">
                        <a:spcAft>
                          <a:spcPts val="0"/>
                        </a:spcAft>
                      </a:pPr>
                      <a:r>
                        <a:rPr lang="en-US" sz="2000">
                          <a:effectLst/>
                        </a:rPr>
                        <a:t>(F. Alswaina and K. Elleithy, 2018)</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54874" marR="548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a:effectLst/>
                        </a:rPr>
                        <a:t> </a:t>
                      </a:r>
                      <a:endParaRPr lang="en-IN" sz="2000">
                        <a:effectLst/>
                      </a:endParaRPr>
                    </a:p>
                    <a:p>
                      <a:pPr algn="ctr">
                        <a:spcAft>
                          <a:spcPts val="0"/>
                        </a:spcAft>
                      </a:pPr>
                      <a:r>
                        <a:rPr lang="en-US" sz="2000">
                          <a:effectLst/>
                        </a:rPr>
                        <a:t>Cross-validation, StormDroids, MBcand, Mwcand</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54874" marR="548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a:effectLst/>
                        </a:rPr>
                        <a:t> </a:t>
                      </a:r>
                      <a:endParaRPr lang="en-IN" sz="2000">
                        <a:effectLst/>
                      </a:endParaRPr>
                    </a:p>
                    <a:p>
                      <a:pPr algn="ctr">
                        <a:spcAft>
                          <a:spcPts val="0"/>
                        </a:spcAft>
                      </a:pPr>
                      <a:r>
                        <a:rPr lang="en-US" sz="2000">
                          <a:effectLst/>
                        </a:rPr>
                        <a:t>RF - 95.99% accuracy</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54874" marR="548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7071579"/>
                  </a:ext>
                </a:extLst>
              </a:tr>
              <a:tr h="920460">
                <a:tc>
                  <a:txBody>
                    <a:bodyPr/>
                    <a:lstStyle/>
                    <a:p>
                      <a:pPr algn="ctr">
                        <a:spcAft>
                          <a:spcPts val="0"/>
                        </a:spcAft>
                      </a:pPr>
                      <a:r>
                        <a:rPr lang="en-US" sz="2000">
                          <a:effectLst/>
                        </a:rPr>
                        <a:t>2000 malware </a:t>
                      </a:r>
                      <a:endParaRPr lang="en-IN" sz="2000">
                        <a:effectLst/>
                      </a:endParaRPr>
                    </a:p>
                    <a:p>
                      <a:pPr algn="ctr">
                        <a:spcAft>
                          <a:spcPts val="0"/>
                        </a:spcAft>
                      </a:pPr>
                      <a:r>
                        <a:rPr lang="en-US" sz="2000">
                          <a:effectLst/>
                        </a:rPr>
                        <a:t>(J. Li, L. Sun, Q. Yan, Z. Li, W. Srisa-an and H. Ye, 2017)</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54874" marR="548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a:effectLst/>
                        </a:rPr>
                        <a:t>SVM algorithm</a:t>
                      </a:r>
                      <a:endParaRPr lang="en-IN" sz="2000">
                        <a:effectLst/>
                      </a:endParaRPr>
                    </a:p>
                    <a:p>
                      <a:pPr algn="ctr">
                        <a:spcAft>
                          <a:spcPts val="0"/>
                        </a:spcAft>
                      </a:pPr>
                      <a:r>
                        <a:rPr lang="en-US" sz="2000">
                          <a:effectLst/>
                        </a:rPr>
                        <a:t>DREBIN</a:t>
                      </a:r>
                      <a:endParaRPr lang="en-IN" sz="2000">
                        <a:effectLst/>
                      </a:endParaRPr>
                    </a:p>
                    <a:p>
                      <a:pPr algn="ctr">
                        <a:spcAft>
                          <a:spcPts val="0"/>
                        </a:spcAft>
                      </a:pPr>
                      <a:r>
                        <a:rPr lang="en-US" sz="2000">
                          <a:effectLst/>
                        </a:rPr>
                        <a:t>SIGPID</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54874" marR="548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a:effectLst/>
                        </a:rPr>
                        <a:t>85% in 55 out of 67 tested algorithms. </a:t>
                      </a:r>
                      <a:r>
                        <a:rPr lang="en-US" sz="2000" dirty="0">
                          <a:effectLst/>
                        </a:rPr>
                        <a:t>Accuracy - 93.62%</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54874" marR="548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565362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61603338"/>
              </p:ext>
            </p:extLst>
          </p:nvPr>
        </p:nvGraphicFramePr>
        <p:xfrm>
          <a:off x="591455" y="1614806"/>
          <a:ext cx="11234058" cy="274320"/>
        </p:xfrm>
        <a:graphic>
          <a:graphicData uri="http://schemas.openxmlformats.org/drawingml/2006/table">
            <a:tbl>
              <a:tblPr firstRow="1" firstCol="1" bandRow="1">
                <a:tableStyleId>{2D5ABB26-0587-4C30-8999-92F81FD0307C}</a:tableStyleId>
              </a:tblPr>
              <a:tblGrid>
                <a:gridCol w="3849916">
                  <a:extLst>
                    <a:ext uri="{9D8B030D-6E8A-4147-A177-3AD203B41FA5}">
                      <a16:colId xmlns:a16="http://schemas.microsoft.com/office/drawing/2014/main" val="1629457070"/>
                    </a:ext>
                  </a:extLst>
                </a:gridCol>
                <a:gridCol w="3761882">
                  <a:extLst>
                    <a:ext uri="{9D8B030D-6E8A-4147-A177-3AD203B41FA5}">
                      <a16:colId xmlns:a16="http://schemas.microsoft.com/office/drawing/2014/main" val="887564731"/>
                    </a:ext>
                  </a:extLst>
                </a:gridCol>
                <a:gridCol w="3622260">
                  <a:extLst>
                    <a:ext uri="{9D8B030D-6E8A-4147-A177-3AD203B41FA5}">
                      <a16:colId xmlns:a16="http://schemas.microsoft.com/office/drawing/2014/main" val="1028045814"/>
                    </a:ext>
                  </a:extLst>
                </a:gridCol>
              </a:tblGrid>
              <a:tr h="201706">
                <a:tc>
                  <a:txBody>
                    <a:bodyPr/>
                    <a:lstStyle/>
                    <a:p>
                      <a:pPr algn="ctr">
                        <a:spcAft>
                          <a:spcPts val="0"/>
                        </a:spcAft>
                      </a:pPr>
                      <a:r>
                        <a:rPr lang="en-US" sz="1800" b="1" dirty="0">
                          <a:effectLst/>
                        </a:rPr>
                        <a:t>Dataset</a:t>
                      </a:r>
                      <a:endParaRPr lang="en-IN" sz="18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954" marR="319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b="1">
                          <a:effectLst/>
                        </a:rPr>
                        <a:t>Methodology</a:t>
                      </a:r>
                      <a:endParaRPr lang="en-IN" sz="1800" b="1">
                        <a:effectLst/>
                        <a:latin typeface="Times New Roman" panose="02020603050405020304" pitchFamily="18" charset="0"/>
                        <a:ea typeface="SimSun" panose="02010600030101010101" pitchFamily="2" charset="-122"/>
                        <a:cs typeface="Times New Roman" panose="02020603050405020304" pitchFamily="18" charset="0"/>
                      </a:endParaRPr>
                    </a:p>
                  </a:txBody>
                  <a:tcPr marL="31954" marR="319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b="1">
                          <a:effectLst/>
                        </a:rPr>
                        <a:t>Results</a:t>
                      </a:r>
                      <a:endParaRPr lang="en-IN" sz="1800" b="1">
                        <a:effectLst/>
                        <a:latin typeface="Times New Roman" panose="02020603050405020304" pitchFamily="18" charset="0"/>
                        <a:ea typeface="SimSun" panose="02010600030101010101" pitchFamily="2" charset="-122"/>
                        <a:cs typeface="Times New Roman" panose="02020603050405020304" pitchFamily="18" charset="0"/>
                      </a:endParaRPr>
                    </a:p>
                  </a:txBody>
                  <a:tcPr marL="31954" marR="319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6841716"/>
                  </a:ext>
                </a:extLst>
              </a:tr>
            </a:tbl>
          </a:graphicData>
        </a:graphic>
      </p:graphicFrame>
      <p:sp>
        <p:nvSpPr>
          <p:cNvPr id="9" name="Title 1"/>
          <p:cNvSpPr>
            <a:spLocks noGrp="1"/>
          </p:cNvSpPr>
          <p:nvPr>
            <p:ph type="title"/>
          </p:nvPr>
        </p:nvSpPr>
        <p:spPr>
          <a:xfrm>
            <a:off x="1" y="152083"/>
            <a:ext cx="12191999" cy="1325563"/>
          </a:xfrm>
        </p:spPr>
        <p:txBody>
          <a:bodyPr>
            <a:normAutofit/>
          </a:bodyPr>
          <a:lstStyle/>
          <a:p>
            <a:pPr algn="ctr"/>
            <a:r>
              <a:rPr lang="en-US" sz="3600" dirty="0"/>
              <a:t>Table 3: Survey on the dataset utilized and the findings achieved using various methodologies</a:t>
            </a:r>
            <a:endParaRPr lang="en-IN" sz="2800" dirty="0" smtClean="0"/>
          </a:p>
        </p:txBody>
      </p:sp>
    </p:spTree>
    <p:extLst>
      <p:ext uri="{BB962C8B-B14F-4D97-AF65-F5344CB8AC3E}">
        <p14:creationId xmlns:p14="http://schemas.microsoft.com/office/powerpoint/2010/main" val="537057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186314099"/>
              </p:ext>
            </p:extLst>
          </p:nvPr>
        </p:nvGraphicFramePr>
        <p:xfrm>
          <a:off x="429622" y="287383"/>
          <a:ext cx="11234058" cy="6309360"/>
        </p:xfrm>
        <a:graphic>
          <a:graphicData uri="http://schemas.openxmlformats.org/drawingml/2006/table">
            <a:tbl>
              <a:tblPr firstRow="1" firstCol="1" bandRow="1">
                <a:tableStyleId>{2D5ABB26-0587-4C30-8999-92F81FD0307C}</a:tableStyleId>
              </a:tblPr>
              <a:tblGrid>
                <a:gridCol w="3805899">
                  <a:extLst>
                    <a:ext uri="{9D8B030D-6E8A-4147-A177-3AD203B41FA5}">
                      <a16:colId xmlns:a16="http://schemas.microsoft.com/office/drawing/2014/main" val="3006288998"/>
                    </a:ext>
                  </a:extLst>
                </a:gridCol>
                <a:gridCol w="3805899">
                  <a:extLst>
                    <a:ext uri="{9D8B030D-6E8A-4147-A177-3AD203B41FA5}">
                      <a16:colId xmlns:a16="http://schemas.microsoft.com/office/drawing/2014/main" val="271497859"/>
                    </a:ext>
                  </a:extLst>
                </a:gridCol>
                <a:gridCol w="3622260">
                  <a:extLst>
                    <a:ext uri="{9D8B030D-6E8A-4147-A177-3AD203B41FA5}">
                      <a16:colId xmlns:a16="http://schemas.microsoft.com/office/drawing/2014/main" val="1153957731"/>
                    </a:ext>
                  </a:extLst>
                </a:gridCol>
              </a:tblGrid>
              <a:tr h="201706">
                <a:tc>
                  <a:txBody>
                    <a:bodyPr/>
                    <a:lstStyle/>
                    <a:p>
                      <a:pPr algn="ctr">
                        <a:spcAft>
                          <a:spcPts val="0"/>
                        </a:spcAft>
                      </a:pPr>
                      <a:r>
                        <a:rPr lang="en-US" sz="1800" b="1" dirty="0">
                          <a:effectLst/>
                        </a:rPr>
                        <a:t>Dataset</a:t>
                      </a:r>
                      <a:endParaRPr lang="en-IN" sz="18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954" marR="319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a:effectLst/>
                        </a:rPr>
                        <a:t>Methodology</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31954" marR="319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a:effectLst/>
                        </a:rPr>
                        <a:t>Results</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31954" marR="319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0736671"/>
                  </a:ext>
                </a:extLst>
              </a:tr>
              <a:tr h="201706">
                <a:tc rowSpan="3">
                  <a:txBody>
                    <a:bodyPr/>
                    <a:lstStyle/>
                    <a:p>
                      <a:pPr algn="l">
                        <a:spcAft>
                          <a:spcPts val="0"/>
                        </a:spcAft>
                      </a:pPr>
                      <a:r>
                        <a:rPr lang="en-US" sz="1800" dirty="0">
                          <a:effectLst/>
                        </a:rPr>
                        <a:t> </a:t>
                      </a:r>
                      <a:endParaRPr lang="en-IN" sz="1800" dirty="0">
                        <a:effectLst/>
                      </a:endParaRPr>
                    </a:p>
                    <a:p>
                      <a:pPr algn="l">
                        <a:spcAft>
                          <a:spcPts val="0"/>
                        </a:spcAft>
                      </a:pPr>
                      <a:r>
                        <a:rPr lang="en-US" sz="1800" dirty="0">
                          <a:effectLst/>
                        </a:rPr>
                        <a:t>4,266 Program - 3265 Malware and 1001 benign Program</a:t>
                      </a:r>
                      <a:endParaRPr lang="en-IN" sz="1800" dirty="0">
                        <a:effectLst/>
                      </a:endParaRPr>
                    </a:p>
                    <a:p>
                      <a:pPr algn="l">
                        <a:spcAft>
                          <a:spcPts val="0"/>
                        </a:spcAft>
                      </a:pPr>
                      <a:r>
                        <a:rPr lang="en-US" sz="1800" dirty="0">
                          <a:effectLst/>
                        </a:rPr>
                        <a:t>(M. Al-</a:t>
                      </a:r>
                      <a:r>
                        <a:rPr lang="en-US" sz="1800" dirty="0" err="1">
                          <a:effectLst/>
                        </a:rPr>
                        <a:t>Janabi</a:t>
                      </a:r>
                      <a:r>
                        <a:rPr lang="en-US" sz="1800" dirty="0">
                          <a:effectLst/>
                        </a:rPr>
                        <a:t> and A. M. </a:t>
                      </a:r>
                      <a:r>
                        <a:rPr lang="en-US" sz="1800" dirty="0" err="1">
                          <a:effectLst/>
                        </a:rPr>
                        <a:t>Altamimi</a:t>
                      </a:r>
                      <a:r>
                        <a:rPr lang="en-US" sz="1800" dirty="0">
                          <a:effectLst/>
                        </a:rPr>
                        <a:t>, 2020)</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954" marR="319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a:effectLst/>
                        </a:rPr>
                        <a:t>Static - RIPPER, NB, Multi-naïve Bayes</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31954" marR="319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a:effectLst/>
                        </a:rPr>
                        <a:t>Static Analysis - around 97% accuracy</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31954" marR="319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7927372"/>
                  </a:ext>
                </a:extLst>
              </a:tr>
              <a:tr h="403412">
                <a:tc vMerge="1">
                  <a:txBody>
                    <a:bodyPr/>
                    <a:lstStyle/>
                    <a:p>
                      <a:endParaRPr lang="en-IN"/>
                    </a:p>
                  </a:txBody>
                  <a:tcPr/>
                </a:tc>
                <a:tc>
                  <a:txBody>
                    <a:bodyPr/>
                    <a:lstStyle/>
                    <a:p>
                      <a:pPr algn="ctr">
                        <a:spcAft>
                          <a:spcPts val="0"/>
                        </a:spcAft>
                      </a:pPr>
                      <a:r>
                        <a:rPr lang="en-US" sz="1800">
                          <a:effectLst/>
                        </a:rPr>
                        <a:t>Dynamic - k-Means, Logistic Regression, Histogram, Bayesian Networks</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31954" marR="319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a:effectLst/>
                        </a:rPr>
                        <a:t>Dynamic Analysis - around 93%-99% accuracy</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31954" marR="319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9095068"/>
                  </a:ext>
                </a:extLst>
              </a:tr>
              <a:tr h="201706">
                <a:tc vMerge="1">
                  <a:txBody>
                    <a:bodyPr/>
                    <a:lstStyle/>
                    <a:p>
                      <a:endParaRPr lang="en-IN"/>
                    </a:p>
                  </a:txBody>
                  <a:tcPr/>
                </a:tc>
                <a:tc>
                  <a:txBody>
                    <a:bodyPr/>
                    <a:lstStyle/>
                    <a:p>
                      <a:pPr algn="ctr">
                        <a:spcAft>
                          <a:spcPts val="0"/>
                        </a:spcAft>
                      </a:pPr>
                      <a:r>
                        <a:rPr lang="en-US" sz="1800">
                          <a:effectLst/>
                        </a:rPr>
                        <a:t>Hybrid - J48 Decision  Tree, Random Forest</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31954" marR="319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a:effectLst/>
                        </a:rPr>
                        <a:t>Hybrid Analysis - around 95% accuracy</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31954" marR="319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1129812"/>
                  </a:ext>
                </a:extLst>
              </a:tr>
              <a:tr h="403412">
                <a:tc rowSpan="2">
                  <a:txBody>
                    <a:bodyPr/>
                    <a:lstStyle/>
                    <a:p>
                      <a:pPr algn="l">
                        <a:spcAft>
                          <a:spcPts val="0"/>
                        </a:spcAft>
                      </a:pPr>
                      <a:r>
                        <a:rPr lang="en-US" sz="1800" dirty="0">
                          <a:effectLst/>
                        </a:rPr>
                        <a:t>Training sample - 700,000  and testing samples - 400,000  from the dataset </a:t>
                      </a:r>
                      <a:endParaRPr lang="en-IN" sz="1800" dirty="0">
                        <a:effectLst/>
                      </a:endParaRPr>
                    </a:p>
                    <a:p>
                      <a:pPr algn="l">
                        <a:spcAft>
                          <a:spcPts val="0"/>
                        </a:spcAft>
                      </a:pPr>
                      <a:r>
                        <a:rPr lang="en-US" sz="1800" dirty="0">
                          <a:effectLst/>
                        </a:rPr>
                        <a:t>(M. Hassen, M. M. Carvalho and P. K. Chan, 2017)</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954" marR="319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spcAft>
                          <a:spcPts val="0"/>
                        </a:spcAft>
                      </a:pPr>
                      <a:r>
                        <a:rPr lang="en-US" sz="1800">
                          <a:effectLst/>
                        </a:rPr>
                        <a:t> </a:t>
                      </a:r>
                      <a:endParaRPr lang="en-IN" sz="1800">
                        <a:effectLst/>
                      </a:endParaRPr>
                    </a:p>
                    <a:p>
                      <a:pPr algn="ctr">
                        <a:spcAft>
                          <a:spcPts val="0"/>
                        </a:spcAft>
                      </a:pPr>
                      <a:r>
                        <a:rPr lang="en-US" sz="1800">
                          <a:effectLst/>
                        </a:rPr>
                        <a:t>Gradient Tree Boosting Algorithm</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31954" marR="319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a:effectLst/>
                        </a:rPr>
                        <a:t>Accuracy - 98.3% with detection rate of 0.01% FPR</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31954" marR="319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8886378"/>
                  </a:ext>
                </a:extLst>
              </a:tr>
              <a:tr h="403412">
                <a:tc vMerge="1">
                  <a:txBody>
                    <a:bodyPr/>
                    <a:lstStyle/>
                    <a:p>
                      <a:endParaRPr lang="en-IN"/>
                    </a:p>
                  </a:txBody>
                  <a:tcPr/>
                </a:tc>
                <a:tc vMerge="1">
                  <a:txBody>
                    <a:bodyPr/>
                    <a:lstStyle/>
                    <a:p>
                      <a:endParaRPr lang="en-IN"/>
                    </a:p>
                  </a:txBody>
                  <a:tcPr/>
                </a:tc>
                <a:tc>
                  <a:txBody>
                    <a:bodyPr/>
                    <a:lstStyle/>
                    <a:p>
                      <a:pPr algn="ctr">
                        <a:spcAft>
                          <a:spcPts val="0"/>
                        </a:spcAft>
                      </a:pPr>
                      <a:r>
                        <a:rPr lang="en-US" sz="1800">
                          <a:effectLst/>
                        </a:rPr>
                        <a:t>Accuracy - 99.997% with detection, rate of 0.1% FPR</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31954" marR="319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5974137"/>
                  </a:ext>
                </a:extLst>
              </a:tr>
              <a:tr h="201706">
                <a:tc rowSpan="2">
                  <a:txBody>
                    <a:bodyPr/>
                    <a:lstStyle/>
                    <a:p>
                      <a:pPr algn="l">
                        <a:spcAft>
                          <a:spcPts val="0"/>
                        </a:spcAft>
                      </a:pPr>
                      <a:r>
                        <a:rPr lang="en-US" sz="1800" dirty="0">
                          <a:effectLst/>
                        </a:rPr>
                        <a:t>Malware labelled samples = 10,867 which belong to 9 malware families </a:t>
                      </a:r>
                      <a:endParaRPr lang="en-IN" sz="1800" dirty="0">
                        <a:effectLst/>
                      </a:endParaRPr>
                    </a:p>
                    <a:p>
                      <a:pPr algn="l">
                        <a:spcAft>
                          <a:spcPts val="0"/>
                        </a:spcAft>
                      </a:pPr>
                      <a:r>
                        <a:rPr lang="en-US" sz="1800" dirty="0">
                          <a:effectLst/>
                        </a:rPr>
                        <a:t>(M. J. M. M., U. S., M. B. P. and S. G. Sandhya, 2020)</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954" marR="319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spcAft>
                          <a:spcPts val="0"/>
                        </a:spcAft>
                      </a:pPr>
                      <a:r>
                        <a:rPr lang="en-US" sz="1800">
                          <a:effectLst/>
                        </a:rPr>
                        <a:t> </a:t>
                      </a:r>
                      <a:endParaRPr lang="en-IN" sz="1800">
                        <a:effectLst/>
                      </a:endParaRPr>
                    </a:p>
                    <a:p>
                      <a:pPr algn="ctr">
                        <a:spcAft>
                          <a:spcPts val="0"/>
                        </a:spcAft>
                      </a:pPr>
                      <a:r>
                        <a:rPr lang="en-US" sz="1800">
                          <a:effectLst/>
                        </a:rPr>
                        <a:t>Opcode n-gram with control statement shingling</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31954" marR="319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a:effectLst/>
                        </a:rPr>
                        <a:t>Accuracy - 99.21, Instances - 10260</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31954" marR="319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8016343"/>
                  </a:ext>
                </a:extLst>
              </a:tr>
              <a:tr h="605118">
                <a:tc vMerge="1">
                  <a:txBody>
                    <a:bodyPr/>
                    <a:lstStyle/>
                    <a:p>
                      <a:endParaRPr lang="en-IN"/>
                    </a:p>
                  </a:txBody>
                  <a:tcPr/>
                </a:tc>
                <a:tc vMerge="1">
                  <a:txBody>
                    <a:bodyPr/>
                    <a:lstStyle/>
                    <a:p>
                      <a:endParaRPr lang="en-IN"/>
                    </a:p>
                  </a:txBody>
                  <a:tcPr/>
                </a:tc>
                <a:tc>
                  <a:txBody>
                    <a:bodyPr/>
                    <a:lstStyle/>
                    <a:p>
                      <a:pPr algn="ctr">
                        <a:spcAft>
                          <a:spcPts val="0"/>
                        </a:spcAft>
                      </a:pPr>
                      <a:r>
                        <a:rPr lang="en-US" sz="1800">
                          <a:effectLst/>
                        </a:rPr>
                        <a:t>Accuracy - 99.11, Instances - 10260</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31954" marR="319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0553374"/>
                  </a:ext>
                </a:extLst>
              </a:tr>
              <a:tr h="403412">
                <a:tc>
                  <a:txBody>
                    <a:bodyPr/>
                    <a:lstStyle/>
                    <a:p>
                      <a:pPr algn="l">
                        <a:spcAft>
                          <a:spcPts val="0"/>
                        </a:spcAft>
                      </a:pPr>
                      <a:r>
                        <a:rPr lang="en-US" sz="1800" dirty="0">
                          <a:effectLst/>
                        </a:rPr>
                        <a:t>216 Malicious Apps from Contagio Project </a:t>
                      </a:r>
                      <a:endParaRPr lang="en-IN" sz="1800" dirty="0">
                        <a:effectLst/>
                      </a:endParaRPr>
                    </a:p>
                    <a:p>
                      <a:pPr algn="l">
                        <a:spcAft>
                          <a:spcPts val="0"/>
                        </a:spcAft>
                      </a:pPr>
                      <a:r>
                        <a:rPr lang="en-US" sz="1800" dirty="0">
                          <a:effectLst/>
                        </a:rPr>
                        <a:t>(L. Singh and M. Hofmann, 2017)</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954" marR="319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spcAft>
                          <a:spcPts val="0"/>
                        </a:spcAft>
                      </a:pPr>
                      <a:r>
                        <a:rPr lang="en-US" sz="1800">
                          <a:effectLst/>
                        </a:rPr>
                        <a:t> </a:t>
                      </a:r>
                      <a:endParaRPr lang="en-IN" sz="1800">
                        <a:effectLst/>
                      </a:endParaRPr>
                    </a:p>
                    <a:p>
                      <a:pPr algn="ctr">
                        <a:spcAft>
                          <a:spcPts val="0"/>
                        </a:spcAft>
                      </a:pPr>
                      <a:r>
                        <a:rPr lang="en-US" sz="1800">
                          <a:effectLst/>
                        </a:rPr>
                        <a:t>DT, RF, Gradient Boosting Tree, K-NN, SVM, Neural Network, Deep Learning</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31954" marR="319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just">
                        <a:spcAft>
                          <a:spcPts val="0"/>
                        </a:spcAft>
                      </a:pPr>
                      <a:r>
                        <a:rPr lang="en-US" sz="1800">
                          <a:effectLst/>
                        </a:rPr>
                        <a:t> </a:t>
                      </a:r>
                      <a:endParaRPr lang="en-IN" sz="1800">
                        <a:effectLst/>
                      </a:endParaRPr>
                    </a:p>
                    <a:p>
                      <a:pPr algn="ctr">
                        <a:spcAft>
                          <a:spcPts val="0"/>
                        </a:spcAft>
                      </a:pPr>
                      <a:r>
                        <a:rPr lang="en-US" sz="1800">
                          <a:effectLst/>
                        </a:rPr>
                        <a:t>SVM - Accuracy - 97.16 with recall 99.54% with malware apps</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31954" marR="319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3010974"/>
                  </a:ext>
                </a:extLst>
              </a:tr>
              <a:tr h="403412">
                <a:tc>
                  <a:txBody>
                    <a:bodyPr/>
                    <a:lstStyle/>
                    <a:p>
                      <a:pPr algn="l">
                        <a:spcAft>
                          <a:spcPts val="0"/>
                        </a:spcAft>
                      </a:pPr>
                      <a:r>
                        <a:rPr lang="en-US" sz="1800" dirty="0">
                          <a:effectLst/>
                        </a:rPr>
                        <a:t>278 Normal Apps from Google Play (L. Singh and M. Hofmann, 2017)</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954" marR="319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430819768"/>
                  </a:ext>
                </a:extLst>
              </a:tr>
              <a:tr h="605118">
                <a:tc>
                  <a:txBody>
                    <a:bodyPr/>
                    <a:lstStyle/>
                    <a:p>
                      <a:pPr algn="l">
                        <a:spcAft>
                          <a:spcPts val="0"/>
                        </a:spcAft>
                      </a:pPr>
                      <a:r>
                        <a:rPr lang="en-US" sz="1800" dirty="0">
                          <a:effectLst/>
                        </a:rPr>
                        <a:t>Training Dataset - 63,842 &amp; Test dataset - 27,361 (C. </a:t>
                      </a:r>
                      <a:r>
                        <a:rPr lang="en-US" sz="1800" dirty="0" err="1">
                          <a:effectLst/>
                        </a:rPr>
                        <a:t>Cilleruelo</a:t>
                      </a:r>
                      <a:r>
                        <a:rPr lang="en-US" sz="1800" dirty="0">
                          <a:effectLst/>
                        </a:rPr>
                        <a:t>, Enrique-</a:t>
                      </a:r>
                      <a:r>
                        <a:rPr lang="en-US" sz="1800" dirty="0" err="1">
                          <a:effectLst/>
                        </a:rPr>
                        <a:t>Larriba</a:t>
                      </a:r>
                      <a:r>
                        <a:rPr lang="en-US" sz="1800" dirty="0">
                          <a:effectLst/>
                        </a:rPr>
                        <a:t>, L. De-Marcos and J. -J. Martinez-</a:t>
                      </a:r>
                      <a:r>
                        <a:rPr lang="en-US" sz="1800" dirty="0" err="1">
                          <a:effectLst/>
                        </a:rPr>
                        <a:t>Herráiz</a:t>
                      </a:r>
                      <a:r>
                        <a:rPr lang="en-US" sz="1800" dirty="0">
                          <a:effectLst/>
                        </a:rPr>
                        <a:t>, 2021)</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954" marR="319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a:effectLst/>
                        </a:rPr>
                        <a:t> </a:t>
                      </a:r>
                      <a:endParaRPr lang="en-IN" sz="1800">
                        <a:effectLst/>
                      </a:endParaRPr>
                    </a:p>
                    <a:p>
                      <a:pPr algn="ctr">
                        <a:spcAft>
                          <a:spcPts val="0"/>
                        </a:spcAft>
                      </a:pPr>
                      <a:r>
                        <a:rPr lang="en-US" sz="1800">
                          <a:effectLst/>
                        </a:rPr>
                        <a:t>SVM ,SGD, XGB, RFC, PHAs</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31954" marR="319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dirty="0">
                          <a:effectLst/>
                        </a:rPr>
                        <a:t> </a:t>
                      </a:r>
                      <a:endParaRPr lang="en-IN" sz="1800" dirty="0">
                        <a:effectLst/>
                      </a:endParaRPr>
                    </a:p>
                    <a:p>
                      <a:pPr algn="ctr">
                        <a:spcAft>
                          <a:spcPts val="0"/>
                        </a:spcAft>
                      </a:pPr>
                      <a:r>
                        <a:rPr lang="en-US" sz="1800" dirty="0">
                          <a:effectLst/>
                        </a:rPr>
                        <a:t>SVM – 83% , SGD – 83%, RFC – 90% , XGB – 89%</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954" marR="319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6548580"/>
                  </a:ext>
                </a:extLst>
              </a:tr>
            </a:tbl>
          </a:graphicData>
        </a:graphic>
      </p:graphicFrame>
    </p:spTree>
    <p:extLst>
      <p:ext uri="{BB962C8B-B14F-4D97-AF65-F5344CB8AC3E}">
        <p14:creationId xmlns:p14="http://schemas.microsoft.com/office/powerpoint/2010/main" val="2199146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9679642"/>
              </p:ext>
            </p:extLst>
          </p:nvPr>
        </p:nvGraphicFramePr>
        <p:xfrm>
          <a:off x="467360" y="618308"/>
          <a:ext cx="11234057" cy="4938653"/>
        </p:xfrm>
        <a:graphic>
          <a:graphicData uri="http://schemas.openxmlformats.org/drawingml/2006/table">
            <a:tbl>
              <a:tblPr firstRow="1" firstCol="1" bandRow="1">
                <a:tableStyleId>{2D5ABB26-0587-4C30-8999-92F81FD0307C}</a:tableStyleId>
              </a:tblPr>
              <a:tblGrid>
                <a:gridCol w="3837567">
                  <a:extLst>
                    <a:ext uri="{9D8B030D-6E8A-4147-A177-3AD203B41FA5}">
                      <a16:colId xmlns:a16="http://schemas.microsoft.com/office/drawing/2014/main" val="830887324"/>
                    </a:ext>
                  </a:extLst>
                </a:gridCol>
                <a:gridCol w="3789673">
                  <a:extLst>
                    <a:ext uri="{9D8B030D-6E8A-4147-A177-3AD203B41FA5}">
                      <a16:colId xmlns:a16="http://schemas.microsoft.com/office/drawing/2014/main" val="1391810135"/>
                    </a:ext>
                  </a:extLst>
                </a:gridCol>
                <a:gridCol w="3606817">
                  <a:extLst>
                    <a:ext uri="{9D8B030D-6E8A-4147-A177-3AD203B41FA5}">
                      <a16:colId xmlns:a16="http://schemas.microsoft.com/office/drawing/2014/main" val="4115487338"/>
                    </a:ext>
                  </a:extLst>
                </a:gridCol>
              </a:tblGrid>
              <a:tr h="732709">
                <a:tc>
                  <a:txBody>
                    <a:bodyPr/>
                    <a:lstStyle/>
                    <a:p>
                      <a:pPr algn="ctr">
                        <a:spcAft>
                          <a:spcPts val="0"/>
                        </a:spcAft>
                      </a:pPr>
                      <a:r>
                        <a:rPr lang="en-US" sz="1800">
                          <a:effectLst/>
                        </a:rPr>
                        <a:t>Genome projects - 1260 malware sample</a:t>
                      </a:r>
                      <a:endParaRPr lang="en-IN" sz="1800">
                        <a:effectLst/>
                      </a:endParaRPr>
                    </a:p>
                    <a:p>
                      <a:pPr algn="ctr">
                        <a:spcAft>
                          <a:spcPts val="0"/>
                        </a:spcAft>
                      </a:pPr>
                      <a:r>
                        <a:rPr lang="en-US" sz="1800">
                          <a:effectLst/>
                        </a:rPr>
                        <a:t>(H. </a:t>
                      </a:r>
                      <a:r>
                        <a:rPr lang="en-US" sz="1800" dirty="0" err="1">
                          <a:effectLst/>
                        </a:rPr>
                        <a:t>Lashkari</a:t>
                      </a:r>
                      <a:r>
                        <a:rPr lang="en-US" sz="1800" dirty="0">
                          <a:effectLst/>
                        </a:rPr>
                        <a:t>, A. F. A. </a:t>
                      </a:r>
                      <a:r>
                        <a:rPr lang="en-US" sz="1800" dirty="0" err="1">
                          <a:effectLst/>
                        </a:rPr>
                        <a:t>Kadir</a:t>
                      </a:r>
                      <a:r>
                        <a:rPr lang="en-US" sz="1800" dirty="0">
                          <a:effectLst/>
                        </a:rPr>
                        <a:t>, L. Taheri and A. A. </a:t>
                      </a:r>
                      <a:r>
                        <a:rPr lang="en-US" sz="1800" dirty="0" err="1">
                          <a:effectLst/>
                        </a:rPr>
                        <a:t>Ghorbani</a:t>
                      </a:r>
                      <a:r>
                        <a:rPr lang="en-US" sz="1800" dirty="0">
                          <a:effectLst/>
                        </a:rPr>
                        <a:t>)</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54874" marR="548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a:spcAft>
                          <a:spcPts val="0"/>
                        </a:spcAft>
                      </a:pPr>
                      <a:r>
                        <a:rPr lang="en-US" sz="1800">
                          <a:effectLst/>
                        </a:rPr>
                        <a:t> </a:t>
                      </a:r>
                      <a:endParaRPr lang="en-IN" sz="1800">
                        <a:effectLst/>
                      </a:endParaRPr>
                    </a:p>
                    <a:p>
                      <a:pPr algn="ctr">
                        <a:spcAft>
                          <a:spcPts val="0"/>
                        </a:spcAft>
                      </a:pPr>
                      <a:r>
                        <a:rPr lang="en-US" sz="1800">
                          <a:effectLst/>
                        </a:rPr>
                        <a:t>10-fold cross validation on 60% of training data.</a:t>
                      </a:r>
                      <a:endParaRPr lang="en-IN" sz="1800">
                        <a:effectLst/>
                      </a:endParaRPr>
                    </a:p>
                    <a:p>
                      <a:pPr algn="ctr">
                        <a:spcAft>
                          <a:spcPts val="0"/>
                        </a:spcAft>
                      </a:pPr>
                      <a:r>
                        <a:rPr lang="en-US" sz="1800">
                          <a:effectLst/>
                        </a:rPr>
                        <a:t>40% of data is tested by RF, kNN and DT, J48.</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54874" marR="548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a:spcAft>
                          <a:spcPts val="0"/>
                        </a:spcAft>
                      </a:pPr>
                      <a:r>
                        <a:rPr lang="en-US" sz="1800">
                          <a:effectLst/>
                        </a:rPr>
                        <a:t> </a:t>
                      </a:r>
                      <a:endParaRPr lang="en-IN" sz="1800">
                        <a:effectLst/>
                      </a:endParaRPr>
                    </a:p>
                    <a:p>
                      <a:pPr algn="ctr">
                        <a:spcAft>
                          <a:spcPts val="0"/>
                        </a:spcAft>
                      </a:pPr>
                      <a:r>
                        <a:rPr lang="en-US" sz="1800">
                          <a:effectLst/>
                        </a:rPr>
                        <a:t> </a:t>
                      </a:r>
                      <a:endParaRPr lang="en-IN" sz="1800">
                        <a:effectLst/>
                      </a:endParaRPr>
                    </a:p>
                    <a:p>
                      <a:pPr algn="ctr">
                        <a:spcAft>
                          <a:spcPts val="0"/>
                        </a:spcAft>
                      </a:pPr>
                      <a:r>
                        <a:rPr lang="en-US" sz="1800">
                          <a:effectLst/>
                        </a:rPr>
                        <a:t>Average precision of all three methods - 85% and recalls - 88% for all three classifier.</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54874" marR="548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6509918"/>
                  </a:ext>
                </a:extLst>
              </a:tr>
              <a:tr h="366423">
                <a:tc>
                  <a:txBody>
                    <a:bodyPr/>
                    <a:lstStyle/>
                    <a:p>
                      <a:pPr algn="ctr">
                        <a:spcAft>
                          <a:spcPts val="0"/>
                        </a:spcAft>
                      </a:pPr>
                      <a:r>
                        <a:rPr lang="en-US" sz="1800">
                          <a:effectLst/>
                        </a:rPr>
                        <a:t>Drebin Dataset - 5560 malware sample across 20 families &amp; 123,453 benign</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54874" marR="548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53787270"/>
                  </a:ext>
                </a:extLst>
              </a:tr>
              <a:tr h="183212">
                <a:tc>
                  <a:txBody>
                    <a:bodyPr/>
                    <a:lstStyle/>
                    <a:p>
                      <a:pPr algn="ctr">
                        <a:spcAft>
                          <a:spcPts val="0"/>
                        </a:spcAft>
                      </a:pPr>
                      <a:r>
                        <a:rPr lang="en-US" sz="1800">
                          <a:effectLst/>
                        </a:rPr>
                        <a:t>HCRL Lab Dataset</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54874" marR="548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852214075"/>
                  </a:ext>
                </a:extLst>
              </a:tr>
              <a:tr h="366423">
                <a:tc>
                  <a:txBody>
                    <a:bodyPr/>
                    <a:lstStyle/>
                    <a:p>
                      <a:pPr algn="ctr">
                        <a:spcAft>
                          <a:spcPts val="0"/>
                        </a:spcAft>
                      </a:pPr>
                      <a:r>
                        <a:rPr lang="en-US" sz="1800">
                          <a:effectLst/>
                        </a:rPr>
                        <a:t>AAGM Dataset - 1500 benign &amp; 400 malware samples </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54874" marR="548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237504219"/>
                  </a:ext>
                </a:extLst>
              </a:tr>
              <a:tr h="600021">
                <a:tc>
                  <a:txBody>
                    <a:bodyPr/>
                    <a:lstStyle/>
                    <a:p>
                      <a:pPr algn="ctr">
                        <a:spcAft>
                          <a:spcPts val="0"/>
                        </a:spcAft>
                      </a:pPr>
                      <a:r>
                        <a:rPr lang="en-US" sz="1800">
                          <a:effectLst/>
                        </a:rPr>
                        <a:t>Imbalanced dataset - 42797 malware &amp; 1079 benign</a:t>
                      </a:r>
                      <a:endParaRPr lang="en-IN" sz="1800">
                        <a:effectLst/>
                      </a:endParaRPr>
                    </a:p>
                    <a:p>
                      <a:pPr algn="ctr">
                        <a:spcAft>
                          <a:spcPts val="0"/>
                        </a:spcAft>
                      </a:pPr>
                      <a:r>
                        <a:rPr lang="en-US" sz="1800">
                          <a:effectLst/>
                        </a:rPr>
                        <a:t>(M. Goyal and R. Kumar, 2020)</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54874" marR="548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spcAft>
                          <a:spcPts val="0"/>
                        </a:spcAft>
                      </a:pPr>
                      <a:r>
                        <a:rPr lang="en-US" sz="1800">
                          <a:effectLst/>
                        </a:rPr>
                        <a:t> </a:t>
                      </a:r>
                      <a:endParaRPr lang="en-IN" sz="1800">
                        <a:effectLst/>
                      </a:endParaRPr>
                    </a:p>
                    <a:p>
                      <a:pPr algn="ctr">
                        <a:spcAft>
                          <a:spcPts val="0"/>
                        </a:spcAft>
                      </a:pPr>
                      <a:r>
                        <a:rPr lang="en-US" sz="1800">
                          <a:effectLst/>
                        </a:rPr>
                        <a:t>kNN, Gaussian naïve bayes, multi naïve bayes, DT, RF</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54874" marR="548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spcAft>
                          <a:spcPts val="0"/>
                        </a:spcAft>
                      </a:pPr>
                      <a:r>
                        <a:rPr lang="en-US" sz="1800">
                          <a:effectLst/>
                        </a:rPr>
                        <a:t> </a:t>
                      </a:r>
                      <a:endParaRPr lang="en-IN" sz="1800">
                        <a:effectLst/>
                      </a:endParaRPr>
                    </a:p>
                    <a:p>
                      <a:pPr algn="ctr">
                        <a:spcAft>
                          <a:spcPts val="0"/>
                        </a:spcAft>
                      </a:pPr>
                      <a:r>
                        <a:rPr lang="en-US" sz="1800">
                          <a:effectLst/>
                        </a:rPr>
                        <a:t>Random forest - precision of 90.98% on a fair dataset &amp; 98.94% on imbalanced dataset.</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54874" marR="548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916270"/>
                  </a:ext>
                </a:extLst>
              </a:tr>
              <a:tr h="549533">
                <a:tc>
                  <a:txBody>
                    <a:bodyPr/>
                    <a:lstStyle/>
                    <a:p>
                      <a:pPr algn="ctr">
                        <a:spcAft>
                          <a:spcPts val="0"/>
                        </a:spcAft>
                      </a:pPr>
                      <a:r>
                        <a:rPr lang="en-US" sz="1800">
                          <a:effectLst/>
                        </a:rPr>
                        <a:t>Balanced dataset - 1079 malware &amp; 1079 benign (M. </a:t>
                      </a:r>
                      <a:r>
                        <a:rPr lang="en-US" sz="1800" dirty="0" err="1">
                          <a:effectLst/>
                        </a:rPr>
                        <a:t>Goyal</a:t>
                      </a:r>
                      <a:r>
                        <a:rPr lang="en-US" sz="1800" dirty="0">
                          <a:effectLst/>
                        </a:rPr>
                        <a:t> and R. Kumar, 2020)</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54874" marR="548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87793490"/>
                  </a:ext>
                </a:extLst>
              </a:tr>
              <a:tr h="1057288">
                <a:tc>
                  <a:txBody>
                    <a:bodyPr/>
                    <a:lstStyle/>
                    <a:p>
                      <a:pPr algn="ctr">
                        <a:spcAft>
                          <a:spcPts val="0"/>
                        </a:spcAft>
                      </a:pPr>
                      <a:r>
                        <a:rPr lang="en-US" sz="1800">
                          <a:effectLst/>
                        </a:rPr>
                        <a:t>176 files were split in 31,702 instances</a:t>
                      </a:r>
                      <a:endParaRPr lang="en-IN" sz="1800">
                        <a:effectLst/>
                      </a:endParaRPr>
                    </a:p>
                    <a:p>
                      <a:pPr algn="ctr">
                        <a:spcAft>
                          <a:spcPts val="0"/>
                        </a:spcAft>
                      </a:pPr>
                      <a:r>
                        <a:rPr lang="en-US" sz="1800">
                          <a:effectLst/>
                        </a:rPr>
                        <a:t>3192 files in total were split 203,948 instances </a:t>
                      </a:r>
                      <a:endParaRPr lang="en-IN" sz="1800">
                        <a:effectLst/>
                      </a:endParaRPr>
                    </a:p>
                    <a:p>
                      <a:pPr algn="ctr">
                        <a:spcAft>
                          <a:spcPts val="0"/>
                        </a:spcAft>
                      </a:pPr>
                      <a:r>
                        <a:rPr lang="en-US" sz="1800">
                          <a:effectLst/>
                        </a:rPr>
                        <a:t>(C. </a:t>
                      </a:r>
                      <a:r>
                        <a:rPr lang="en-US" sz="1800" dirty="0">
                          <a:effectLst/>
                        </a:rPr>
                        <a:t>R. O. Assis, R. S. </a:t>
                      </a:r>
                      <a:r>
                        <a:rPr lang="en-US" sz="1800" dirty="0" err="1">
                          <a:effectLst/>
                        </a:rPr>
                        <a:t>Miani</a:t>
                      </a:r>
                      <a:r>
                        <a:rPr lang="en-US" sz="1800" dirty="0">
                          <a:effectLst/>
                        </a:rPr>
                        <a:t>, M. G. </a:t>
                      </a:r>
                      <a:r>
                        <a:rPr lang="en-US" sz="1800" dirty="0" err="1">
                          <a:effectLst/>
                        </a:rPr>
                        <a:t>Carneiro</a:t>
                      </a:r>
                      <a:r>
                        <a:rPr lang="en-US" sz="1800" dirty="0">
                          <a:effectLst/>
                        </a:rPr>
                        <a:t> and K. J. B. Park, 2019)</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54874" marR="548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a:effectLst/>
                        </a:rPr>
                        <a:t> </a:t>
                      </a:r>
                      <a:endParaRPr lang="en-IN" sz="1800">
                        <a:effectLst/>
                      </a:endParaRPr>
                    </a:p>
                    <a:p>
                      <a:pPr algn="ctr">
                        <a:spcAft>
                          <a:spcPts val="0"/>
                        </a:spcAft>
                      </a:pPr>
                      <a:r>
                        <a:rPr lang="en-US" sz="1800">
                          <a:effectLst/>
                        </a:rPr>
                        <a:t>Classifiers - Canberra distance, entropy. CART, RF, KNN, NB, MLP, SVM are the ML algorithm used.</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54874" marR="548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a:effectLst/>
                        </a:rPr>
                        <a:t>NB has the best precision with 96.1 and 80.1 recall. </a:t>
                      </a:r>
                      <a:r>
                        <a:rPr lang="en-US" sz="1800" dirty="0" err="1">
                          <a:effectLst/>
                        </a:rPr>
                        <a:t>kNN</a:t>
                      </a:r>
                      <a:r>
                        <a:rPr lang="en-US" sz="1800" dirty="0">
                          <a:effectLst/>
                        </a:rPr>
                        <a:t> has the best recall with 97.0 with 93.7 precision</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54874" marR="548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037886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66511202"/>
              </p:ext>
            </p:extLst>
          </p:nvPr>
        </p:nvGraphicFramePr>
        <p:xfrm>
          <a:off x="467359" y="343988"/>
          <a:ext cx="11234058" cy="274320"/>
        </p:xfrm>
        <a:graphic>
          <a:graphicData uri="http://schemas.openxmlformats.org/drawingml/2006/table">
            <a:tbl>
              <a:tblPr firstRow="1" firstCol="1" bandRow="1">
                <a:tableStyleId>{2D5ABB26-0587-4C30-8999-92F81FD0307C}</a:tableStyleId>
              </a:tblPr>
              <a:tblGrid>
                <a:gridCol w="3805899">
                  <a:extLst>
                    <a:ext uri="{9D8B030D-6E8A-4147-A177-3AD203B41FA5}">
                      <a16:colId xmlns:a16="http://schemas.microsoft.com/office/drawing/2014/main" val="1629457070"/>
                    </a:ext>
                  </a:extLst>
                </a:gridCol>
                <a:gridCol w="3805899">
                  <a:extLst>
                    <a:ext uri="{9D8B030D-6E8A-4147-A177-3AD203B41FA5}">
                      <a16:colId xmlns:a16="http://schemas.microsoft.com/office/drawing/2014/main" val="887564731"/>
                    </a:ext>
                  </a:extLst>
                </a:gridCol>
                <a:gridCol w="3622260">
                  <a:extLst>
                    <a:ext uri="{9D8B030D-6E8A-4147-A177-3AD203B41FA5}">
                      <a16:colId xmlns:a16="http://schemas.microsoft.com/office/drawing/2014/main" val="1028045814"/>
                    </a:ext>
                  </a:extLst>
                </a:gridCol>
              </a:tblGrid>
              <a:tr h="201706">
                <a:tc>
                  <a:txBody>
                    <a:bodyPr/>
                    <a:lstStyle/>
                    <a:p>
                      <a:pPr algn="ctr">
                        <a:spcAft>
                          <a:spcPts val="0"/>
                        </a:spcAft>
                      </a:pPr>
                      <a:r>
                        <a:rPr lang="en-US" sz="1800" b="1" dirty="0">
                          <a:effectLst/>
                        </a:rPr>
                        <a:t>Dataset</a:t>
                      </a:r>
                      <a:endParaRPr lang="en-IN" sz="18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954" marR="319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b="1">
                          <a:effectLst/>
                        </a:rPr>
                        <a:t>Methodology</a:t>
                      </a:r>
                      <a:endParaRPr lang="en-IN" sz="1800" b="1">
                        <a:effectLst/>
                        <a:latin typeface="Times New Roman" panose="02020603050405020304" pitchFamily="18" charset="0"/>
                        <a:ea typeface="SimSun" panose="02010600030101010101" pitchFamily="2" charset="-122"/>
                        <a:cs typeface="Times New Roman" panose="02020603050405020304" pitchFamily="18" charset="0"/>
                      </a:endParaRPr>
                    </a:p>
                  </a:txBody>
                  <a:tcPr marL="31954" marR="319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b="1" dirty="0">
                          <a:effectLst/>
                        </a:rPr>
                        <a:t>Results</a:t>
                      </a:r>
                      <a:endParaRPr lang="en-IN" sz="18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954" marR="319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6841716"/>
                  </a:ext>
                </a:extLst>
              </a:tr>
            </a:tbl>
          </a:graphicData>
        </a:graphic>
      </p:graphicFrame>
      <p:sp>
        <p:nvSpPr>
          <p:cNvPr id="6" name="Content Placeholder 3"/>
          <p:cNvSpPr txBox="1">
            <a:spLocks/>
          </p:cNvSpPr>
          <p:nvPr/>
        </p:nvSpPr>
        <p:spPr>
          <a:xfrm>
            <a:off x="826588" y="5797339"/>
            <a:ext cx="10515600" cy="970907"/>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smtClean="0"/>
              <a:t>Table 3: Survey on the dataset utilized and the findings achieved using various methodologies</a:t>
            </a:r>
            <a:endParaRPr lang="en-IN" sz="1800" dirty="0" smtClean="0"/>
          </a:p>
          <a:p>
            <a:pPr marL="0" indent="0">
              <a:buNone/>
            </a:pPr>
            <a:r>
              <a:rPr lang="en-US" sz="1800" dirty="0" smtClean="0"/>
              <a:t>Table 3 is a brief survey of the dataset, methodology used by the researchers and their finding compiled together. It mentions the results which were found after the implementation of machine learning algorithm on the dataset.</a:t>
            </a:r>
            <a:endParaRPr lang="en-IN" sz="1800" dirty="0"/>
          </a:p>
        </p:txBody>
      </p:sp>
    </p:spTree>
    <p:extLst>
      <p:ext uri="{BB962C8B-B14F-4D97-AF65-F5344CB8AC3E}">
        <p14:creationId xmlns:p14="http://schemas.microsoft.com/office/powerpoint/2010/main" val="2262888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9"/>
            <a:ext cx="10515600" cy="1325563"/>
          </a:xfrm>
        </p:spPr>
        <p:txBody>
          <a:bodyPr/>
          <a:lstStyle/>
          <a:p>
            <a:r>
              <a:rPr lang="en-IN" b="1" dirty="0" smtClean="0"/>
              <a:t>Proposed Architecture</a:t>
            </a:r>
            <a:endParaRPr lang="en-IN" b="1" dirty="0"/>
          </a:p>
        </p:txBody>
      </p:sp>
      <p:sp>
        <p:nvSpPr>
          <p:cNvPr id="3" name="Content Placeholder 2"/>
          <p:cNvSpPr>
            <a:spLocks noGrp="1"/>
          </p:cNvSpPr>
          <p:nvPr>
            <p:ph idx="1"/>
          </p:nvPr>
        </p:nvSpPr>
        <p:spPr>
          <a:xfrm>
            <a:off x="838200" y="1481682"/>
            <a:ext cx="10515600" cy="5167312"/>
          </a:xfrm>
        </p:spPr>
        <p:txBody>
          <a:bodyPr>
            <a:noAutofit/>
          </a:bodyPr>
          <a:lstStyle/>
          <a:p>
            <a:pPr marL="0" indent="0" algn="just">
              <a:buNone/>
            </a:pPr>
            <a:r>
              <a:rPr lang="en-US" b="1" dirty="0" smtClean="0"/>
              <a:t>Dataset </a:t>
            </a:r>
            <a:r>
              <a:rPr lang="en-US" b="1" dirty="0"/>
              <a:t>Collection</a:t>
            </a:r>
            <a:r>
              <a:rPr lang="en-US" sz="2200" dirty="0"/>
              <a:t>: The dataset can be collected from websites like kaggle and secrepo which can be freely available without any authorization necessary. The dataset collected online from kaggle has to be large and publicly available</a:t>
            </a:r>
            <a:r>
              <a:rPr lang="en-US" sz="2200" dirty="0" smtClean="0"/>
              <a:t>.</a:t>
            </a:r>
            <a:r>
              <a:rPr lang="en-US" sz="2200" dirty="0"/>
              <a:t>	</a:t>
            </a:r>
            <a:endParaRPr lang="en-IN" sz="2200" dirty="0"/>
          </a:p>
          <a:p>
            <a:pPr marL="0" indent="0" algn="just">
              <a:buNone/>
            </a:pPr>
            <a:r>
              <a:rPr lang="en-US" b="1" dirty="0" smtClean="0"/>
              <a:t>Analysis </a:t>
            </a:r>
            <a:r>
              <a:rPr lang="en-US" b="1" dirty="0"/>
              <a:t>of Malware</a:t>
            </a:r>
            <a:r>
              <a:rPr lang="en-US" b="1" dirty="0" smtClean="0"/>
              <a:t>:</a:t>
            </a:r>
            <a:r>
              <a:rPr lang="en-US" b="1" dirty="0"/>
              <a:t> </a:t>
            </a:r>
            <a:endParaRPr lang="en-IN" b="1" dirty="0"/>
          </a:p>
          <a:p>
            <a:pPr algn="just"/>
            <a:r>
              <a:rPr lang="en-US" sz="2400" b="1" dirty="0" smtClean="0"/>
              <a:t>Static </a:t>
            </a:r>
            <a:r>
              <a:rPr lang="en-US" sz="2400" b="1" dirty="0"/>
              <a:t>analysis</a:t>
            </a:r>
            <a:r>
              <a:rPr lang="en-US" sz="2200" dirty="0"/>
              <a:t>: It includes the methods that allow us to get information about the software that we want to analyze without executing it, one example of them is the study of the code, their callings, resources, </a:t>
            </a:r>
            <a:r>
              <a:rPr lang="en-US" sz="2200" dirty="0" smtClean="0"/>
              <a:t>etc.</a:t>
            </a:r>
            <a:endParaRPr lang="en-IN" sz="2200" dirty="0"/>
          </a:p>
          <a:p>
            <a:pPr marL="457200" lvl="1" indent="0" algn="just">
              <a:buNone/>
            </a:pPr>
            <a:r>
              <a:rPr lang="en-US" sz="1800" dirty="0" smtClean="0"/>
              <a:t>For </a:t>
            </a:r>
            <a:r>
              <a:rPr lang="en-US" sz="1800" dirty="0"/>
              <a:t>this approach, a code must be developed that consisted to extract and make a CSV file </a:t>
            </a:r>
            <a:r>
              <a:rPr lang="en-US" sz="1800" dirty="0" smtClean="0"/>
              <a:t>which </a:t>
            </a:r>
            <a:r>
              <a:rPr lang="en-US" sz="1800" dirty="0"/>
              <a:t>has information about permissions of applications, through this script you can map </a:t>
            </a:r>
            <a:r>
              <a:rPr lang="en-US" sz="1800" dirty="0" smtClean="0"/>
              <a:t>each </a:t>
            </a:r>
            <a:r>
              <a:rPr lang="en-US" sz="1800" dirty="0"/>
              <a:t>APK (Android Application Package) against a list of permissions</a:t>
            </a:r>
            <a:endParaRPr lang="en-IN" sz="1800" dirty="0"/>
          </a:p>
          <a:p>
            <a:pPr algn="just"/>
            <a:r>
              <a:rPr lang="en-US" sz="2400" b="1" dirty="0" smtClean="0"/>
              <a:t>Dynamic </a:t>
            </a:r>
            <a:r>
              <a:rPr lang="en-US" sz="2400" b="1" dirty="0"/>
              <a:t>analysis</a:t>
            </a:r>
            <a:r>
              <a:rPr lang="en-US" sz="2200" dirty="0"/>
              <a:t>: </a:t>
            </a:r>
            <a:r>
              <a:rPr lang="en-US" sz="2200" dirty="0" smtClean="0"/>
              <a:t>It </a:t>
            </a:r>
            <a:r>
              <a:rPr lang="en-US" sz="2200" dirty="0"/>
              <a:t>is another approach where the idea is to analyze the cyber threat during its execution, in other words, get information about its behavior, some of their features are the net flows</a:t>
            </a:r>
            <a:r>
              <a:rPr lang="en-US" sz="2400" dirty="0"/>
              <a:t>. </a:t>
            </a:r>
            <a:endParaRPr lang="en-IN" sz="2400" dirty="0"/>
          </a:p>
        </p:txBody>
      </p:sp>
    </p:spTree>
    <p:extLst>
      <p:ext uri="{BB962C8B-B14F-4D97-AF65-F5344CB8AC3E}">
        <p14:creationId xmlns:p14="http://schemas.microsoft.com/office/powerpoint/2010/main" val="1195846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9"/>
            <a:ext cx="10515600" cy="1325563"/>
          </a:xfrm>
        </p:spPr>
        <p:txBody>
          <a:bodyPr/>
          <a:lstStyle/>
          <a:p>
            <a:r>
              <a:rPr lang="en-IN" b="1" dirty="0" smtClean="0"/>
              <a:t>Proposed Architecture Contd.</a:t>
            </a:r>
            <a:endParaRPr lang="en-IN" b="1" dirty="0"/>
          </a:p>
        </p:txBody>
      </p:sp>
      <p:sp>
        <p:nvSpPr>
          <p:cNvPr id="3" name="Content Placeholder 2"/>
          <p:cNvSpPr>
            <a:spLocks noGrp="1"/>
          </p:cNvSpPr>
          <p:nvPr>
            <p:ph idx="1"/>
          </p:nvPr>
        </p:nvSpPr>
        <p:spPr>
          <a:xfrm>
            <a:off x="838200" y="1481682"/>
            <a:ext cx="10515600" cy="5167312"/>
          </a:xfrm>
        </p:spPr>
        <p:txBody>
          <a:bodyPr>
            <a:noAutofit/>
          </a:bodyPr>
          <a:lstStyle/>
          <a:p>
            <a:pPr marL="0" indent="0" algn="just">
              <a:buNone/>
            </a:pPr>
            <a:r>
              <a:rPr lang="en-US" b="1" dirty="0"/>
              <a:t>Post analysis of Malware: </a:t>
            </a:r>
            <a:endParaRPr lang="en-US" b="1" dirty="0" smtClean="0"/>
          </a:p>
          <a:p>
            <a:pPr algn="just"/>
            <a:r>
              <a:rPr lang="en-US" sz="2200" dirty="0" smtClean="0"/>
              <a:t>After </a:t>
            </a:r>
            <a:r>
              <a:rPr lang="en-US" sz="2200" dirty="0"/>
              <a:t>the malware samples are analyzed, the execution traces are logged. These logs are processed by using data mining techniques to extract malware features. </a:t>
            </a:r>
            <a:endParaRPr lang="en-US" sz="2200" dirty="0" smtClean="0"/>
          </a:p>
          <a:p>
            <a:pPr algn="just"/>
            <a:r>
              <a:rPr lang="en-US" sz="2200" dirty="0" smtClean="0"/>
              <a:t>Data </a:t>
            </a:r>
            <a:r>
              <a:rPr lang="en-US" sz="2200" dirty="0"/>
              <a:t>mining is the process of extracting previously unknown information from large datasets. </a:t>
            </a:r>
            <a:endParaRPr lang="en-US" sz="2200" dirty="0" smtClean="0"/>
          </a:p>
          <a:p>
            <a:pPr algn="just"/>
            <a:r>
              <a:rPr lang="en-US" sz="2200" dirty="0" smtClean="0"/>
              <a:t>At </a:t>
            </a:r>
            <a:r>
              <a:rPr lang="en-US" sz="2200" dirty="0"/>
              <a:t>this stage, certain patterns in the data and previously unknown values are determined. Byte sequences, strings, assembly instructions, opcodes, </a:t>
            </a:r>
            <a:r>
              <a:rPr lang="en-US" sz="2200" dirty="0" smtClean="0"/>
              <a:t>API </a:t>
            </a:r>
            <a:r>
              <a:rPr lang="en-US" sz="2400" dirty="0">
                <a:ea typeface="SimSun" panose="02010600030101010101" pitchFamily="2" charset="-122"/>
              </a:rPr>
              <a:t>calls, system calls, and list of DLLs can be used when extracting malware features</a:t>
            </a:r>
            <a:r>
              <a:rPr lang="en-US" sz="2400" dirty="0" smtClean="0">
                <a:ea typeface="SimSun" panose="02010600030101010101" pitchFamily="2" charset="-122"/>
              </a:rPr>
              <a:t>.</a:t>
            </a:r>
          </a:p>
          <a:p>
            <a:pPr marL="0" indent="0" algn="just">
              <a:buNone/>
            </a:pPr>
            <a:endParaRPr lang="en-IN" sz="2200" dirty="0"/>
          </a:p>
          <a:p>
            <a:pPr marL="0" indent="0" algn="just">
              <a:buNone/>
            </a:pPr>
            <a:endParaRPr lang="en-IN" sz="2400" dirty="0"/>
          </a:p>
        </p:txBody>
      </p:sp>
    </p:spTree>
    <p:extLst>
      <p:ext uri="{BB962C8B-B14F-4D97-AF65-F5344CB8AC3E}">
        <p14:creationId xmlns:p14="http://schemas.microsoft.com/office/powerpoint/2010/main" val="26137657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Proposed Architecture Diagram</a:t>
            </a:r>
            <a:endParaRPr lang="en-IN" b="1" dirty="0"/>
          </a:p>
        </p:txBody>
      </p:sp>
      <p:pic>
        <p:nvPicPr>
          <p:cNvPr id="4" name="Content Placeholder 3"/>
          <p:cNvPicPr>
            <a:picLocks noGrp="1"/>
          </p:cNvPicPr>
          <p:nvPr>
            <p:ph idx="1"/>
          </p:nvPr>
        </p:nvPicPr>
        <p:blipFill>
          <a:blip r:embed="rId2"/>
          <a:stretch>
            <a:fillRect/>
          </a:stretch>
        </p:blipFill>
        <p:spPr>
          <a:xfrm>
            <a:off x="1930400" y="1690688"/>
            <a:ext cx="8458200" cy="4187598"/>
          </a:xfrm>
          <a:prstGeom prst="rect">
            <a:avLst/>
          </a:prstGeom>
        </p:spPr>
      </p:pic>
    </p:spTree>
    <p:extLst>
      <p:ext uri="{BB962C8B-B14F-4D97-AF65-F5344CB8AC3E}">
        <p14:creationId xmlns:p14="http://schemas.microsoft.com/office/powerpoint/2010/main" val="30755605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Conclusion</a:t>
            </a:r>
            <a:endParaRPr lang="en-IN" b="1" dirty="0"/>
          </a:p>
        </p:txBody>
      </p:sp>
      <p:sp>
        <p:nvSpPr>
          <p:cNvPr id="3" name="Content Placeholder 2"/>
          <p:cNvSpPr>
            <a:spLocks noGrp="1"/>
          </p:cNvSpPr>
          <p:nvPr>
            <p:ph idx="1"/>
          </p:nvPr>
        </p:nvSpPr>
        <p:spPr/>
        <p:txBody>
          <a:bodyPr>
            <a:noAutofit/>
          </a:bodyPr>
          <a:lstStyle/>
          <a:p>
            <a:pPr algn="just">
              <a:buFont typeface="Wingdings" panose="05000000000000000000" pitchFamily="2" charset="2"/>
              <a:buChar char="§"/>
            </a:pPr>
            <a:r>
              <a:rPr lang="en-US" sz="2400" dirty="0"/>
              <a:t>The conclusion of this literature survey is that </a:t>
            </a:r>
            <a:r>
              <a:rPr lang="en-IN" sz="2400" dirty="0"/>
              <a:t>every algorithm is not a right choice of training and testing data of a dataset. </a:t>
            </a:r>
            <a:endParaRPr lang="en-IN" sz="2400" dirty="0" smtClean="0"/>
          </a:p>
          <a:p>
            <a:pPr algn="just">
              <a:buFont typeface="Wingdings" panose="05000000000000000000" pitchFamily="2" charset="2"/>
              <a:buChar char="§"/>
            </a:pPr>
            <a:r>
              <a:rPr lang="en-IN" sz="2400" dirty="0" smtClean="0"/>
              <a:t>Balanced </a:t>
            </a:r>
            <a:r>
              <a:rPr lang="en-IN" sz="2400" dirty="0"/>
              <a:t>dataset must be used while performing analysis and detection of malware using machine learning. </a:t>
            </a:r>
            <a:endParaRPr lang="en-IN" sz="2400" dirty="0" smtClean="0"/>
          </a:p>
          <a:p>
            <a:pPr algn="just">
              <a:buFont typeface="Wingdings" panose="05000000000000000000" pitchFamily="2" charset="2"/>
              <a:buChar char="§"/>
            </a:pPr>
            <a:r>
              <a:rPr lang="en-IN" sz="2400" dirty="0" smtClean="0"/>
              <a:t>The </a:t>
            </a:r>
            <a:r>
              <a:rPr lang="en-IN" sz="2400" dirty="0"/>
              <a:t>ratio in which the dataset is divided in training data and testing data can change accuracy by a small margin. Malware dataset are present on kaggle and secrepo so the availability of dataset for testing and training is limitless. </a:t>
            </a:r>
            <a:endParaRPr lang="en-IN" sz="2400" dirty="0" smtClean="0"/>
          </a:p>
          <a:p>
            <a:pPr algn="just">
              <a:buFont typeface="Wingdings" panose="05000000000000000000" pitchFamily="2" charset="2"/>
              <a:buChar char="§"/>
            </a:pPr>
            <a:r>
              <a:rPr lang="en-IN" sz="2400" dirty="0" smtClean="0"/>
              <a:t>Several </a:t>
            </a:r>
            <a:r>
              <a:rPr lang="en-IN" sz="2400" dirty="0"/>
              <a:t>representational studies were analysed and classified as static, dynamic, or hybrid based on the analysis approach used. </a:t>
            </a:r>
            <a:endParaRPr lang="en-IN" sz="2400" dirty="0" smtClean="0"/>
          </a:p>
          <a:p>
            <a:pPr algn="just">
              <a:buFont typeface="Wingdings" panose="05000000000000000000" pitchFamily="2" charset="2"/>
              <a:buChar char="§"/>
            </a:pPr>
            <a:r>
              <a:rPr lang="en-IN" sz="2400" dirty="0" smtClean="0"/>
              <a:t>So </a:t>
            </a:r>
            <a:r>
              <a:rPr lang="en-IN" sz="2400" dirty="0"/>
              <a:t>if we see an algorithm performing with 99% accuracy we cannot come to a conclusion that the applied algorithm is suitable for generalized </a:t>
            </a:r>
            <a:r>
              <a:rPr lang="en-IN" sz="2400" dirty="0" smtClean="0"/>
              <a:t>purpose.</a:t>
            </a:r>
            <a:endParaRPr lang="en-IN" sz="2400" dirty="0"/>
          </a:p>
        </p:txBody>
      </p:sp>
    </p:spTree>
    <p:extLst>
      <p:ext uri="{BB962C8B-B14F-4D97-AF65-F5344CB8AC3E}">
        <p14:creationId xmlns:p14="http://schemas.microsoft.com/office/powerpoint/2010/main" val="519026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Aim of the Research</a:t>
            </a:r>
            <a:endParaRPr lang="en-IN" dirty="0"/>
          </a:p>
        </p:txBody>
      </p:sp>
      <p:sp>
        <p:nvSpPr>
          <p:cNvPr id="3" name="Content Placeholder 2"/>
          <p:cNvSpPr>
            <a:spLocks noGrp="1"/>
          </p:cNvSpPr>
          <p:nvPr>
            <p:ph idx="1"/>
          </p:nvPr>
        </p:nvSpPr>
        <p:spPr/>
        <p:txBody>
          <a:bodyPr/>
          <a:lstStyle/>
          <a:p>
            <a:pPr algn="just"/>
            <a:r>
              <a:rPr lang="en-IN" dirty="0" smtClean="0"/>
              <a:t>The primary goal of the research survey was to get an in depth knowledge of the domain of malware analysis which is performed with the help of machine learning algorithms.</a:t>
            </a:r>
          </a:p>
          <a:p>
            <a:pPr algn="just"/>
            <a:r>
              <a:rPr lang="en-IN" dirty="0" smtClean="0"/>
              <a:t>The secondary goal is to collect the data on accurate detection of malware on different datasets with different algorithm with other factors like True False Positive.</a:t>
            </a:r>
          </a:p>
          <a:p>
            <a:pPr algn="just"/>
            <a:r>
              <a:rPr lang="en-IN" dirty="0" smtClean="0"/>
              <a:t>The end goal of the research is generating a better result while performing malware analysis using deep learning algorithm on malware datasets.</a:t>
            </a:r>
          </a:p>
          <a:p>
            <a:pPr algn="just"/>
            <a:endParaRPr lang="en-IN" dirty="0"/>
          </a:p>
        </p:txBody>
      </p:sp>
    </p:spTree>
    <p:extLst>
      <p:ext uri="{BB962C8B-B14F-4D97-AF65-F5344CB8AC3E}">
        <p14:creationId xmlns:p14="http://schemas.microsoft.com/office/powerpoint/2010/main" val="8559885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360" y="2719705"/>
            <a:ext cx="10515600" cy="1325563"/>
          </a:xfrm>
        </p:spPr>
        <p:txBody>
          <a:bodyPr/>
          <a:lstStyle/>
          <a:p>
            <a:pPr algn="ctr"/>
            <a:r>
              <a:rPr lang="en-IN" b="1" dirty="0" smtClean="0"/>
              <a:t>Thank You</a:t>
            </a:r>
            <a:endParaRPr lang="en-IN" b="1" dirty="0"/>
          </a:p>
        </p:txBody>
      </p:sp>
    </p:spTree>
    <p:extLst>
      <p:ext uri="{BB962C8B-B14F-4D97-AF65-F5344CB8AC3E}">
        <p14:creationId xmlns:p14="http://schemas.microsoft.com/office/powerpoint/2010/main" val="625988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3800"/>
            <a:ext cx="12192000" cy="1188720"/>
          </a:xfrm>
        </p:spPr>
        <p:txBody>
          <a:bodyPr/>
          <a:lstStyle/>
          <a:p>
            <a:pPr algn="ctr"/>
            <a:r>
              <a:rPr lang="en-US" dirty="0"/>
              <a:t>Malware</a:t>
            </a:r>
            <a:endParaRPr lang="en-IN" dirty="0"/>
          </a:p>
        </p:txBody>
      </p:sp>
      <p:sp>
        <p:nvSpPr>
          <p:cNvPr id="3" name="Content Placeholder 2"/>
          <p:cNvSpPr>
            <a:spLocks noGrp="1"/>
          </p:cNvSpPr>
          <p:nvPr>
            <p:ph idx="1"/>
          </p:nvPr>
        </p:nvSpPr>
        <p:spPr>
          <a:xfrm>
            <a:off x="838200" y="1825626"/>
            <a:ext cx="10515600" cy="4483735"/>
          </a:xfrm>
        </p:spPr>
        <p:txBody>
          <a:bodyPr>
            <a:normAutofit lnSpcReduction="10000"/>
          </a:bodyPr>
          <a:lstStyle/>
          <a:p>
            <a:pPr marL="0" indent="0" algn="just">
              <a:buNone/>
            </a:pPr>
            <a:r>
              <a:rPr lang="en-US" dirty="0"/>
              <a:t>Malware or malicious programs as it is called," is a synonym all word for any malignant program or code that is dangerous to PCs. </a:t>
            </a:r>
            <a:endParaRPr lang="en-US" dirty="0" smtClean="0"/>
          </a:p>
          <a:p>
            <a:pPr marL="0" indent="0" algn="just">
              <a:buNone/>
            </a:pPr>
            <a:r>
              <a:rPr lang="en-US" dirty="0" smtClean="0"/>
              <a:t>Malware </a:t>
            </a:r>
            <a:r>
              <a:rPr lang="en-US" dirty="0"/>
              <a:t>is malicious software that seeks partial control over your work by infiltrating, damaging or destroying computers, computer systems, networks, tablets and mobile devices.</a:t>
            </a:r>
            <a:endParaRPr lang="en-IN" dirty="0"/>
          </a:p>
          <a:p>
            <a:pPr lvl="1" algn="just"/>
            <a:r>
              <a:rPr lang="en-IN" dirty="0" smtClean="0"/>
              <a:t>Viruses</a:t>
            </a:r>
          </a:p>
          <a:p>
            <a:pPr lvl="1" algn="just"/>
            <a:r>
              <a:rPr lang="en-IN" dirty="0" smtClean="0"/>
              <a:t>Trojans</a:t>
            </a:r>
          </a:p>
          <a:p>
            <a:pPr lvl="1" algn="just"/>
            <a:r>
              <a:rPr lang="en-IN" dirty="0" smtClean="0"/>
              <a:t>Worms</a:t>
            </a:r>
          </a:p>
          <a:p>
            <a:pPr lvl="1" algn="just"/>
            <a:r>
              <a:rPr lang="en-IN" dirty="0" smtClean="0"/>
              <a:t>Spyware</a:t>
            </a:r>
          </a:p>
          <a:p>
            <a:pPr lvl="1" algn="just"/>
            <a:r>
              <a:rPr lang="en-IN" dirty="0" smtClean="0"/>
              <a:t>Ransomware</a:t>
            </a:r>
          </a:p>
          <a:p>
            <a:pPr lvl="1" algn="just"/>
            <a:r>
              <a:rPr lang="en-IN" dirty="0" smtClean="0"/>
              <a:t>Bots</a:t>
            </a:r>
            <a:endParaRPr lang="en-IN" dirty="0"/>
          </a:p>
        </p:txBody>
      </p:sp>
    </p:spTree>
    <p:extLst>
      <p:ext uri="{BB962C8B-B14F-4D97-AF65-F5344CB8AC3E}">
        <p14:creationId xmlns:p14="http://schemas.microsoft.com/office/powerpoint/2010/main" val="2326044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lstStyle/>
          <a:p>
            <a:pPr algn="ctr"/>
            <a:r>
              <a:rPr lang="en-IN" dirty="0" smtClean="0"/>
              <a:t>Malware Analysis</a:t>
            </a:r>
            <a:endParaRPr lang="en-IN" dirty="0"/>
          </a:p>
        </p:txBody>
      </p:sp>
      <p:sp>
        <p:nvSpPr>
          <p:cNvPr id="3" name="Content Placeholder 2"/>
          <p:cNvSpPr>
            <a:spLocks noGrp="1"/>
          </p:cNvSpPr>
          <p:nvPr>
            <p:ph idx="1"/>
          </p:nvPr>
        </p:nvSpPr>
        <p:spPr/>
        <p:txBody>
          <a:bodyPr>
            <a:normAutofit/>
          </a:bodyPr>
          <a:lstStyle/>
          <a:p>
            <a:pPr algn="just"/>
            <a:r>
              <a:rPr lang="en-US" dirty="0" smtClean="0"/>
              <a:t>Primary Purpose – Analyze and Collect data on Malware. </a:t>
            </a:r>
          </a:p>
          <a:p>
            <a:pPr algn="just"/>
            <a:r>
              <a:rPr lang="en-US" dirty="0" smtClean="0"/>
              <a:t>Functioning of a malware in the system is recorded.</a:t>
            </a:r>
          </a:p>
          <a:p>
            <a:pPr algn="just"/>
            <a:r>
              <a:rPr lang="en-US" dirty="0" smtClean="0"/>
              <a:t>The </a:t>
            </a:r>
            <a:r>
              <a:rPr lang="en-US" dirty="0"/>
              <a:t>data is collected and the features are extracted and malware is classified and then security exerts come to know the working of </a:t>
            </a:r>
            <a:r>
              <a:rPr lang="en-US" dirty="0" smtClean="0"/>
              <a:t>malware.</a:t>
            </a:r>
          </a:p>
          <a:p>
            <a:pPr algn="just"/>
            <a:r>
              <a:rPr lang="en-US" dirty="0" smtClean="0"/>
              <a:t>The </a:t>
            </a:r>
            <a:r>
              <a:rPr lang="en-US" dirty="0"/>
              <a:t>concept of machine learning has been merged with malware analysis to reduce human labor and produce faster and better detection result. </a:t>
            </a:r>
            <a:endParaRPr lang="en-US" dirty="0" smtClean="0"/>
          </a:p>
          <a:p>
            <a:pPr algn="just"/>
            <a:r>
              <a:rPr lang="en-US" dirty="0" smtClean="0"/>
              <a:t>Dataset can be created by researcher and can be downloader explicitly.</a:t>
            </a:r>
          </a:p>
          <a:p>
            <a:pPr marL="0" indent="0">
              <a:buNone/>
            </a:pPr>
            <a:endParaRPr lang="en-IN" dirty="0"/>
          </a:p>
        </p:txBody>
      </p:sp>
    </p:spTree>
    <p:extLst>
      <p:ext uri="{BB962C8B-B14F-4D97-AF65-F5344CB8AC3E}">
        <p14:creationId xmlns:p14="http://schemas.microsoft.com/office/powerpoint/2010/main" val="2754444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3056"/>
            <a:ext cx="12192000" cy="1325563"/>
          </a:xfrm>
        </p:spPr>
        <p:txBody>
          <a:bodyPr/>
          <a:lstStyle/>
          <a:p>
            <a:pPr algn="ctr"/>
            <a:r>
              <a:rPr lang="en-IN" dirty="0" smtClean="0"/>
              <a:t>Types of Malware Analysis</a:t>
            </a:r>
            <a:endParaRPr lang="en-IN" dirty="0"/>
          </a:p>
        </p:txBody>
      </p:sp>
      <p:sp>
        <p:nvSpPr>
          <p:cNvPr id="3" name="Content Placeholder 2"/>
          <p:cNvSpPr>
            <a:spLocks noGrp="1"/>
          </p:cNvSpPr>
          <p:nvPr>
            <p:ph idx="1"/>
          </p:nvPr>
        </p:nvSpPr>
        <p:spPr>
          <a:xfrm>
            <a:off x="838200" y="1442493"/>
            <a:ext cx="10515600" cy="5049747"/>
          </a:xfrm>
        </p:spPr>
        <p:txBody>
          <a:bodyPr>
            <a:normAutofit/>
          </a:bodyPr>
          <a:lstStyle/>
          <a:p>
            <a:pPr marL="514350" indent="-514350" algn="just">
              <a:buFont typeface="+mj-lt"/>
              <a:buAutoNum type="arabicPeriod"/>
            </a:pPr>
            <a:r>
              <a:rPr lang="en-US" sz="3400" b="1" dirty="0" smtClean="0"/>
              <a:t>Static Analysis:</a:t>
            </a:r>
          </a:p>
          <a:p>
            <a:pPr lvl="1" algn="just"/>
            <a:r>
              <a:rPr lang="en-US" sz="2600" dirty="0" smtClean="0"/>
              <a:t>Static </a:t>
            </a:r>
            <a:r>
              <a:rPr lang="en-US" sz="2600" dirty="0"/>
              <a:t>analysis is a way of testing malicious PE files and .dll files for malware without executing them in a dynamically controlled system. </a:t>
            </a:r>
            <a:endParaRPr lang="en-US" sz="2600" dirty="0" smtClean="0"/>
          </a:p>
          <a:p>
            <a:pPr marL="514350" indent="-514350" algn="just">
              <a:buFont typeface="+mj-lt"/>
              <a:buAutoNum type="arabicPeriod"/>
            </a:pPr>
            <a:r>
              <a:rPr lang="en-US" sz="3100" b="1" dirty="0" smtClean="0"/>
              <a:t>Dynamic </a:t>
            </a:r>
            <a:r>
              <a:rPr lang="en-US" sz="3100" b="1" dirty="0"/>
              <a:t>Analysis</a:t>
            </a:r>
            <a:r>
              <a:rPr lang="en-US" sz="3100" b="1" dirty="0" smtClean="0"/>
              <a:t>:</a:t>
            </a:r>
          </a:p>
          <a:p>
            <a:pPr lvl="1" algn="just"/>
            <a:r>
              <a:rPr lang="en-US" sz="2600" dirty="0" smtClean="0"/>
              <a:t>Dynamic </a:t>
            </a:r>
            <a:r>
              <a:rPr lang="en-US" sz="2600" dirty="0"/>
              <a:t>analysis refers to a method of isolating malicious data and files under the control of a powerful domain (dynamically managed systems). </a:t>
            </a:r>
            <a:endParaRPr lang="en-US" sz="2600" dirty="0" smtClean="0"/>
          </a:p>
          <a:p>
            <a:pPr marL="514350" indent="-514350" algn="just">
              <a:buFont typeface="+mj-lt"/>
              <a:buAutoNum type="arabicPeriod"/>
            </a:pPr>
            <a:r>
              <a:rPr lang="en-US" sz="3100" b="1" dirty="0" smtClean="0"/>
              <a:t>Hybrid </a:t>
            </a:r>
            <a:r>
              <a:rPr lang="en-US" sz="3100" b="1" dirty="0"/>
              <a:t>Analysis: </a:t>
            </a:r>
            <a:endParaRPr lang="en-US" sz="3100" b="1" dirty="0" smtClean="0"/>
          </a:p>
          <a:p>
            <a:pPr lvl="1" algn="just"/>
            <a:r>
              <a:rPr lang="en-US" sz="2600" dirty="0" smtClean="0"/>
              <a:t>Some </a:t>
            </a:r>
            <a:r>
              <a:rPr lang="en-US" sz="2600" dirty="0"/>
              <a:t>features are collected from static analysis and some are collected from dynamic analysis and they are combined together to make a set of feature and together a combined analysis is done that is called hybrid analysis.</a:t>
            </a:r>
            <a:endParaRPr lang="en-IN" sz="2600" dirty="0"/>
          </a:p>
          <a:p>
            <a:pPr marL="514350" indent="-514350" algn="just">
              <a:buFont typeface="+mj-lt"/>
              <a:buAutoNum type="arabicPeriod"/>
            </a:pPr>
            <a:endParaRPr lang="en-IN" dirty="0"/>
          </a:p>
        </p:txBody>
      </p:sp>
    </p:spTree>
    <p:extLst>
      <p:ext uri="{BB962C8B-B14F-4D97-AF65-F5344CB8AC3E}">
        <p14:creationId xmlns:p14="http://schemas.microsoft.com/office/powerpoint/2010/main" val="852365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600892"/>
            <a:ext cx="3172097" cy="5708469"/>
          </a:xfrm>
        </p:spPr>
        <p:txBody>
          <a:bodyPr/>
          <a:lstStyle/>
          <a:p>
            <a:r>
              <a:rPr lang="en-IN" dirty="0" smtClean="0"/>
              <a:t>Literature Review</a:t>
            </a:r>
            <a:endParaRPr lang="en-IN" dirty="0"/>
          </a:p>
        </p:txBody>
      </p:sp>
    </p:spTree>
    <p:extLst>
      <p:ext uri="{BB962C8B-B14F-4D97-AF65-F5344CB8AC3E}">
        <p14:creationId xmlns:p14="http://schemas.microsoft.com/office/powerpoint/2010/main" val="2465732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6201"/>
            <a:ext cx="10515600" cy="1325563"/>
          </a:xfrm>
        </p:spPr>
        <p:txBody>
          <a:bodyPr>
            <a:noAutofit/>
          </a:bodyPr>
          <a:lstStyle/>
          <a:p>
            <a:pPr algn="ctr"/>
            <a:r>
              <a:rPr lang="en-US" sz="3200" b="1" dirty="0"/>
              <a:t>A Comparative Analysis of Machine Learning Techniques for Classification and Detection of Malware</a:t>
            </a:r>
            <a:br>
              <a:rPr lang="en-US" sz="3200" b="1" dirty="0"/>
            </a:br>
            <a:r>
              <a:rPr lang="en-US" sz="3200" b="1" dirty="0"/>
              <a:t/>
            </a:r>
            <a:br>
              <a:rPr lang="en-US" sz="3200" b="1" dirty="0"/>
            </a:br>
            <a:r>
              <a:rPr lang="en-US" sz="3200" b="1" dirty="0"/>
              <a:t>Author - </a:t>
            </a:r>
            <a:r>
              <a:rPr lang="en-IN" sz="3200" b="1" dirty="0"/>
              <a:t>Maryam Al-Janabi, Ahmad Mousa Altamini </a:t>
            </a:r>
          </a:p>
        </p:txBody>
      </p:sp>
      <p:sp>
        <p:nvSpPr>
          <p:cNvPr id="3" name="Content Placeholder 2"/>
          <p:cNvSpPr>
            <a:spLocks noGrp="1"/>
          </p:cNvSpPr>
          <p:nvPr>
            <p:ph idx="1"/>
          </p:nvPr>
        </p:nvSpPr>
        <p:spPr>
          <a:xfrm>
            <a:off x="838200" y="2160728"/>
            <a:ext cx="10515600" cy="3381512"/>
          </a:xfrm>
        </p:spPr>
        <p:txBody>
          <a:bodyPr>
            <a:noAutofit/>
          </a:bodyPr>
          <a:lstStyle/>
          <a:p>
            <a:pPr marL="0" indent="0" algn="just">
              <a:buNone/>
            </a:pPr>
            <a:endParaRPr lang="en-IN" dirty="0"/>
          </a:p>
          <a:p>
            <a:pPr algn="just"/>
            <a:r>
              <a:rPr lang="en-IN" dirty="0"/>
              <a:t>Signature based malware analysis is not efficient in detection and analysis of malware so researchers are extensively working on machine learning algorithm and taking dataset which are present online and offline to train and test the algorithm. </a:t>
            </a:r>
            <a:endParaRPr lang="en-IN" dirty="0" smtClean="0"/>
          </a:p>
          <a:p>
            <a:pPr algn="just"/>
            <a:r>
              <a:rPr lang="en-IN" dirty="0" smtClean="0"/>
              <a:t>Dynamic</a:t>
            </a:r>
            <a:r>
              <a:rPr lang="en-IN" dirty="0"/>
              <a:t>, Static and Hybrid Analysis of malware is done to extract features and then the accuracy of machine learning algorithm in each data is tested. </a:t>
            </a:r>
            <a:endParaRPr lang="en-IN" dirty="0" smtClean="0"/>
          </a:p>
          <a:p>
            <a:pPr algn="just"/>
            <a:r>
              <a:rPr lang="en-IN" dirty="0" smtClean="0"/>
              <a:t>Static </a:t>
            </a:r>
            <a:r>
              <a:rPr lang="en-IN" dirty="0"/>
              <a:t>analysis of dataset shows a high accuracy but requires more manual work.</a:t>
            </a:r>
          </a:p>
        </p:txBody>
      </p:sp>
    </p:spTree>
    <p:extLst>
      <p:ext uri="{BB962C8B-B14F-4D97-AF65-F5344CB8AC3E}">
        <p14:creationId xmlns:p14="http://schemas.microsoft.com/office/powerpoint/2010/main" val="1663249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914402"/>
            <a:ext cx="10515600" cy="1563327"/>
          </a:xfrm>
        </p:spPr>
        <p:txBody>
          <a:bodyPr>
            <a:noAutofit/>
          </a:bodyPr>
          <a:lstStyle/>
          <a:p>
            <a:pPr algn="ctr"/>
            <a:r>
              <a:rPr lang="en-US" sz="3200" b="1" dirty="0"/>
              <a:t>Detection of ransomware in static analysis by using Gradient tree boosting algorithm</a:t>
            </a:r>
            <a:br>
              <a:rPr lang="en-US" sz="3200" b="1" dirty="0"/>
            </a:br>
            <a:r>
              <a:rPr lang="en-US" sz="3200" b="1" dirty="0"/>
              <a:t/>
            </a:r>
            <a:br>
              <a:rPr lang="en-US" sz="3200" b="1" dirty="0"/>
            </a:br>
            <a:r>
              <a:rPr lang="en-US" sz="3200" b="1" dirty="0"/>
              <a:t>Author – Martina Jose Mary. M, Usharani. S, Manju Bala P,	 S. G. Sandhya </a:t>
            </a:r>
            <a:endParaRPr lang="en-IN" sz="3200" b="1" dirty="0"/>
          </a:p>
        </p:txBody>
      </p:sp>
      <p:sp>
        <p:nvSpPr>
          <p:cNvPr id="3" name="Content Placeholder 2"/>
          <p:cNvSpPr>
            <a:spLocks noGrp="1"/>
          </p:cNvSpPr>
          <p:nvPr>
            <p:ph idx="1"/>
          </p:nvPr>
        </p:nvSpPr>
        <p:spPr>
          <a:xfrm>
            <a:off x="838200" y="2979783"/>
            <a:ext cx="10515600" cy="3329260"/>
          </a:xfrm>
        </p:spPr>
        <p:txBody>
          <a:bodyPr>
            <a:normAutofit lnSpcReduction="10000"/>
          </a:bodyPr>
          <a:lstStyle/>
          <a:p>
            <a:pPr marL="0" indent="0" algn="just">
              <a:buNone/>
            </a:pPr>
            <a:endParaRPr lang="en-IN" sz="2400" dirty="0"/>
          </a:p>
          <a:p>
            <a:pPr algn="just"/>
            <a:r>
              <a:rPr lang="en-IN" dirty="0"/>
              <a:t>Ransomware attacks has increased </a:t>
            </a:r>
            <a:r>
              <a:rPr lang="en-IN" dirty="0" smtClean="0"/>
              <a:t>worldwide. These </a:t>
            </a:r>
            <a:r>
              <a:rPr lang="en-IN" dirty="0"/>
              <a:t>malware are targeting big companies and locking up the data and not giving the key until a certain amount is paid as ransom</a:t>
            </a:r>
            <a:r>
              <a:rPr lang="en-IN" dirty="0" smtClean="0"/>
              <a:t>.</a:t>
            </a:r>
          </a:p>
          <a:p>
            <a:pPr algn="just"/>
            <a:r>
              <a:rPr lang="en-IN" dirty="0" smtClean="0"/>
              <a:t>700,000 </a:t>
            </a:r>
            <a:r>
              <a:rPr lang="en-IN" dirty="0"/>
              <a:t>training and 400,000 testing samples were procured and static analysis using gradient tree boosting algorithm was done and accuracy of 98.3% was obtained. </a:t>
            </a:r>
            <a:endParaRPr lang="en-IN" dirty="0" smtClean="0"/>
          </a:p>
          <a:p>
            <a:pPr algn="just"/>
            <a:r>
              <a:rPr lang="en-IN" dirty="0" smtClean="0"/>
              <a:t>Different </a:t>
            </a:r>
            <a:r>
              <a:rPr lang="en-IN" dirty="0"/>
              <a:t>dataset can produce </a:t>
            </a:r>
            <a:r>
              <a:rPr lang="en-IN" dirty="0" smtClean="0"/>
              <a:t>different </a:t>
            </a:r>
            <a:r>
              <a:rPr lang="en-IN" dirty="0"/>
              <a:t>results.</a:t>
            </a:r>
          </a:p>
        </p:txBody>
      </p:sp>
    </p:spTree>
    <p:extLst>
      <p:ext uri="{BB962C8B-B14F-4D97-AF65-F5344CB8AC3E}">
        <p14:creationId xmlns:p14="http://schemas.microsoft.com/office/powerpoint/2010/main" val="598137938"/>
      </p:ext>
    </p:extLst>
  </p:cSld>
  <p:clrMapOvr>
    <a:masterClrMapping/>
  </p:clrMapOvr>
</p:sld>
</file>

<file path=ppt/theme/theme1.xml><?xml version="1.0" encoding="utf-8"?>
<a:theme xmlns:a="http://schemas.openxmlformats.org/drawingml/2006/main" name="Vapor Trail">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Review-1</Template>
  <TotalTime>251</TotalTime>
  <Words>3199</Words>
  <Application>Microsoft Office PowerPoint</Application>
  <PresentationFormat>Widescreen</PresentationFormat>
  <Paragraphs>279</Paragraphs>
  <Slides>30</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30</vt:i4>
      </vt:variant>
    </vt:vector>
  </HeadingPairs>
  <TitlesOfParts>
    <vt:vector size="41" baseType="lpstr">
      <vt:lpstr>SimSun</vt:lpstr>
      <vt:lpstr>Arial</vt:lpstr>
      <vt:lpstr>Bahnschrift</vt:lpstr>
      <vt:lpstr>Calibri</vt:lpstr>
      <vt:lpstr>Garamond</vt:lpstr>
      <vt:lpstr>Gill Sans MT</vt:lpstr>
      <vt:lpstr>Times New Roman</vt:lpstr>
      <vt:lpstr>Wingdings</vt:lpstr>
      <vt:lpstr>Vapor Trail</vt:lpstr>
      <vt:lpstr>Office Theme</vt:lpstr>
      <vt:lpstr>Parcel</vt:lpstr>
      <vt:lpstr>Malware Analysis Using Machine Learning</vt:lpstr>
      <vt:lpstr>Approval</vt:lpstr>
      <vt:lpstr>Aim of the Research</vt:lpstr>
      <vt:lpstr>Malware</vt:lpstr>
      <vt:lpstr>Malware Analysis</vt:lpstr>
      <vt:lpstr>Types of Malware Analysis</vt:lpstr>
      <vt:lpstr>Literature Review</vt:lpstr>
      <vt:lpstr>A Comparative Analysis of Machine Learning Techniques for Classification and Detection of Malware  Author - Maryam Al-Janabi, Ahmad Mousa Altamini </vt:lpstr>
      <vt:lpstr>Detection of ransomware in static analysis by using Gradient tree boosting algorithm  Author – Martina Jose Mary. M, Usharani. S, Manju Bala P,  S. G. Sandhya </vt:lpstr>
      <vt:lpstr>Malware Classification using Static Analysis based Features  Author – Philip K. Chan, Mehandi Hassen, Marco M. Carvalho </vt:lpstr>
      <vt:lpstr>Dynamic Behaviour Analysis of Android Application for malware detection  Author – Latika Singh, Markus Hofmann </vt:lpstr>
      <vt:lpstr>Toward developing a systematic approach to generate benchmark android malware datasets and classification  Author – Arash habibi Lashkari, Laya Taheri, Andi Fitriah A. Kadir, Ali A. Ghorbani</vt:lpstr>
      <vt:lpstr>Machine learning for Malware Detection on balanced and imbalanced dataset  Author – Manish Goyal, Dr. Raman Kumar</vt:lpstr>
      <vt:lpstr>A Comparative Analysis of Classifiers in the Recognition of Packed Executable  Author – Kil J.B. Park, Cecilla R.O. Assis, Rodrigo S. Miani, Murillo G. Carnerio</vt:lpstr>
      <vt:lpstr>Comparison of Machine Learning Methods for Android Malicious Software Classification based on System Call  M. Anshori, F. Mar'i and F. A. Bachtiar</vt:lpstr>
      <vt:lpstr>Detecting malicious URLs using machine learning techniques  F. Vanhoenshoven, G. Nápoles, R. Falcon, K. Vanhoof and M. Köppen</vt:lpstr>
      <vt:lpstr>Malware Detection by Exploiting Deep Learning over Binary Programs  P. Qi, Z. Zhang, W. Wang and C. Yao</vt:lpstr>
      <vt:lpstr>A Dynamic DL-Driven Architecture to Combat Sophisticated Android Malware  I. Bibi, A. Akhunzada, J. Malik, J. Iqbal, A. Musaddiq and S. Kim</vt:lpstr>
      <vt:lpstr>Results Obtained</vt:lpstr>
      <vt:lpstr>Table 1 - Algorithm used and Classification of detection</vt:lpstr>
      <vt:lpstr>PowerPoint Presentation</vt:lpstr>
      <vt:lpstr>Table 2 - Researcher's Method of Collecting Malicious Files</vt:lpstr>
      <vt:lpstr>Table 3: Survey on the dataset utilized and the findings achieved using various methodologies</vt:lpstr>
      <vt:lpstr>PowerPoint Presentation</vt:lpstr>
      <vt:lpstr>PowerPoint Presentation</vt:lpstr>
      <vt:lpstr>Proposed Architecture</vt:lpstr>
      <vt:lpstr>Proposed Architecture Contd.</vt:lpstr>
      <vt:lpstr>Proposed Architecture Diagram</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 Kumar</dc:creator>
  <cp:lastModifiedBy>Ayush Kumar</cp:lastModifiedBy>
  <cp:revision>184</cp:revision>
  <dcterms:created xsi:type="dcterms:W3CDTF">2021-12-30T07:51:37Z</dcterms:created>
  <dcterms:modified xsi:type="dcterms:W3CDTF">2022-01-06T05:44:40Z</dcterms:modified>
</cp:coreProperties>
</file>