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5" r:id="rId7"/>
    <p:sldId id="266" r:id="rId8"/>
    <p:sldId id="263" r:id="rId9"/>
    <p:sldId id="260" r:id="rId10"/>
    <p:sldId id="262" r:id="rId11"/>
    <p:sldId id="261" r:id="rId12"/>
    <p:sldId id="268"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815" autoAdjust="0"/>
    <p:restoredTop sz="94660"/>
  </p:normalViewPr>
  <p:slideViewPr>
    <p:cSldViewPr snapToGrid="0">
      <p:cViewPr varScale="1">
        <p:scale>
          <a:sx n="72" d="100"/>
          <a:sy n="72" d="100"/>
        </p:scale>
        <p:origin x="11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135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02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36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56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47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75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48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76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5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5/9/2022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36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5/9/2022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7794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2A39-B142-4A7E-AF18-A9CC98890240}"/>
              </a:ext>
            </a:extLst>
          </p:cNvPr>
          <p:cNvSpPr>
            <a:spLocks noGrp="1"/>
          </p:cNvSpPr>
          <p:nvPr>
            <p:ph type="ctrTitle"/>
          </p:nvPr>
        </p:nvSpPr>
        <p:spPr>
          <a:xfrm>
            <a:off x="1523999" y="1122362"/>
            <a:ext cx="9793357" cy="2694263"/>
          </a:xfrm>
        </p:spPr>
        <p:txBody>
          <a:bodyPr>
            <a:normAutofit/>
          </a:bodyPr>
          <a:lstStyle/>
          <a:p>
            <a:r>
              <a:rPr lang="en-IN" b="1" spc="-150" dirty="0">
                <a:latin typeface="Segoe UI Semibold" panose="020B0702040204020203" pitchFamily="34" charset="0"/>
                <a:cs typeface="Segoe UI Semibold" panose="020B0702040204020203" pitchFamily="34" charset="0"/>
              </a:rPr>
              <a:t>Malware Analysis </a:t>
            </a:r>
            <a:br>
              <a:rPr lang="en-IN" b="1" spc="-150" dirty="0">
                <a:latin typeface="Segoe UI Semibold" panose="020B0702040204020203" pitchFamily="34" charset="0"/>
                <a:cs typeface="Segoe UI Semibold" panose="020B0702040204020203" pitchFamily="34" charset="0"/>
              </a:rPr>
            </a:br>
            <a:r>
              <a:rPr lang="en-IN" b="1" spc="-150" dirty="0">
                <a:latin typeface="Segoe UI Semibold" panose="020B0702040204020203" pitchFamily="34" charset="0"/>
                <a:cs typeface="Segoe UI Semibold" panose="020B0702040204020203" pitchFamily="34" charset="0"/>
              </a:rPr>
              <a:t>Using Machine Learning</a:t>
            </a:r>
            <a:endParaRPr lang="en-IN" dirty="0"/>
          </a:p>
        </p:txBody>
      </p:sp>
      <p:sp>
        <p:nvSpPr>
          <p:cNvPr id="3" name="Subtitle 2">
            <a:extLst>
              <a:ext uri="{FF2B5EF4-FFF2-40B4-BE49-F238E27FC236}">
                <a16:creationId xmlns:a16="http://schemas.microsoft.com/office/drawing/2014/main" id="{A291FE4C-E5F7-47E6-A029-7F94BB68E0B4}"/>
              </a:ext>
            </a:extLst>
          </p:cNvPr>
          <p:cNvSpPr>
            <a:spLocks noGrp="1"/>
          </p:cNvSpPr>
          <p:nvPr>
            <p:ph type="subTitle" idx="1"/>
          </p:nvPr>
        </p:nvSpPr>
        <p:spPr>
          <a:xfrm>
            <a:off x="1524000" y="4251959"/>
            <a:ext cx="9144000" cy="1645257"/>
          </a:xfrm>
        </p:spPr>
        <p:txBody>
          <a:bodyPr>
            <a:normAutofit/>
          </a:bodyPr>
          <a:lstStyle/>
          <a:p>
            <a:endParaRPr lang="en-IN" sz="2800" dirty="0">
              <a:latin typeface="Franklin Gothic Demi Cond" panose="020B0706030402020204" pitchFamily="34" charset="0"/>
            </a:endParaRPr>
          </a:p>
          <a:p>
            <a:r>
              <a:rPr lang="en-IN" sz="2800" dirty="0">
                <a:latin typeface="Franklin Gothic Demi Cond" panose="020B0706030402020204" pitchFamily="34" charset="0"/>
              </a:rPr>
              <a:t>Submitted by – Ayush Kumar</a:t>
            </a:r>
          </a:p>
          <a:p>
            <a:r>
              <a:rPr lang="en-IN" sz="2800" dirty="0">
                <a:latin typeface="Franklin Gothic Demi Cond" panose="020B0706030402020204" pitchFamily="34" charset="0"/>
              </a:rPr>
              <a:t>Under Guidance of – Prof. Subbulakshami T</a:t>
            </a:r>
            <a:endParaRPr lang="en-IN" sz="2800" dirty="0"/>
          </a:p>
        </p:txBody>
      </p:sp>
    </p:spTree>
    <p:extLst>
      <p:ext uri="{BB962C8B-B14F-4D97-AF65-F5344CB8AC3E}">
        <p14:creationId xmlns:p14="http://schemas.microsoft.com/office/powerpoint/2010/main" val="2344701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59F9-1327-4901-97EA-9BB4ED8BC968}"/>
              </a:ext>
            </a:extLst>
          </p:cNvPr>
          <p:cNvSpPr>
            <a:spLocks noGrp="1"/>
          </p:cNvSpPr>
          <p:nvPr>
            <p:ph type="title"/>
          </p:nvPr>
        </p:nvSpPr>
        <p:spPr/>
        <p:txBody>
          <a:bodyPr>
            <a:normAutofit/>
          </a:bodyPr>
          <a:lstStyle/>
          <a:p>
            <a:r>
              <a:rPr lang="en-IN" sz="4800" b="1" dirty="0"/>
              <a:t>Results Obtained</a:t>
            </a:r>
          </a:p>
        </p:txBody>
      </p:sp>
      <p:graphicFrame>
        <p:nvGraphicFramePr>
          <p:cNvPr id="4" name="Table 4">
            <a:extLst>
              <a:ext uri="{FF2B5EF4-FFF2-40B4-BE49-F238E27FC236}">
                <a16:creationId xmlns:a16="http://schemas.microsoft.com/office/drawing/2014/main" id="{B3DEC15F-B220-48EC-8652-BDD64120CD77}"/>
              </a:ext>
            </a:extLst>
          </p:cNvPr>
          <p:cNvGraphicFramePr>
            <a:graphicFrameLocks noGrp="1"/>
          </p:cNvGraphicFramePr>
          <p:nvPr>
            <p:ph idx="1"/>
            <p:extLst>
              <p:ext uri="{D42A27DB-BD31-4B8C-83A1-F6EECF244321}">
                <p14:modId xmlns:p14="http://schemas.microsoft.com/office/powerpoint/2010/main" val="1391249240"/>
              </p:ext>
            </p:extLst>
          </p:nvPr>
        </p:nvGraphicFramePr>
        <p:xfrm>
          <a:off x="5867399" y="1690688"/>
          <a:ext cx="5486401" cy="3708400"/>
        </p:xfrm>
        <a:graphic>
          <a:graphicData uri="http://schemas.openxmlformats.org/drawingml/2006/table">
            <a:tbl>
              <a:tblPr firstRow="1" bandRow="1">
                <a:tableStyleId>{2D5ABB26-0587-4C30-8999-92F81FD0307C}</a:tableStyleId>
              </a:tblPr>
              <a:tblGrid>
                <a:gridCol w="1810001">
                  <a:extLst>
                    <a:ext uri="{9D8B030D-6E8A-4147-A177-3AD203B41FA5}">
                      <a16:colId xmlns:a16="http://schemas.microsoft.com/office/drawing/2014/main" val="1546515073"/>
                    </a:ext>
                  </a:extLst>
                </a:gridCol>
                <a:gridCol w="1838200">
                  <a:extLst>
                    <a:ext uri="{9D8B030D-6E8A-4147-A177-3AD203B41FA5}">
                      <a16:colId xmlns:a16="http://schemas.microsoft.com/office/drawing/2014/main" val="633090769"/>
                    </a:ext>
                  </a:extLst>
                </a:gridCol>
                <a:gridCol w="1838200">
                  <a:extLst>
                    <a:ext uri="{9D8B030D-6E8A-4147-A177-3AD203B41FA5}">
                      <a16:colId xmlns:a16="http://schemas.microsoft.com/office/drawing/2014/main" val="3958346266"/>
                    </a:ext>
                  </a:extLst>
                </a:gridCol>
              </a:tblGrid>
              <a:tr h="370840">
                <a:tc>
                  <a:txBody>
                    <a:bodyPr/>
                    <a:lstStyle/>
                    <a:p>
                      <a:pPr algn="ctr"/>
                      <a:r>
                        <a:rPr lang="en-IN" dirty="0"/>
                        <a:t>Test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F1 -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1356765"/>
                  </a:ext>
                </a:extLst>
              </a:tr>
              <a:tr h="370840">
                <a:tc>
                  <a:txBody>
                    <a:bodyPr/>
                    <a:lstStyle/>
                    <a:p>
                      <a:pPr algn="ctr"/>
                      <a:r>
                        <a:rPr lang="en-IN"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540422247"/>
                  </a:ext>
                </a:extLst>
              </a:tr>
              <a:tr h="370840">
                <a:tc>
                  <a:txBody>
                    <a:bodyPr/>
                    <a:lstStyle/>
                    <a:p>
                      <a:pPr algn="ctr"/>
                      <a:r>
                        <a:rPr lang="en-IN" dirty="0"/>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110299277"/>
                  </a:ext>
                </a:extLst>
              </a:tr>
              <a:tr h="370840">
                <a:tc>
                  <a:txBody>
                    <a:bodyPr/>
                    <a:lstStyle/>
                    <a:p>
                      <a:pPr algn="ctr"/>
                      <a:r>
                        <a:rPr lang="en-IN"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89930"/>
                  </a:ext>
                </a:extLst>
              </a:tr>
              <a:tr h="370840">
                <a:tc>
                  <a:txBody>
                    <a:bodyPr/>
                    <a:lstStyle/>
                    <a:p>
                      <a:pPr algn="ctr"/>
                      <a:r>
                        <a:rPr lang="en-IN"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9542146"/>
                  </a:ext>
                </a:extLst>
              </a:tr>
              <a:tr h="370840">
                <a:tc>
                  <a:txBody>
                    <a:bodyPr/>
                    <a:lstStyle/>
                    <a:p>
                      <a:pPr algn="ctr"/>
                      <a:r>
                        <a:rPr lang="en-IN"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425972608"/>
                  </a:ext>
                </a:extLst>
              </a:tr>
              <a:tr h="370840">
                <a:tc>
                  <a:txBody>
                    <a:bodyPr/>
                    <a:lstStyle/>
                    <a:p>
                      <a:pPr algn="ctr"/>
                      <a:r>
                        <a:rPr lang="en-IN"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8174853"/>
                  </a:ext>
                </a:extLst>
              </a:tr>
              <a:tr h="370840">
                <a:tc>
                  <a:txBody>
                    <a:bodyPr/>
                    <a:lstStyle/>
                    <a:p>
                      <a:pPr algn="ctr"/>
                      <a:r>
                        <a:rPr lang="en-IN"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185446"/>
                  </a:ext>
                </a:extLst>
              </a:tr>
              <a:tr h="370840">
                <a:tc>
                  <a:txBody>
                    <a:bodyPr/>
                    <a:lstStyle/>
                    <a:p>
                      <a:pPr algn="ctr"/>
                      <a:r>
                        <a:rPr lang="en-IN" dirty="0"/>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285111"/>
                  </a:ext>
                </a:extLst>
              </a:tr>
              <a:tr h="370840">
                <a:tc>
                  <a:txBody>
                    <a:bodyPr/>
                    <a:lstStyle/>
                    <a:p>
                      <a:pPr algn="ctr"/>
                      <a:r>
                        <a:rPr lang="en-IN" dirty="0"/>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4027527"/>
                  </a:ext>
                </a:extLst>
              </a:tr>
            </a:tbl>
          </a:graphicData>
        </a:graphic>
      </p:graphicFrame>
      <p:sp>
        <p:nvSpPr>
          <p:cNvPr id="5" name="TextBox 4">
            <a:extLst>
              <a:ext uri="{FF2B5EF4-FFF2-40B4-BE49-F238E27FC236}">
                <a16:creationId xmlns:a16="http://schemas.microsoft.com/office/drawing/2014/main" id="{86C34734-60ED-458C-B202-088393D3DE76}"/>
              </a:ext>
            </a:extLst>
          </p:cNvPr>
          <p:cNvSpPr txBox="1"/>
          <p:nvPr/>
        </p:nvSpPr>
        <p:spPr>
          <a:xfrm>
            <a:off x="1696278" y="1690688"/>
            <a:ext cx="3313043" cy="2585323"/>
          </a:xfrm>
          <a:prstGeom prst="rect">
            <a:avLst/>
          </a:prstGeom>
          <a:noFill/>
        </p:spPr>
        <p:txBody>
          <a:bodyPr wrap="square" rtlCol="0">
            <a:spAutoFit/>
          </a:bodyPr>
          <a:lstStyle/>
          <a:p>
            <a:r>
              <a:rPr lang="en-IN" b="1" dirty="0"/>
              <a:t>Train Test Split Parameter</a:t>
            </a:r>
          </a:p>
          <a:p>
            <a:endParaRPr lang="en-IN" dirty="0"/>
          </a:p>
          <a:p>
            <a:r>
              <a:rPr lang="en-IN" dirty="0"/>
              <a:t>Test Size = Variable</a:t>
            </a:r>
          </a:p>
          <a:p>
            <a:r>
              <a:rPr lang="en-IN" dirty="0"/>
              <a:t>Random State = 42</a:t>
            </a:r>
          </a:p>
          <a:p>
            <a:endParaRPr lang="en-IN" dirty="0"/>
          </a:p>
          <a:p>
            <a:r>
              <a:rPr lang="en-IN" b="1" dirty="0"/>
              <a:t>Decision Tree Parameter</a:t>
            </a:r>
          </a:p>
          <a:p>
            <a:endParaRPr lang="en-IN" dirty="0"/>
          </a:p>
          <a:p>
            <a:r>
              <a:rPr lang="en-IN" dirty="0"/>
              <a:t>Criterion – Entropy</a:t>
            </a:r>
          </a:p>
          <a:p>
            <a:r>
              <a:rPr lang="en-IN" dirty="0"/>
              <a:t>Splitter – Random</a:t>
            </a:r>
          </a:p>
        </p:txBody>
      </p:sp>
      <p:sp>
        <p:nvSpPr>
          <p:cNvPr id="6" name="TextBox 5">
            <a:extLst>
              <a:ext uri="{FF2B5EF4-FFF2-40B4-BE49-F238E27FC236}">
                <a16:creationId xmlns:a16="http://schemas.microsoft.com/office/drawing/2014/main" id="{E0C79E9E-FB10-4065-A5BE-0315A82C331B}"/>
              </a:ext>
            </a:extLst>
          </p:cNvPr>
          <p:cNvSpPr txBox="1"/>
          <p:nvPr/>
        </p:nvSpPr>
        <p:spPr>
          <a:xfrm>
            <a:off x="1487557" y="5330249"/>
            <a:ext cx="9866243" cy="1200329"/>
          </a:xfrm>
          <a:prstGeom prst="rect">
            <a:avLst/>
          </a:prstGeom>
          <a:noFill/>
        </p:spPr>
        <p:txBody>
          <a:bodyPr wrap="square" rtlCol="0">
            <a:spAutoFit/>
          </a:bodyPr>
          <a:lstStyle/>
          <a:p>
            <a:r>
              <a:rPr lang="en-IN" b="1" dirty="0"/>
              <a:t>Table 8 –</a:t>
            </a:r>
          </a:p>
          <a:p>
            <a:r>
              <a:rPr lang="en-IN" dirty="0"/>
              <a:t>The above results are obtained using the Decision Tree Classifier and the parameter the mentioned above. As we see that only on parameter i.e. Train Test Split Parameter from 0.1 – 0.9. Best results are highlighted with green.</a:t>
            </a:r>
          </a:p>
        </p:txBody>
      </p:sp>
    </p:spTree>
    <p:extLst>
      <p:ext uri="{BB962C8B-B14F-4D97-AF65-F5344CB8AC3E}">
        <p14:creationId xmlns:p14="http://schemas.microsoft.com/office/powerpoint/2010/main" val="211577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59F9-1327-4901-97EA-9BB4ED8BC968}"/>
              </a:ext>
            </a:extLst>
          </p:cNvPr>
          <p:cNvSpPr>
            <a:spLocks noGrp="1"/>
          </p:cNvSpPr>
          <p:nvPr>
            <p:ph type="title"/>
          </p:nvPr>
        </p:nvSpPr>
        <p:spPr/>
        <p:txBody>
          <a:bodyPr>
            <a:normAutofit/>
          </a:bodyPr>
          <a:lstStyle/>
          <a:p>
            <a:r>
              <a:rPr lang="en-IN" b="1" dirty="0"/>
              <a:t>Results Obtained</a:t>
            </a:r>
          </a:p>
        </p:txBody>
      </p:sp>
      <p:graphicFrame>
        <p:nvGraphicFramePr>
          <p:cNvPr id="4" name="Table 4">
            <a:extLst>
              <a:ext uri="{FF2B5EF4-FFF2-40B4-BE49-F238E27FC236}">
                <a16:creationId xmlns:a16="http://schemas.microsoft.com/office/drawing/2014/main" id="{B3DEC15F-B220-48EC-8652-BDD64120CD77}"/>
              </a:ext>
            </a:extLst>
          </p:cNvPr>
          <p:cNvGraphicFramePr>
            <a:graphicFrameLocks noGrp="1"/>
          </p:cNvGraphicFramePr>
          <p:nvPr>
            <p:ph idx="1"/>
            <p:extLst>
              <p:ext uri="{D42A27DB-BD31-4B8C-83A1-F6EECF244321}">
                <p14:modId xmlns:p14="http://schemas.microsoft.com/office/powerpoint/2010/main" val="2215701909"/>
              </p:ext>
            </p:extLst>
          </p:nvPr>
        </p:nvGraphicFramePr>
        <p:xfrm>
          <a:off x="5973417" y="1027906"/>
          <a:ext cx="5486401" cy="5191760"/>
        </p:xfrm>
        <a:graphic>
          <a:graphicData uri="http://schemas.openxmlformats.org/drawingml/2006/table">
            <a:tbl>
              <a:tblPr firstRow="1" bandRow="1">
                <a:tableStyleId>{2D5ABB26-0587-4C30-8999-92F81FD0307C}</a:tableStyleId>
              </a:tblPr>
              <a:tblGrid>
                <a:gridCol w="1810001">
                  <a:extLst>
                    <a:ext uri="{9D8B030D-6E8A-4147-A177-3AD203B41FA5}">
                      <a16:colId xmlns:a16="http://schemas.microsoft.com/office/drawing/2014/main" val="1546515073"/>
                    </a:ext>
                  </a:extLst>
                </a:gridCol>
                <a:gridCol w="1838200">
                  <a:extLst>
                    <a:ext uri="{9D8B030D-6E8A-4147-A177-3AD203B41FA5}">
                      <a16:colId xmlns:a16="http://schemas.microsoft.com/office/drawing/2014/main" val="633090769"/>
                    </a:ext>
                  </a:extLst>
                </a:gridCol>
                <a:gridCol w="1838200">
                  <a:extLst>
                    <a:ext uri="{9D8B030D-6E8A-4147-A177-3AD203B41FA5}">
                      <a16:colId xmlns:a16="http://schemas.microsoft.com/office/drawing/2014/main" val="3958346266"/>
                    </a:ext>
                  </a:extLst>
                </a:gridCol>
              </a:tblGrid>
              <a:tr h="370840">
                <a:tc>
                  <a:txBody>
                    <a:bodyPr/>
                    <a:lstStyle/>
                    <a:p>
                      <a:pPr algn="ctr"/>
                      <a:r>
                        <a:rPr lang="en-IN" dirty="0"/>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F1 -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1356765"/>
                  </a:ext>
                </a:extLst>
              </a:tr>
              <a:tr h="370840">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0.6358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0.56014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422247"/>
                  </a:ext>
                </a:extLst>
              </a:tr>
              <a:tr h="370840">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0.7667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0.75670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0299277"/>
                  </a:ext>
                </a:extLst>
              </a:tr>
              <a:tr h="370840">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0.7316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0.63680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89930"/>
                  </a:ext>
                </a:extLst>
              </a:tr>
              <a:tr h="370840">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0.8749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0.86564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9542146"/>
                  </a:ext>
                </a:extLst>
              </a:tr>
              <a:tr h="370840">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0.8956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0.88629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5972608"/>
                  </a:ext>
                </a:extLst>
              </a:tr>
              <a:tr h="370840">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0.9407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0.93811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8174853"/>
                  </a:ext>
                </a:extLst>
              </a:tr>
              <a:tr h="370840">
                <a:tc>
                  <a:txBody>
                    <a:bodyPr/>
                    <a:lstStyle/>
                    <a:p>
                      <a:pPr algn="ctr"/>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0.9780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0.97808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185446"/>
                  </a:ext>
                </a:extLst>
              </a:tr>
              <a:tr h="370840">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6400964"/>
                  </a:ext>
                </a:extLst>
              </a:tr>
              <a:tr h="370840">
                <a:tc>
                  <a:txBody>
                    <a:bodyPr/>
                    <a:lstStyle/>
                    <a:p>
                      <a:pPr algn="ctr"/>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0.99661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9426608"/>
                  </a:ext>
                </a:extLst>
              </a:tr>
              <a:tr h="370840">
                <a:tc>
                  <a:txBody>
                    <a:bodyPr/>
                    <a:lstStyle/>
                    <a:p>
                      <a:pPr algn="ctr"/>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0.99592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8822642"/>
                  </a:ext>
                </a:extLst>
              </a:tr>
              <a:tr h="370840">
                <a:tc>
                  <a:txBody>
                    <a:bodyPr/>
                    <a:lstStyle/>
                    <a:p>
                      <a:pPr algn="ctr"/>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0.9983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0.99831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7059249"/>
                  </a:ext>
                </a:extLst>
              </a:tr>
              <a:tr h="370840">
                <a:tc>
                  <a:txBody>
                    <a:bodyPr/>
                    <a:lstStyle/>
                    <a:p>
                      <a:pPr algn="ctr"/>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0.99762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1919778"/>
                  </a:ext>
                </a:extLst>
              </a:tr>
              <a:tr h="370840">
                <a:tc>
                  <a:txBody>
                    <a:bodyPr/>
                    <a:lstStyle/>
                    <a:p>
                      <a:pPr algn="ctr"/>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6505425"/>
                  </a:ext>
                </a:extLst>
              </a:tr>
            </a:tbl>
          </a:graphicData>
        </a:graphic>
      </p:graphicFrame>
      <p:sp>
        <p:nvSpPr>
          <p:cNvPr id="5" name="TextBox 4">
            <a:extLst>
              <a:ext uri="{FF2B5EF4-FFF2-40B4-BE49-F238E27FC236}">
                <a16:creationId xmlns:a16="http://schemas.microsoft.com/office/drawing/2014/main" id="{86C34734-60ED-458C-B202-088393D3DE76}"/>
              </a:ext>
            </a:extLst>
          </p:cNvPr>
          <p:cNvSpPr txBox="1"/>
          <p:nvPr/>
        </p:nvSpPr>
        <p:spPr>
          <a:xfrm>
            <a:off x="1749287" y="1668343"/>
            <a:ext cx="3313043" cy="2585323"/>
          </a:xfrm>
          <a:prstGeom prst="rect">
            <a:avLst/>
          </a:prstGeom>
          <a:noFill/>
        </p:spPr>
        <p:txBody>
          <a:bodyPr wrap="square" rtlCol="0">
            <a:spAutoFit/>
          </a:bodyPr>
          <a:lstStyle/>
          <a:p>
            <a:r>
              <a:rPr lang="en-IN" b="1" dirty="0"/>
              <a:t>Train Test Split Parameter</a:t>
            </a:r>
          </a:p>
          <a:p>
            <a:endParaRPr lang="en-IN" dirty="0"/>
          </a:p>
          <a:p>
            <a:r>
              <a:rPr lang="en-IN" dirty="0"/>
              <a:t>Test Size = 0.1</a:t>
            </a:r>
          </a:p>
          <a:p>
            <a:r>
              <a:rPr lang="en-IN" dirty="0"/>
              <a:t>Random State = 42</a:t>
            </a:r>
          </a:p>
          <a:p>
            <a:endParaRPr lang="en-IN" dirty="0"/>
          </a:p>
          <a:p>
            <a:r>
              <a:rPr lang="en-IN" b="1" dirty="0"/>
              <a:t>Decision Tree Parameter</a:t>
            </a:r>
          </a:p>
          <a:p>
            <a:endParaRPr lang="en-IN" dirty="0"/>
          </a:p>
          <a:p>
            <a:r>
              <a:rPr lang="en-IN" dirty="0"/>
              <a:t>Criterion – Entropy</a:t>
            </a:r>
          </a:p>
          <a:p>
            <a:r>
              <a:rPr lang="en-IN" dirty="0"/>
              <a:t>Splitter – random</a:t>
            </a:r>
          </a:p>
        </p:txBody>
      </p:sp>
      <p:sp>
        <p:nvSpPr>
          <p:cNvPr id="6" name="TextBox 5">
            <a:extLst>
              <a:ext uri="{FF2B5EF4-FFF2-40B4-BE49-F238E27FC236}">
                <a16:creationId xmlns:a16="http://schemas.microsoft.com/office/drawing/2014/main" id="{E0C79E9E-FB10-4065-A5BE-0315A82C331B}"/>
              </a:ext>
            </a:extLst>
          </p:cNvPr>
          <p:cNvSpPr txBox="1"/>
          <p:nvPr/>
        </p:nvSpPr>
        <p:spPr>
          <a:xfrm>
            <a:off x="1302026" y="4447412"/>
            <a:ext cx="4379842" cy="2308324"/>
          </a:xfrm>
          <a:prstGeom prst="rect">
            <a:avLst/>
          </a:prstGeom>
          <a:noFill/>
        </p:spPr>
        <p:txBody>
          <a:bodyPr wrap="square" rtlCol="0">
            <a:spAutoFit/>
          </a:bodyPr>
          <a:lstStyle/>
          <a:p>
            <a:r>
              <a:rPr lang="en-IN" b="1" dirty="0"/>
              <a:t>Table 9 –</a:t>
            </a:r>
          </a:p>
          <a:p>
            <a:pPr algn="just"/>
            <a:r>
              <a:rPr lang="en-IN" dirty="0"/>
              <a:t>The above results are obtained using the Decision Tree Classifier and the parameter the mentioned above. As we see that only on parameter i.e. max depth is changing and at max depth = 13 the model shows 100% accuracy.</a:t>
            </a:r>
          </a:p>
        </p:txBody>
      </p:sp>
    </p:spTree>
    <p:extLst>
      <p:ext uri="{BB962C8B-B14F-4D97-AF65-F5344CB8AC3E}">
        <p14:creationId xmlns:p14="http://schemas.microsoft.com/office/powerpoint/2010/main" val="206988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4226-04DD-42B5-8DAA-D91C7299F9C5}"/>
              </a:ext>
            </a:extLst>
          </p:cNvPr>
          <p:cNvSpPr>
            <a:spLocks noGrp="1"/>
          </p:cNvSpPr>
          <p:nvPr>
            <p:ph type="title"/>
          </p:nvPr>
        </p:nvSpPr>
        <p:spPr/>
        <p:txBody>
          <a:bodyPr>
            <a:normAutofit/>
          </a:bodyPr>
          <a:lstStyle/>
          <a:p>
            <a:r>
              <a:rPr lang="en-IN" sz="4800" b="1" dirty="0"/>
              <a:t>Accumulated Result</a:t>
            </a:r>
          </a:p>
        </p:txBody>
      </p:sp>
      <p:graphicFrame>
        <p:nvGraphicFramePr>
          <p:cNvPr id="4" name="Table 4">
            <a:extLst>
              <a:ext uri="{FF2B5EF4-FFF2-40B4-BE49-F238E27FC236}">
                <a16:creationId xmlns:a16="http://schemas.microsoft.com/office/drawing/2014/main" id="{5B1A88FE-8314-456E-A11A-DC24AEAEAE9D}"/>
              </a:ext>
            </a:extLst>
          </p:cNvPr>
          <p:cNvGraphicFramePr>
            <a:graphicFrameLocks noGrp="1"/>
          </p:cNvGraphicFramePr>
          <p:nvPr>
            <p:ph idx="1"/>
            <p:extLst>
              <p:ext uri="{D42A27DB-BD31-4B8C-83A1-F6EECF244321}">
                <p14:modId xmlns:p14="http://schemas.microsoft.com/office/powerpoint/2010/main" val="4241802115"/>
              </p:ext>
            </p:extLst>
          </p:nvPr>
        </p:nvGraphicFramePr>
        <p:xfrm>
          <a:off x="838202" y="2413635"/>
          <a:ext cx="10515596" cy="4079240"/>
        </p:xfrm>
        <a:graphic>
          <a:graphicData uri="http://schemas.openxmlformats.org/drawingml/2006/table">
            <a:tbl>
              <a:tblPr firstRow="1" bandRow="1">
                <a:tableStyleId>{2D5ABB26-0587-4C30-8999-92F81FD0307C}</a:tableStyleId>
              </a:tblPr>
              <a:tblGrid>
                <a:gridCol w="1754168">
                  <a:extLst>
                    <a:ext uri="{9D8B030D-6E8A-4147-A177-3AD203B41FA5}">
                      <a16:colId xmlns:a16="http://schemas.microsoft.com/office/drawing/2014/main" val="2571401895"/>
                    </a:ext>
                  </a:extLst>
                </a:gridCol>
                <a:gridCol w="973492">
                  <a:extLst>
                    <a:ext uri="{9D8B030D-6E8A-4147-A177-3AD203B41FA5}">
                      <a16:colId xmlns:a16="http://schemas.microsoft.com/office/drawing/2014/main" val="1545095681"/>
                    </a:ext>
                  </a:extLst>
                </a:gridCol>
                <a:gridCol w="973492">
                  <a:extLst>
                    <a:ext uri="{9D8B030D-6E8A-4147-A177-3AD203B41FA5}">
                      <a16:colId xmlns:a16="http://schemas.microsoft.com/office/drawing/2014/main" val="2766479663"/>
                    </a:ext>
                  </a:extLst>
                </a:gridCol>
                <a:gridCol w="973492">
                  <a:extLst>
                    <a:ext uri="{9D8B030D-6E8A-4147-A177-3AD203B41FA5}">
                      <a16:colId xmlns:a16="http://schemas.microsoft.com/office/drawing/2014/main" val="3905075178"/>
                    </a:ext>
                  </a:extLst>
                </a:gridCol>
                <a:gridCol w="973492">
                  <a:extLst>
                    <a:ext uri="{9D8B030D-6E8A-4147-A177-3AD203B41FA5}">
                      <a16:colId xmlns:a16="http://schemas.microsoft.com/office/drawing/2014/main" val="2935232495"/>
                    </a:ext>
                  </a:extLst>
                </a:gridCol>
                <a:gridCol w="973492">
                  <a:extLst>
                    <a:ext uri="{9D8B030D-6E8A-4147-A177-3AD203B41FA5}">
                      <a16:colId xmlns:a16="http://schemas.microsoft.com/office/drawing/2014/main" val="1601257180"/>
                    </a:ext>
                  </a:extLst>
                </a:gridCol>
                <a:gridCol w="973492">
                  <a:extLst>
                    <a:ext uri="{9D8B030D-6E8A-4147-A177-3AD203B41FA5}">
                      <a16:colId xmlns:a16="http://schemas.microsoft.com/office/drawing/2014/main" val="4119014902"/>
                    </a:ext>
                  </a:extLst>
                </a:gridCol>
                <a:gridCol w="973492">
                  <a:extLst>
                    <a:ext uri="{9D8B030D-6E8A-4147-A177-3AD203B41FA5}">
                      <a16:colId xmlns:a16="http://schemas.microsoft.com/office/drawing/2014/main" val="322827444"/>
                    </a:ext>
                  </a:extLst>
                </a:gridCol>
                <a:gridCol w="973492">
                  <a:extLst>
                    <a:ext uri="{9D8B030D-6E8A-4147-A177-3AD203B41FA5}">
                      <a16:colId xmlns:a16="http://schemas.microsoft.com/office/drawing/2014/main" val="1715407043"/>
                    </a:ext>
                  </a:extLst>
                </a:gridCol>
                <a:gridCol w="973492">
                  <a:extLst>
                    <a:ext uri="{9D8B030D-6E8A-4147-A177-3AD203B41FA5}">
                      <a16:colId xmlns:a16="http://schemas.microsoft.com/office/drawing/2014/main" val="3538259369"/>
                    </a:ext>
                  </a:extLst>
                </a:gridCol>
              </a:tblGrid>
              <a:tr h="370840">
                <a:tc>
                  <a:txBody>
                    <a:bodyPr/>
                    <a:lstStyle/>
                    <a:p>
                      <a:pPr algn="ct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9">
                  <a:txBody>
                    <a:bodyPr/>
                    <a:lstStyle/>
                    <a:p>
                      <a:pPr algn="ctr"/>
                      <a:r>
                        <a:rPr lang="en-IN" dirty="0"/>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793172"/>
                  </a:ext>
                </a:extLst>
              </a:tr>
              <a:tr h="370840">
                <a:tc>
                  <a:txBody>
                    <a:bodyPr/>
                    <a:lstStyle/>
                    <a:p>
                      <a:pPr algn="ctr"/>
                      <a:r>
                        <a:rPr lang="en-IN" dirty="0"/>
                        <a:t>Test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652336957"/>
                  </a:ext>
                </a:extLst>
              </a:tr>
              <a:tr h="370840">
                <a:tc>
                  <a:txBody>
                    <a:bodyPr/>
                    <a:lstStyle/>
                    <a:p>
                      <a:pPr algn="ctr"/>
                      <a:r>
                        <a:rPr lang="en-IN"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1208265"/>
                  </a:ext>
                </a:extLst>
              </a:tr>
              <a:tr h="370840">
                <a:tc>
                  <a:txBody>
                    <a:bodyPr/>
                    <a:lstStyle/>
                    <a:p>
                      <a:pPr algn="ctr"/>
                      <a:r>
                        <a:rPr lang="en-IN" dirty="0"/>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0.8498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227533"/>
                  </a:ext>
                </a:extLst>
              </a:tr>
              <a:tr h="370840">
                <a:tc>
                  <a:txBody>
                    <a:bodyPr/>
                    <a:lstStyle/>
                    <a:p>
                      <a:pPr algn="ctr"/>
                      <a:r>
                        <a:rPr lang="en-IN"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0.8482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3007602"/>
                  </a:ext>
                </a:extLst>
              </a:tr>
              <a:tr h="370840">
                <a:tc>
                  <a:txBody>
                    <a:bodyPr/>
                    <a:lstStyle/>
                    <a:p>
                      <a:pPr algn="ctr"/>
                      <a:r>
                        <a:rPr lang="en-IN"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0.8493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2172756"/>
                  </a:ext>
                </a:extLst>
              </a:tr>
              <a:tr h="370840">
                <a:tc>
                  <a:txBody>
                    <a:bodyPr/>
                    <a:lstStyle/>
                    <a:p>
                      <a:pPr algn="ctr"/>
                      <a:r>
                        <a:rPr lang="en-IN"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0.8497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7592098"/>
                  </a:ext>
                </a:extLst>
              </a:tr>
              <a:tr h="370840">
                <a:tc>
                  <a:txBody>
                    <a:bodyPr/>
                    <a:lstStyle/>
                    <a:p>
                      <a:pPr algn="ctr"/>
                      <a:r>
                        <a:rPr lang="en-IN"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0.8498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6620281"/>
                  </a:ext>
                </a:extLst>
              </a:tr>
              <a:tr h="370840">
                <a:tc>
                  <a:txBody>
                    <a:bodyPr/>
                    <a:lstStyle/>
                    <a:p>
                      <a:pPr algn="ctr"/>
                      <a:r>
                        <a:rPr lang="en-IN"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923223"/>
                  </a:ext>
                </a:extLst>
              </a:tr>
              <a:tr h="370840">
                <a:tc>
                  <a:txBody>
                    <a:bodyPr/>
                    <a:lstStyle/>
                    <a:p>
                      <a:pPr algn="ctr"/>
                      <a:r>
                        <a:rPr lang="en-IN" dirty="0"/>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01279916"/>
                  </a:ext>
                </a:extLst>
              </a:tr>
              <a:tr h="370840">
                <a:tc>
                  <a:txBody>
                    <a:bodyPr/>
                    <a:lstStyle/>
                    <a:p>
                      <a:pPr algn="ctr"/>
                      <a:r>
                        <a:rPr lang="en-IN" dirty="0"/>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0.9497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85312844"/>
                  </a:ext>
                </a:extLst>
              </a:tr>
            </a:tbl>
          </a:graphicData>
        </a:graphic>
      </p:graphicFrame>
      <p:sp>
        <p:nvSpPr>
          <p:cNvPr id="5" name="TextBox 4">
            <a:extLst>
              <a:ext uri="{FF2B5EF4-FFF2-40B4-BE49-F238E27FC236}">
                <a16:creationId xmlns:a16="http://schemas.microsoft.com/office/drawing/2014/main" id="{82B2E4B8-AEB9-420C-BCC0-ADA9D939523C}"/>
              </a:ext>
            </a:extLst>
          </p:cNvPr>
          <p:cNvSpPr txBox="1"/>
          <p:nvPr/>
        </p:nvSpPr>
        <p:spPr>
          <a:xfrm>
            <a:off x="7983988" y="574834"/>
            <a:ext cx="3369810" cy="1477328"/>
          </a:xfrm>
          <a:prstGeom prst="rect">
            <a:avLst/>
          </a:prstGeom>
          <a:noFill/>
        </p:spPr>
        <p:txBody>
          <a:bodyPr wrap="square" rtlCol="0">
            <a:spAutoFit/>
          </a:bodyPr>
          <a:lstStyle/>
          <a:p>
            <a:r>
              <a:rPr lang="en-IN" b="1" dirty="0"/>
              <a:t>Decision Tree Parameter</a:t>
            </a:r>
          </a:p>
          <a:p>
            <a:endParaRPr lang="en-IN" dirty="0"/>
          </a:p>
          <a:p>
            <a:r>
              <a:rPr lang="en-IN" dirty="0"/>
              <a:t>Criterion – Gini</a:t>
            </a:r>
          </a:p>
          <a:p>
            <a:r>
              <a:rPr lang="en-IN" dirty="0"/>
              <a:t>Splitter – Best</a:t>
            </a:r>
          </a:p>
          <a:p>
            <a:r>
              <a:rPr lang="en-IN" dirty="0"/>
              <a:t>Min Split – 2</a:t>
            </a:r>
          </a:p>
        </p:txBody>
      </p:sp>
    </p:spTree>
    <p:extLst>
      <p:ext uri="{BB962C8B-B14F-4D97-AF65-F5344CB8AC3E}">
        <p14:creationId xmlns:p14="http://schemas.microsoft.com/office/powerpoint/2010/main" val="3192066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4226-04DD-42B5-8DAA-D91C7299F9C5}"/>
              </a:ext>
            </a:extLst>
          </p:cNvPr>
          <p:cNvSpPr>
            <a:spLocks noGrp="1"/>
          </p:cNvSpPr>
          <p:nvPr>
            <p:ph type="title"/>
          </p:nvPr>
        </p:nvSpPr>
        <p:spPr/>
        <p:txBody>
          <a:bodyPr>
            <a:normAutofit/>
          </a:bodyPr>
          <a:lstStyle/>
          <a:p>
            <a:r>
              <a:rPr lang="en-IN" sz="4800" b="1" dirty="0"/>
              <a:t>Accumulated Result</a:t>
            </a:r>
          </a:p>
        </p:txBody>
      </p:sp>
      <p:graphicFrame>
        <p:nvGraphicFramePr>
          <p:cNvPr id="4" name="Table 4">
            <a:extLst>
              <a:ext uri="{FF2B5EF4-FFF2-40B4-BE49-F238E27FC236}">
                <a16:creationId xmlns:a16="http://schemas.microsoft.com/office/drawing/2014/main" id="{5B1A88FE-8314-456E-A11A-DC24AEAEAE9D}"/>
              </a:ext>
            </a:extLst>
          </p:cNvPr>
          <p:cNvGraphicFramePr>
            <a:graphicFrameLocks noGrp="1"/>
          </p:cNvGraphicFramePr>
          <p:nvPr>
            <p:ph idx="1"/>
            <p:extLst>
              <p:ext uri="{D42A27DB-BD31-4B8C-83A1-F6EECF244321}">
                <p14:modId xmlns:p14="http://schemas.microsoft.com/office/powerpoint/2010/main" val="3807062452"/>
              </p:ext>
            </p:extLst>
          </p:nvPr>
        </p:nvGraphicFramePr>
        <p:xfrm>
          <a:off x="838202" y="2413635"/>
          <a:ext cx="10515596" cy="4079240"/>
        </p:xfrm>
        <a:graphic>
          <a:graphicData uri="http://schemas.openxmlformats.org/drawingml/2006/table">
            <a:tbl>
              <a:tblPr firstRow="1" bandRow="1">
                <a:tableStyleId>{2D5ABB26-0587-4C30-8999-92F81FD0307C}</a:tableStyleId>
              </a:tblPr>
              <a:tblGrid>
                <a:gridCol w="1754168">
                  <a:extLst>
                    <a:ext uri="{9D8B030D-6E8A-4147-A177-3AD203B41FA5}">
                      <a16:colId xmlns:a16="http://schemas.microsoft.com/office/drawing/2014/main" val="2571401895"/>
                    </a:ext>
                  </a:extLst>
                </a:gridCol>
                <a:gridCol w="973492">
                  <a:extLst>
                    <a:ext uri="{9D8B030D-6E8A-4147-A177-3AD203B41FA5}">
                      <a16:colId xmlns:a16="http://schemas.microsoft.com/office/drawing/2014/main" val="1545095681"/>
                    </a:ext>
                  </a:extLst>
                </a:gridCol>
                <a:gridCol w="973492">
                  <a:extLst>
                    <a:ext uri="{9D8B030D-6E8A-4147-A177-3AD203B41FA5}">
                      <a16:colId xmlns:a16="http://schemas.microsoft.com/office/drawing/2014/main" val="2766479663"/>
                    </a:ext>
                  </a:extLst>
                </a:gridCol>
                <a:gridCol w="973492">
                  <a:extLst>
                    <a:ext uri="{9D8B030D-6E8A-4147-A177-3AD203B41FA5}">
                      <a16:colId xmlns:a16="http://schemas.microsoft.com/office/drawing/2014/main" val="3905075178"/>
                    </a:ext>
                  </a:extLst>
                </a:gridCol>
                <a:gridCol w="973492">
                  <a:extLst>
                    <a:ext uri="{9D8B030D-6E8A-4147-A177-3AD203B41FA5}">
                      <a16:colId xmlns:a16="http://schemas.microsoft.com/office/drawing/2014/main" val="2935232495"/>
                    </a:ext>
                  </a:extLst>
                </a:gridCol>
                <a:gridCol w="973492">
                  <a:extLst>
                    <a:ext uri="{9D8B030D-6E8A-4147-A177-3AD203B41FA5}">
                      <a16:colId xmlns:a16="http://schemas.microsoft.com/office/drawing/2014/main" val="1601257180"/>
                    </a:ext>
                  </a:extLst>
                </a:gridCol>
                <a:gridCol w="973492">
                  <a:extLst>
                    <a:ext uri="{9D8B030D-6E8A-4147-A177-3AD203B41FA5}">
                      <a16:colId xmlns:a16="http://schemas.microsoft.com/office/drawing/2014/main" val="4119014902"/>
                    </a:ext>
                  </a:extLst>
                </a:gridCol>
                <a:gridCol w="973492">
                  <a:extLst>
                    <a:ext uri="{9D8B030D-6E8A-4147-A177-3AD203B41FA5}">
                      <a16:colId xmlns:a16="http://schemas.microsoft.com/office/drawing/2014/main" val="322827444"/>
                    </a:ext>
                  </a:extLst>
                </a:gridCol>
                <a:gridCol w="973492">
                  <a:extLst>
                    <a:ext uri="{9D8B030D-6E8A-4147-A177-3AD203B41FA5}">
                      <a16:colId xmlns:a16="http://schemas.microsoft.com/office/drawing/2014/main" val="1715407043"/>
                    </a:ext>
                  </a:extLst>
                </a:gridCol>
                <a:gridCol w="973492">
                  <a:extLst>
                    <a:ext uri="{9D8B030D-6E8A-4147-A177-3AD203B41FA5}">
                      <a16:colId xmlns:a16="http://schemas.microsoft.com/office/drawing/2014/main" val="3538259369"/>
                    </a:ext>
                  </a:extLst>
                </a:gridCol>
              </a:tblGrid>
              <a:tr h="370840">
                <a:tc>
                  <a:txBody>
                    <a:bodyPr/>
                    <a:lstStyle/>
                    <a:p>
                      <a:pPr algn="ct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9">
                  <a:txBody>
                    <a:bodyPr/>
                    <a:lstStyle/>
                    <a:p>
                      <a:pPr algn="ctr"/>
                      <a:r>
                        <a:rPr lang="en-IN" dirty="0"/>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793172"/>
                  </a:ext>
                </a:extLst>
              </a:tr>
              <a:tr h="370840">
                <a:tc>
                  <a:txBody>
                    <a:bodyPr/>
                    <a:lstStyle/>
                    <a:p>
                      <a:pPr algn="ctr"/>
                      <a:r>
                        <a:rPr lang="en-IN" dirty="0"/>
                        <a:t>Test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652336957"/>
                  </a:ext>
                </a:extLst>
              </a:tr>
              <a:tr h="370840">
                <a:tc>
                  <a:txBody>
                    <a:bodyPr/>
                    <a:lstStyle/>
                    <a:p>
                      <a:pPr algn="ctr"/>
                      <a:r>
                        <a:rPr lang="en-IN"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0.8385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0.9674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0.9794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1208265"/>
                  </a:ext>
                </a:extLst>
              </a:tr>
              <a:tr h="370840">
                <a:tc>
                  <a:txBody>
                    <a:bodyPr/>
                    <a:lstStyle/>
                    <a:p>
                      <a:pPr algn="ctr"/>
                      <a:r>
                        <a:rPr lang="en-IN" dirty="0"/>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0.7308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0.8903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0.9454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227533"/>
                  </a:ext>
                </a:extLst>
              </a:tr>
              <a:tr h="370840">
                <a:tc>
                  <a:txBody>
                    <a:bodyPr/>
                    <a:lstStyle/>
                    <a:p>
                      <a:pPr algn="ctr"/>
                      <a:r>
                        <a:rPr lang="en-IN"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0.7348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0.8915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3007602"/>
                  </a:ext>
                </a:extLst>
              </a:tr>
              <a:tr h="370840">
                <a:tc>
                  <a:txBody>
                    <a:bodyPr/>
                    <a:lstStyle/>
                    <a:p>
                      <a:pPr algn="ctr"/>
                      <a:r>
                        <a:rPr lang="en-IN"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0.8376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0.9308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0.9663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0.9792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2172756"/>
                  </a:ext>
                </a:extLst>
              </a:tr>
              <a:tr h="370840">
                <a:tc>
                  <a:txBody>
                    <a:bodyPr/>
                    <a:lstStyle/>
                    <a:p>
                      <a:pPr algn="ctr"/>
                      <a:r>
                        <a:rPr lang="en-IN"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0.8369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0.9307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0.9604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7592098"/>
                  </a:ext>
                </a:extLst>
              </a:tr>
              <a:tr h="370840">
                <a:tc>
                  <a:txBody>
                    <a:bodyPr/>
                    <a:lstStyle/>
                    <a:p>
                      <a:pPr algn="ctr"/>
                      <a:r>
                        <a:rPr lang="en-IN"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0.7349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0.8928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0.9436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6620281"/>
                  </a:ext>
                </a:extLst>
              </a:tr>
              <a:tr h="370840">
                <a:tc>
                  <a:txBody>
                    <a:bodyPr/>
                    <a:lstStyle/>
                    <a:p>
                      <a:pPr algn="ctr"/>
                      <a:r>
                        <a:rPr lang="en-IN"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0.7354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0.8933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0.9442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923223"/>
                  </a:ext>
                </a:extLst>
              </a:tr>
              <a:tr h="370840">
                <a:tc>
                  <a:txBody>
                    <a:bodyPr/>
                    <a:lstStyle/>
                    <a:p>
                      <a:pPr algn="ctr"/>
                      <a:r>
                        <a:rPr lang="en-IN" dirty="0"/>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0.7359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0.8934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0.9443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1279916"/>
                  </a:ext>
                </a:extLst>
              </a:tr>
              <a:tr h="370840">
                <a:tc>
                  <a:txBody>
                    <a:bodyPr/>
                    <a:lstStyle/>
                    <a:p>
                      <a:pPr algn="ctr"/>
                      <a:r>
                        <a:rPr lang="en-IN" dirty="0"/>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0.7350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0.9362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0.9998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85312844"/>
                  </a:ext>
                </a:extLst>
              </a:tr>
            </a:tbl>
          </a:graphicData>
        </a:graphic>
      </p:graphicFrame>
      <p:sp>
        <p:nvSpPr>
          <p:cNvPr id="5" name="TextBox 4">
            <a:extLst>
              <a:ext uri="{FF2B5EF4-FFF2-40B4-BE49-F238E27FC236}">
                <a16:creationId xmlns:a16="http://schemas.microsoft.com/office/drawing/2014/main" id="{82B2E4B8-AEB9-420C-BCC0-ADA9D939523C}"/>
              </a:ext>
            </a:extLst>
          </p:cNvPr>
          <p:cNvSpPr txBox="1"/>
          <p:nvPr/>
        </p:nvSpPr>
        <p:spPr>
          <a:xfrm>
            <a:off x="7983988" y="574834"/>
            <a:ext cx="3369810" cy="1477328"/>
          </a:xfrm>
          <a:prstGeom prst="rect">
            <a:avLst/>
          </a:prstGeom>
          <a:noFill/>
        </p:spPr>
        <p:txBody>
          <a:bodyPr wrap="square" rtlCol="0">
            <a:spAutoFit/>
          </a:bodyPr>
          <a:lstStyle/>
          <a:p>
            <a:r>
              <a:rPr lang="en-IN" b="1" dirty="0"/>
              <a:t>Decision Tree Parameter</a:t>
            </a:r>
          </a:p>
          <a:p>
            <a:endParaRPr lang="en-IN" dirty="0"/>
          </a:p>
          <a:p>
            <a:r>
              <a:rPr lang="en-IN" dirty="0"/>
              <a:t>Criterion – Entropy</a:t>
            </a:r>
          </a:p>
          <a:p>
            <a:r>
              <a:rPr lang="en-IN" dirty="0"/>
              <a:t>Splitter – Best</a:t>
            </a:r>
          </a:p>
          <a:p>
            <a:r>
              <a:rPr lang="en-IN" dirty="0"/>
              <a:t>Min Split – 2</a:t>
            </a:r>
          </a:p>
        </p:txBody>
      </p:sp>
    </p:spTree>
    <p:extLst>
      <p:ext uri="{BB962C8B-B14F-4D97-AF65-F5344CB8AC3E}">
        <p14:creationId xmlns:p14="http://schemas.microsoft.com/office/powerpoint/2010/main" val="260891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5E26-D709-4093-828E-09ED26742249}"/>
              </a:ext>
            </a:extLst>
          </p:cNvPr>
          <p:cNvSpPr>
            <a:spLocks noGrp="1"/>
          </p:cNvSpPr>
          <p:nvPr>
            <p:ph type="title"/>
          </p:nvPr>
        </p:nvSpPr>
        <p:spPr>
          <a:xfrm>
            <a:off x="4035286" y="2766218"/>
            <a:ext cx="4121427" cy="1325563"/>
          </a:xfrm>
        </p:spPr>
        <p:txBody>
          <a:bodyPr>
            <a:normAutofit/>
          </a:bodyPr>
          <a:lstStyle/>
          <a:p>
            <a:r>
              <a:rPr lang="en-IN" sz="6000" b="1" dirty="0"/>
              <a:t>Thank You</a:t>
            </a:r>
          </a:p>
        </p:txBody>
      </p:sp>
    </p:spTree>
    <p:extLst>
      <p:ext uri="{BB962C8B-B14F-4D97-AF65-F5344CB8AC3E}">
        <p14:creationId xmlns:p14="http://schemas.microsoft.com/office/powerpoint/2010/main" val="247407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5DF2-88E5-4053-93EB-DE9B2C5EF28B}"/>
              </a:ext>
            </a:extLst>
          </p:cNvPr>
          <p:cNvSpPr>
            <a:spLocks noGrp="1"/>
          </p:cNvSpPr>
          <p:nvPr>
            <p:ph type="title"/>
          </p:nvPr>
        </p:nvSpPr>
        <p:spPr/>
        <p:txBody>
          <a:bodyPr>
            <a:normAutofit/>
          </a:bodyPr>
          <a:lstStyle/>
          <a:p>
            <a:r>
              <a:rPr lang="en-IN" sz="6000" dirty="0">
                <a:latin typeface="Segoe UI Semibold" panose="020B0702040204020203" pitchFamily="34" charset="0"/>
                <a:cs typeface="Segoe UI Semibold" panose="020B0702040204020203" pitchFamily="34" charset="0"/>
              </a:rPr>
              <a:t>Approval</a:t>
            </a:r>
          </a:p>
        </p:txBody>
      </p:sp>
      <p:sp>
        <p:nvSpPr>
          <p:cNvPr id="3" name="Content Placeholder 2">
            <a:extLst>
              <a:ext uri="{FF2B5EF4-FFF2-40B4-BE49-F238E27FC236}">
                <a16:creationId xmlns:a16="http://schemas.microsoft.com/office/drawing/2014/main" id="{F000857E-A645-4903-9220-99A490C2A8EF}"/>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023400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E59B-58ED-4322-B58F-6CF75AAF5707}"/>
              </a:ext>
            </a:extLst>
          </p:cNvPr>
          <p:cNvSpPr>
            <a:spLocks noGrp="1"/>
          </p:cNvSpPr>
          <p:nvPr>
            <p:ph type="title"/>
          </p:nvPr>
        </p:nvSpPr>
        <p:spPr/>
        <p:txBody>
          <a:bodyPr>
            <a:normAutofit/>
          </a:bodyPr>
          <a:lstStyle/>
          <a:p>
            <a:r>
              <a:rPr lang="en-IN" sz="6000" b="1" dirty="0">
                <a:latin typeface="Segoe UI Semibold" panose="020B0702040204020203" pitchFamily="34" charset="0"/>
                <a:cs typeface="Segoe UI Semibold" panose="020B0702040204020203" pitchFamily="34" charset="0"/>
              </a:rPr>
              <a:t>Decision Tree</a:t>
            </a:r>
          </a:p>
        </p:txBody>
      </p:sp>
      <p:sp>
        <p:nvSpPr>
          <p:cNvPr id="3" name="Content Placeholder 2">
            <a:extLst>
              <a:ext uri="{FF2B5EF4-FFF2-40B4-BE49-F238E27FC236}">
                <a16:creationId xmlns:a16="http://schemas.microsoft.com/office/drawing/2014/main" id="{308EBC9C-52B2-421B-B0F7-C0D363EFFE9F}"/>
              </a:ext>
            </a:extLst>
          </p:cNvPr>
          <p:cNvSpPr>
            <a:spLocks noGrp="1"/>
          </p:cNvSpPr>
          <p:nvPr>
            <p:ph idx="1"/>
          </p:nvPr>
        </p:nvSpPr>
        <p:spPr>
          <a:xfrm>
            <a:off x="838200" y="1690688"/>
            <a:ext cx="10515600" cy="4732476"/>
          </a:xfrm>
        </p:spPr>
        <p:txBody>
          <a:bodyPr>
            <a:normAutofit fontScale="85000" lnSpcReduction="20000"/>
          </a:bodyPr>
          <a:lstStyle/>
          <a:p>
            <a:pPr algn="just"/>
            <a:r>
              <a:rPr lang="en-US" b="1" i="0" dirty="0">
                <a:solidFill>
                  <a:srgbClr val="2E2E2E"/>
                </a:solidFill>
                <a:effectLst/>
                <a:latin typeface="NexusSans"/>
              </a:rPr>
              <a:t>The decision tree classifier creates the classification model by building a decision tree.</a:t>
            </a:r>
          </a:p>
          <a:p>
            <a:pPr algn="just"/>
            <a:r>
              <a:rPr lang="en-US" b="1" i="0" dirty="0">
                <a:solidFill>
                  <a:srgbClr val="2E2E2E"/>
                </a:solidFill>
                <a:effectLst/>
                <a:latin typeface="NexusSans"/>
              </a:rPr>
              <a:t>Each node in the tree specifies a test on an attribute, each branch descending from that node corresponds to one of the possible values for that attribute. </a:t>
            </a:r>
          </a:p>
          <a:p>
            <a:pPr algn="just"/>
            <a:r>
              <a:rPr lang="en-US" b="1" i="0" dirty="0">
                <a:solidFill>
                  <a:srgbClr val="2E2E2E"/>
                </a:solidFill>
                <a:effectLst/>
                <a:latin typeface="NexusSans"/>
              </a:rPr>
              <a:t>Each leaf represents class labels associated with the instance. </a:t>
            </a:r>
          </a:p>
          <a:p>
            <a:pPr lvl="1" algn="just"/>
            <a:r>
              <a:rPr lang="en-US" b="1" i="0" dirty="0">
                <a:solidFill>
                  <a:srgbClr val="2E2E2E"/>
                </a:solidFill>
                <a:effectLst/>
                <a:latin typeface="NexusSans"/>
              </a:rPr>
              <a:t>Instances in the training set are classified by navigating them from the root of the tree down to a leaf, according to the outcome of the tests along the path. </a:t>
            </a:r>
          </a:p>
          <a:p>
            <a:pPr algn="just"/>
            <a:r>
              <a:rPr lang="en-US" b="1" i="0" dirty="0">
                <a:solidFill>
                  <a:srgbClr val="2E2E2E"/>
                </a:solidFill>
                <a:effectLst/>
                <a:latin typeface="NexusSans"/>
              </a:rPr>
              <a:t>Starting from the root node of the tree, each node splits the instance space into two or more sub-spaces according to an attribute test condition. </a:t>
            </a:r>
          </a:p>
          <a:p>
            <a:pPr algn="just"/>
            <a:r>
              <a:rPr lang="en-US" b="1" i="0" dirty="0">
                <a:solidFill>
                  <a:srgbClr val="2E2E2E"/>
                </a:solidFill>
                <a:effectLst/>
                <a:latin typeface="NexusSans"/>
              </a:rPr>
              <a:t>Then moving down the tree branch corresponding to the value of the attribute, a new node is created. </a:t>
            </a:r>
          </a:p>
          <a:p>
            <a:pPr algn="just"/>
            <a:r>
              <a:rPr lang="en-US" b="1" i="0" dirty="0">
                <a:solidFill>
                  <a:srgbClr val="2E2E2E"/>
                </a:solidFill>
                <a:effectLst/>
                <a:latin typeface="NexusSans"/>
              </a:rPr>
              <a:t>This process is then repeated for the subtree rooted at the new node, until all records in the training set have been classified. The decision tree construction process usually works in a top-down manner, by choosing an attribute test condition at each step that best splits the records.</a:t>
            </a:r>
            <a:endParaRPr lang="en-IN" b="1" dirty="0"/>
          </a:p>
        </p:txBody>
      </p:sp>
    </p:spTree>
    <p:extLst>
      <p:ext uri="{BB962C8B-B14F-4D97-AF65-F5344CB8AC3E}">
        <p14:creationId xmlns:p14="http://schemas.microsoft.com/office/powerpoint/2010/main" val="37377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59F9-1327-4901-97EA-9BB4ED8BC968}"/>
              </a:ext>
            </a:extLst>
          </p:cNvPr>
          <p:cNvSpPr>
            <a:spLocks noGrp="1"/>
          </p:cNvSpPr>
          <p:nvPr>
            <p:ph type="title"/>
          </p:nvPr>
        </p:nvSpPr>
        <p:spPr/>
        <p:txBody>
          <a:bodyPr>
            <a:normAutofit/>
          </a:bodyPr>
          <a:lstStyle/>
          <a:p>
            <a:r>
              <a:rPr lang="en-IN" sz="4800" b="1" dirty="0"/>
              <a:t>Results Obtained</a:t>
            </a:r>
          </a:p>
        </p:txBody>
      </p:sp>
      <p:graphicFrame>
        <p:nvGraphicFramePr>
          <p:cNvPr id="4" name="Table 4">
            <a:extLst>
              <a:ext uri="{FF2B5EF4-FFF2-40B4-BE49-F238E27FC236}">
                <a16:creationId xmlns:a16="http://schemas.microsoft.com/office/drawing/2014/main" id="{B3DEC15F-B220-48EC-8652-BDD64120CD77}"/>
              </a:ext>
            </a:extLst>
          </p:cNvPr>
          <p:cNvGraphicFramePr>
            <a:graphicFrameLocks noGrp="1"/>
          </p:cNvGraphicFramePr>
          <p:nvPr>
            <p:ph idx="1"/>
            <p:extLst>
              <p:ext uri="{D42A27DB-BD31-4B8C-83A1-F6EECF244321}">
                <p14:modId xmlns:p14="http://schemas.microsoft.com/office/powerpoint/2010/main" val="3380627282"/>
              </p:ext>
            </p:extLst>
          </p:nvPr>
        </p:nvGraphicFramePr>
        <p:xfrm>
          <a:off x="5867399" y="1690688"/>
          <a:ext cx="5486401" cy="3708400"/>
        </p:xfrm>
        <a:graphic>
          <a:graphicData uri="http://schemas.openxmlformats.org/drawingml/2006/table">
            <a:tbl>
              <a:tblPr firstRow="1" bandRow="1">
                <a:tableStyleId>{2D5ABB26-0587-4C30-8999-92F81FD0307C}</a:tableStyleId>
              </a:tblPr>
              <a:tblGrid>
                <a:gridCol w="1810001">
                  <a:extLst>
                    <a:ext uri="{9D8B030D-6E8A-4147-A177-3AD203B41FA5}">
                      <a16:colId xmlns:a16="http://schemas.microsoft.com/office/drawing/2014/main" val="1546515073"/>
                    </a:ext>
                  </a:extLst>
                </a:gridCol>
                <a:gridCol w="1838200">
                  <a:extLst>
                    <a:ext uri="{9D8B030D-6E8A-4147-A177-3AD203B41FA5}">
                      <a16:colId xmlns:a16="http://schemas.microsoft.com/office/drawing/2014/main" val="633090769"/>
                    </a:ext>
                  </a:extLst>
                </a:gridCol>
                <a:gridCol w="1838200">
                  <a:extLst>
                    <a:ext uri="{9D8B030D-6E8A-4147-A177-3AD203B41FA5}">
                      <a16:colId xmlns:a16="http://schemas.microsoft.com/office/drawing/2014/main" val="3958346266"/>
                    </a:ext>
                  </a:extLst>
                </a:gridCol>
              </a:tblGrid>
              <a:tr h="370840">
                <a:tc>
                  <a:txBody>
                    <a:bodyPr/>
                    <a:lstStyle/>
                    <a:p>
                      <a:pPr algn="ctr"/>
                      <a:r>
                        <a:rPr lang="en-IN" dirty="0"/>
                        <a:t>Test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F1 -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1356765"/>
                  </a:ext>
                </a:extLst>
              </a:tr>
              <a:tr h="370840">
                <a:tc>
                  <a:txBody>
                    <a:bodyPr/>
                    <a:lstStyle/>
                    <a:p>
                      <a:pPr algn="ctr"/>
                      <a:r>
                        <a:rPr lang="en-IN"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540422247"/>
                  </a:ext>
                </a:extLst>
              </a:tr>
              <a:tr h="370840">
                <a:tc>
                  <a:txBody>
                    <a:bodyPr/>
                    <a:lstStyle/>
                    <a:p>
                      <a:pPr algn="ctr"/>
                      <a:r>
                        <a:rPr lang="en-IN" dirty="0"/>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110299277"/>
                  </a:ext>
                </a:extLst>
              </a:tr>
              <a:tr h="370840">
                <a:tc>
                  <a:txBody>
                    <a:bodyPr/>
                    <a:lstStyle/>
                    <a:p>
                      <a:pPr algn="ctr"/>
                      <a:r>
                        <a:rPr lang="en-IN"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53589930"/>
                  </a:ext>
                </a:extLst>
              </a:tr>
              <a:tr h="370840">
                <a:tc>
                  <a:txBody>
                    <a:bodyPr/>
                    <a:lstStyle/>
                    <a:p>
                      <a:pPr algn="ctr"/>
                      <a:r>
                        <a:rPr lang="en-IN"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719542146"/>
                  </a:ext>
                </a:extLst>
              </a:tr>
              <a:tr h="370840">
                <a:tc>
                  <a:txBody>
                    <a:bodyPr/>
                    <a:lstStyle/>
                    <a:p>
                      <a:pPr algn="ctr"/>
                      <a:r>
                        <a:rPr lang="en-IN"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425972608"/>
                  </a:ext>
                </a:extLst>
              </a:tr>
              <a:tr h="370840">
                <a:tc>
                  <a:txBody>
                    <a:bodyPr/>
                    <a:lstStyle/>
                    <a:p>
                      <a:pPr algn="ctr"/>
                      <a:r>
                        <a:rPr lang="en-IN"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978174853"/>
                  </a:ext>
                </a:extLst>
              </a:tr>
              <a:tr h="370840">
                <a:tc>
                  <a:txBody>
                    <a:bodyPr/>
                    <a:lstStyle/>
                    <a:p>
                      <a:pPr algn="ctr"/>
                      <a:r>
                        <a:rPr lang="en-IN"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185446"/>
                  </a:ext>
                </a:extLst>
              </a:tr>
              <a:tr h="370840">
                <a:tc>
                  <a:txBody>
                    <a:bodyPr/>
                    <a:lstStyle/>
                    <a:p>
                      <a:pPr algn="ctr"/>
                      <a:r>
                        <a:rPr lang="en-IN" dirty="0"/>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285111"/>
                  </a:ext>
                </a:extLst>
              </a:tr>
              <a:tr h="370840">
                <a:tc>
                  <a:txBody>
                    <a:bodyPr/>
                    <a:lstStyle/>
                    <a:p>
                      <a:pPr algn="ctr"/>
                      <a:r>
                        <a:rPr lang="en-IN" dirty="0"/>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4027527"/>
                  </a:ext>
                </a:extLst>
              </a:tr>
            </a:tbl>
          </a:graphicData>
        </a:graphic>
      </p:graphicFrame>
      <p:sp>
        <p:nvSpPr>
          <p:cNvPr id="5" name="TextBox 4">
            <a:extLst>
              <a:ext uri="{FF2B5EF4-FFF2-40B4-BE49-F238E27FC236}">
                <a16:creationId xmlns:a16="http://schemas.microsoft.com/office/drawing/2014/main" id="{86C34734-60ED-458C-B202-088393D3DE76}"/>
              </a:ext>
            </a:extLst>
          </p:cNvPr>
          <p:cNvSpPr txBox="1"/>
          <p:nvPr/>
        </p:nvSpPr>
        <p:spPr>
          <a:xfrm>
            <a:off x="1696278" y="1690688"/>
            <a:ext cx="3313043" cy="2585323"/>
          </a:xfrm>
          <a:prstGeom prst="rect">
            <a:avLst/>
          </a:prstGeom>
          <a:noFill/>
        </p:spPr>
        <p:txBody>
          <a:bodyPr wrap="square" rtlCol="0">
            <a:spAutoFit/>
          </a:bodyPr>
          <a:lstStyle/>
          <a:p>
            <a:r>
              <a:rPr lang="en-IN" b="1" dirty="0"/>
              <a:t>Train Test Split Parameter</a:t>
            </a:r>
          </a:p>
          <a:p>
            <a:endParaRPr lang="en-IN" dirty="0"/>
          </a:p>
          <a:p>
            <a:r>
              <a:rPr lang="en-IN" dirty="0"/>
              <a:t>Test Size = Variable</a:t>
            </a:r>
          </a:p>
          <a:p>
            <a:r>
              <a:rPr lang="en-IN" dirty="0"/>
              <a:t>Random State = 42</a:t>
            </a:r>
          </a:p>
          <a:p>
            <a:endParaRPr lang="en-IN" dirty="0"/>
          </a:p>
          <a:p>
            <a:r>
              <a:rPr lang="en-IN" b="1" dirty="0"/>
              <a:t>Decision Tree Parameter</a:t>
            </a:r>
          </a:p>
          <a:p>
            <a:endParaRPr lang="en-IN" dirty="0"/>
          </a:p>
          <a:p>
            <a:r>
              <a:rPr lang="en-IN" dirty="0"/>
              <a:t>Criterion – Gini</a:t>
            </a:r>
          </a:p>
          <a:p>
            <a:r>
              <a:rPr lang="en-IN" dirty="0"/>
              <a:t>Splitter – best</a:t>
            </a:r>
          </a:p>
        </p:txBody>
      </p:sp>
      <p:sp>
        <p:nvSpPr>
          <p:cNvPr id="6" name="TextBox 5">
            <a:extLst>
              <a:ext uri="{FF2B5EF4-FFF2-40B4-BE49-F238E27FC236}">
                <a16:creationId xmlns:a16="http://schemas.microsoft.com/office/drawing/2014/main" id="{E0C79E9E-FB10-4065-A5BE-0315A82C331B}"/>
              </a:ext>
            </a:extLst>
          </p:cNvPr>
          <p:cNvSpPr txBox="1"/>
          <p:nvPr/>
        </p:nvSpPr>
        <p:spPr>
          <a:xfrm>
            <a:off x="1487557" y="5330249"/>
            <a:ext cx="9866243" cy="1200329"/>
          </a:xfrm>
          <a:prstGeom prst="rect">
            <a:avLst/>
          </a:prstGeom>
          <a:noFill/>
        </p:spPr>
        <p:txBody>
          <a:bodyPr wrap="square" rtlCol="0">
            <a:spAutoFit/>
          </a:bodyPr>
          <a:lstStyle/>
          <a:p>
            <a:r>
              <a:rPr lang="en-IN" b="1" dirty="0"/>
              <a:t>Table 1 –</a:t>
            </a:r>
          </a:p>
          <a:p>
            <a:r>
              <a:rPr lang="en-IN" dirty="0"/>
              <a:t>The above results are obtained using the Decision Tree Classifier and the parameter the mentioned above. As we see that only on parameter i.e. Train Test Split is changing. The best results are highlighted with green.</a:t>
            </a:r>
          </a:p>
        </p:txBody>
      </p:sp>
    </p:spTree>
    <p:extLst>
      <p:ext uri="{BB962C8B-B14F-4D97-AF65-F5344CB8AC3E}">
        <p14:creationId xmlns:p14="http://schemas.microsoft.com/office/powerpoint/2010/main" val="344021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59F9-1327-4901-97EA-9BB4ED8BC968}"/>
              </a:ext>
            </a:extLst>
          </p:cNvPr>
          <p:cNvSpPr>
            <a:spLocks noGrp="1"/>
          </p:cNvSpPr>
          <p:nvPr>
            <p:ph type="title"/>
          </p:nvPr>
        </p:nvSpPr>
        <p:spPr/>
        <p:txBody>
          <a:bodyPr>
            <a:normAutofit/>
          </a:bodyPr>
          <a:lstStyle/>
          <a:p>
            <a:r>
              <a:rPr lang="en-IN" sz="4800" b="1" dirty="0"/>
              <a:t>Results Obtained</a:t>
            </a:r>
          </a:p>
        </p:txBody>
      </p:sp>
      <p:graphicFrame>
        <p:nvGraphicFramePr>
          <p:cNvPr id="4" name="Table 4">
            <a:extLst>
              <a:ext uri="{FF2B5EF4-FFF2-40B4-BE49-F238E27FC236}">
                <a16:creationId xmlns:a16="http://schemas.microsoft.com/office/drawing/2014/main" id="{B3DEC15F-B220-48EC-8652-BDD64120CD77}"/>
              </a:ext>
            </a:extLst>
          </p:cNvPr>
          <p:cNvGraphicFramePr>
            <a:graphicFrameLocks noGrp="1"/>
          </p:cNvGraphicFramePr>
          <p:nvPr>
            <p:ph idx="1"/>
            <p:extLst>
              <p:ext uri="{D42A27DB-BD31-4B8C-83A1-F6EECF244321}">
                <p14:modId xmlns:p14="http://schemas.microsoft.com/office/powerpoint/2010/main" val="3030681846"/>
              </p:ext>
            </p:extLst>
          </p:nvPr>
        </p:nvGraphicFramePr>
        <p:xfrm>
          <a:off x="5867399" y="1690688"/>
          <a:ext cx="5486401" cy="3337560"/>
        </p:xfrm>
        <a:graphic>
          <a:graphicData uri="http://schemas.openxmlformats.org/drawingml/2006/table">
            <a:tbl>
              <a:tblPr firstRow="1" bandRow="1">
                <a:tableStyleId>{2D5ABB26-0587-4C30-8999-92F81FD0307C}</a:tableStyleId>
              </a:tblPr>
              <a:tblGrid>
                <a:gridCol w="1810001">
                  <a:extLst>
                    <a:ext uri="{9D8B030D-6E8A-4147-A177-3AD203B41FA5}">
                      <a16:colId xmlns:a16="http://schemas.microsoft.com/office/drawing/2014/main" val="1546515073"/>
                    </a:ext>
                  </a:extLst>
                </a:gridCol>
                <a:gridCol w="1838200">
                  <a:extLst>
                    <a:ext uri="{9D8B030D-6E8A-4147-A177-3AD203B41FA5}">
                      <a16:colId xmlns:a16="http://schemas.microsoft.com/office/drawing/2014/main" val="633090769"/>
                    </a:ext>
                  </a:extLst>
                </a:gridCol>
                <a:gridCol w="1838200">
                  <a:extLst>
                    <a:ext uri="{9D8B030D-6E8A-4147-A177-3AD203B41FA5}">
                      <a16:colId xmlns:a16="http://schemas.microsoft.com/office/drawing/2014/main" val="3958346266"/>
                    </a:ext>
                  </a:extLst>
                </a:gridCol>
              </a:tblGrid>
              <a:tr h="370840">
                <a:tc>
                  <a:txBody>
                    <a:bodyPr/>
                    <a:lstStyle/>
                    <a:p>
                      <a:pPr algn="ctr"/>
                      <a:r>
                        <a:rPr lang="en-IN" dirty="0"/>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F1 -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1356765"/>
                  </a:ext>
                </a:extLst>
              </a:tr>
              <a:tr h="370840">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0.7720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0.74638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422247"/>
                  </a:ext>
                </a:extLst>
              </a:tr>
              <a:tr h="370840">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0.8486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0.86649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0299277"/>
                  </a:ext>
                </a:extLst>
              </a:tr>
              <a:tr h="370840">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0.9496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89930"/>
                  </a:ext>
                </a:extLst>
              </a:tr>
              <a:tr h="370840">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0.95784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9542146"/>
                  </a:ext>
                </a:extLst>
              </a:tr>
              <a:tr h="370840">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5972608"/>
                  </a:ext>
                </a:extLst>
              </a:tr>
              <a:tr h="370840">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8174853"/>
                  </a:ext>
                </a:extLst>
              </a:tr>
              <a:tr h="370840">
                <a:tc>
                  <a:txBody>
                    <a:bodyPr/>
                    <a:lstStyle/>
                    <a:p>
                      <a:pPr algn="ctr"/>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0.9992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0.99921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41185446"/>
                  </a:ext>
                </a:extLst>
              </a:tr>
              <a:tr h="370840">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285111"/>
                  </a:ext>
                </a:extLst>
              </a:tr>
            </a:tbl>
          </a:graphicData>
        </a:graphic>
      </p:graphicFrame>
      <p:sp>
        <p:nvSpPr>
          <p:cNvPr id="5" name="TextBox 4">
            <a:extLst>
              <a:ext uri="{FF2B5EF4-FFF2-40B4-BE49-F238E27FC236}">
                <a16:creationId xmlns:a16="http://schemas.microsoft.com/office/drawing/2014/main" id="{86C34734-60ED-458C-B202-088393D3DE76}"/>
              </a:ext>
            </a:extLst>
          </p:cNvPr>
          <p:cNvSpPr txBox="1"/>
          <p:nvPr/>
        </p:nvSpPr>
        <p:spPr>
          <a:xfrm>
            <a:off x="1696278" y="1690688"/>
            <a:ext cx="3313043" cy="2585323"/>
          </a:xfrm>
          <a:prstGeom prst="rect">
            <a:avLst/>
          </a:prstGeom>
          <a:noFill/>
        </p:spPr>
        <p:txBody>
          <a:bodyPr wrap="square" rtlCol="0">
            <a:spAutoFit/>
          </a:bodyPr>
          <a:lstStyle/>
          <a:p>
            <a:r>
              <a:rPr lang="en-IN" b="1" dirty="0"/>
              <a:t>Train Test Split Parameter</a:t>
            </a:r>
          </a:p>
          <a:p>
            <a:endParaRPr lang="en-IN" dirty="0"/>
          </a:p>
          <a:p>
            <a:r>
              <a:rPr lang="en-IN" dirty="0"/>
              <a:t>Test Size = 0.1</a:t>
            </a:r>
          </a:p>
          <a:p>
            <a:r>
              <a:rPr lang="en-IN" dirty="0"/>
              <a:t>Random State = 42</a:t>
            </a:r>
          </a:p>
          <a:p>
            <a:endParaRPr lang="en-IN" dirty="0"/>
          </a:p>
          <a:p>
            <a:r>
              <a:rPr lang="en-IN" b="1" dirty="0"/>
              <a:t>Decision Tree Parameter</a:t>
            </a:r>
          </a:p>
          <a:p>
            <a:endParaRPr lang="en-IN" dirty="0"/>
          </a:p>
          <a:p>
            <a:r>
              <a:rPr lang="en-IN" dirty="0"/>
              <a:t>Criterion – Gini</a:t>
            </a:r>
          </a:p>
          <a:p>
            <a:r>
              <a:rPr lang="en-IN" dirty="0"/>
              <a:t>Splitter – best</a:t>
            </a:r>
          </a:p>
        </p:txBody>
      </p:sp>
      <p:sp>
        <p:nvSpPr>
          <p:cNvPr id="6" name="TextBox 5">
            <a:extLst>
              <a:ext uri="{FF2B5EF4-FFF2-40B4-BE49-F238E27FC236}">
                <a16:creationId xmlns:a16="http://schemas.microsoft.com/office/drawing/2014/main" id="{E0C79E9E-FB10-4065-A5BE-0315A82C331B}"/>
              </a:ext>
            </a:extLst>
          </p:cNvPr>
          <p:cNvSpPr txBox="1"/>
          <p:nvPr/>
        </p:nvSpPr>
        <p:spPr>
          <a:xfrm>
            <a:off x="1487557" y="5330249"/>
            <a:ext cx="9866243" cy="1200329"/>
          </a:xfrm>
          <a:prstGeom prst="rect">
            <a:avLst/>
          </a:prstGeom>
          <a:noFill/>
        </p:spPr>
        <p:txBody>
          <a:bodyPr wrap="square" rtlCol="0">
            <a:spAutoFit/>
          </a:bodyPr>
          <a:lstStyle/>
          <a:p>
            <a:r>
              <a:rPr lang="en-IN" b="1" dirty="0"/>
              <a:t>Table 2 –</a:t>
            </a:r>
          </a:p>
          <a:p>
            <a:r>
              <a:rPr lang="en-IN" dirty="0"/>
              <a:t>The above results are obtained using the Decision Tree Classifier and the parameter the mentioned above. As we see that only on parameter i.e. max depth is changing and at max depth = 8 the model shows 100% accuracy. The best accuracy is at max depth = 7.</a:t>
            </a:r>
          </a:p>
        </p:txBody>
      </p:sp>
    </p:spTree>
    <p:extLst>
      <p:ext uri="{BB962C8B-B14F-4D97-AF65-F5344CB8AC3E}">
        <p14:creationId xmlns:p14="http://schemas.microsoft.com/office/powerpoint/2010/main" val="135488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59F9-1327-4901-97EA-9BB4ED8BC968}"/>
              </a:ext>
            </a:extLst>
          </p:cNvPr>
          <p:cNvSpPr>
            <a:spLocks noGrp="1"/>
          </p:cNvSpPr>
          <p:nvPr>
            <p:ph type="title"/>
          </p:nvPr>
        </p:nvSpPr>
        <p:spPr/>
        <p:txBody>
          <a:bodyPr>
            <a:normAutofit/>
          </a:bodyPr>
          <a:lstStyle/>
          <a:p>
            <a:r>
              <a:rPr lang="en-IN" sz="4800" b="1" dirty="0"/>
              <a:t>Results Obtained</a:t>
            </a:r>
          </a:p>
        </p:txBody>
      </p:sp>
      <p:graphicFrame>
        <p:nvGraphicFramePr>
          <p:cNvPr id="4" name="Table 4">
            <a:extLst>
              <a:ext uri="{FF2B5EF4-FFF2-40B4-BE49-F238E27FC236}">
                <a16:creationId xmlns:a16="http://schemas.microsoft.com/office/drawing/2014/main" id="{B3DEC15F-B220-48EC-8652-BDD64120CD77}"/>
              </a:ext>
            </a:extLst>
          </p:cNvPr>
          <p:cNvGraphicFramePr>
            <a:graphicFrameLocks noGrp="1"/>
          </p:cNvGraphicFramePr>
          <p:nvPr>
            <p:ph idx="1"/>
            <p:extLst>
              <p:ext uri="{D42A27DB-BD31-4B8C-83A1-F6EECF244321}">
                <p14:modId xmlns:p14="http://schemas.microsoft.com/office/powerpoint/2010/main" val="2263234230"/>
              </p:ext>
            </p:extLst>
          </p:nvPr>
        </p:nvGraphicFramePr>
        <p:xfrm>
          <a:off x="5867399" y="1690688"/>
          <a:ext cx="5486401" cy="3708400"/>
        </p:xfrm>
        <a:graphic>
          <a:graphicData uri="http://schemas.openxmlformats.org/drawingml/2006/table">
            <a:tbl>
              <a:tblPr firstRow="1" bandRow="1">
                <a:tableStyleId>{2D5ABB26-0587-4C30-8999-92F81FD0307C}</a:tableStyleId>
              </a:tblPr>
              <a:tblGrid>
                <a:gridCol w="1810001">
                  <a:extLst>
                    <a:ext uri="{9D8B030D-6E8A-4147-A177-3AD203B41FA5}">
                      <a16:colId xmlns:a16="http://schemas.microsoft.com/office/drawing/2014/main" val="1546515073"/>
                    </a:ext>
                  </a:extLst>
                </a:gridCol>
                <a:gridCol w="1838200">
                  <a:extLst>
                    <a:ext uri="{9D8B030D-6E8A-4147-A177-3AD203B41FA5}">
                      <a16:colId xmlns:a16="http://schemas.microsoft.com/office/drawing/2014/main" val="633090769"/>
                    </a:ext>
                  </a:extLst>
                </a:gridCol>
                <a:gridCol w="1838200">
                  <a:extLst>
                    <a:ext uri="{9D8B030D-6E8A-4147-A177-3AD203B41FA5}">
                      <a16:colId xmlns:a16="http://schemas.microsoft.com/office/drawing/2014/main" val="3958346266"/>
                    </a:ext>
                  </a:extLst>
                </a:gridCol>
              </a:tblGrid>
              <a:tr h="370840">
                <a:tc>
                  <a:txBody>
                    <a:bodyPr/>
                    <a:lstStyle/>
                    <a:p>
                      <a:pPr algn="ctr"/>
                      <a:r>
                        <a:rPr lang="en-IN" dirty="0"/>
                        <a:t>Test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F1 -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1356765"/>
                  </a:ext>
                </a:extLst>
              </a:tr>
              <a:tr h="370840">
                <a:tc>
                  <a:txBody>
                    <a:bodyPr/>
                    <a:lstStyle/>
                    <a:p>
                      <a:pPr algn="ctr"/>
                      <a:r>
                        <a:rPr lang="en-IN"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540422247"/>
                  </a:ext>
                </a:extLst>
              </a:tr>
              <a:tr h="370840">
                <a:tc>
                  <a:txBody>
                    <a:bodyPr/>
                    <a:lstStyle/>
                    <a:p>
                      <a:pPr algn="ctr"/>
                      <a:r>
                        <a:rPr lang="en-IN" dirty="0"/>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110299277"/>
                  </a:ext>
                </a:extLst>
              </a:tr>
              <a:tr h="370840">
                <a:tc>
                  <a:txBody>
                    <a:bodyPr/>
                    <a:lstStyle/>
                    <a:p>
                      <a:pPr algn="ctr"/>
                      <a:r>
                        <a:rPr lang="en-IN"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53589930"/>
                  </a:ext>
                </a:extLst>
              </a:tr>
              <a:tr h="370840">
                <a:tc>
                  <a:txBody>
                    <a:bodyPr/>
                    <a:lstStyle/>
                    <a:p>
                      <a:pPr algn="ctr"/>
                      <a:r>
                        <a:rPr lang="en-IN"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719542146"/>
                  </a:ext>
                </a:extLst>
              </a:tr>
              <a:tr h="370840">
                <a:tc>
                  <a:txBody>
                    <a:bodyPr/>
                    <a:lstStyle/>
                    <a:p>
                      <a:pPr algn="ctr"/>
                      <a:r>
                        <a:rPr lang="en-IN"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425972608"/>
                  </a:ext>
                </a:extLst>
              </a:tr>
              <a:tr h="370840">
                <a:tc>
                  <a:txBody>
                    <a:bodyPr/>
                    <a:lstStyle/>
                    <a:p>
                      <a:pPr algn="ctr"/>
                      <a:r>
                        <a:rPr lang="en-IN"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8174853"/>
                  </a:ext>
                </a:extLst>
              </a:tr>
              <a:tr h="370840">
                <a:tc>
                  <a:txBody>
                    <a:bodyPr/>
                    <a:lstStyle/>
                    <a:p>
                      <a:pPr algn="ctr"/>
                      <a:r>
                        <a:rPr lang="en-IN"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185446"/>
                  </a:ext>
                </a:extLst>
              </a:tr>
              <a:tr h="370840">
                <a:tc>
                  <a:txBody>
                    <a:bodyPr/>
                    <a:lstStyle/>
                    <a:p>
                      <a:pPr algn="ctr"/>
                      <a:r>
                        <a:rPr lang="en-IN" dirty="0"/>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285111"/>
                  </a:ext>
                </a:extLst>
              </a:tr>
              <a:tr h="370840">
                <a:tc>
                  <a:txBody>
                    <a:bodyPr/>
                    <a:lstStyle/>
                    <a:p>
                      <a:pPr algn="ctr"/>
                      <a:r>
                        <a:rPr lang="en-IN" dirty="0"/>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4027527"/>
                  </a:ext>
                </a:extLst>
              </a:tr>
            </a:tbl>
          </a:graphicData>
        </a:graphic>
      </p:graphicFrame>
      <p:sp>
        <p:nvSpPr>
          <p:cNvPr id="5" name="TextBox 4">
            <a:extLst>
              <a:ext uri="{FF2B5EF4-FFF2-40B4-BE49-F238E27FC236}">
                <a16:creationId xmlns:a16="http://schemas.microsoft.com/office/drawing/2014/main" id="{86C34734-60ED-458C-B202-088393D3DE76}"/>
              </a:ext>
            </a:extLst>
          </p:cNvPr>
          <p:cNvSpPr txBox="1"/>
          <p:nvPr/>
        </p:nvSpPr>
        <p:spPr>
          <a:xfrm>
            <a:off x="1696278" y="1690688"/>
            <a:ext cx="3313043" cy="2585323"/>
          </a:xfrm>
          <a:prstGeom prst="rect">
            <a:avLst/>
          </a:prstGeom>
          <a:noFill/>
        </p:spPr>
        <p:txBody>
          <a:bodyPr wrap="square" rtlCol="0">
            <a:spAutoFit/>
          </a:bodyPr>
          <a:lstStyle/>
          <a:p>
            <a:r>
              <a:rPr lang="en-IN" b="1" dirty="0"/>
              <a:t>Train Test Split Parameter</a:t>
            </a:r>
          </a:p>
          <a:p>
            <a:endParaRPr lang="en-IN" dirty="0"/>
          </a:p>
          <a:p>
            <a:r>
              <a:rPr lang="en-IN" dirty="0"/>
              <a:t>Test Size = Variable</a:t>
            </a:r>
          </a:p>
          <a:p>
            <a:r>
              <a:rPr lang="en-IN" dirty="0"/>
              <a:t>Random State = 42</a:t>
            </a:r>
          </a:p>
          <a:p>
            <a:endParaRPr lang="en-IN" dirty="0"/>
          </a:p>
          <a:p>
            <a:r>
              <a:rPr lang="en-IN" b="1" dirty="0"/>
              <a:t>Decision Tree Parameter</a:t>
            </a:r>
          </a:p>
          <a:p>
            <a:endParaRPr lang="en-IN" dirty="0"/>
          </a:p>
          <a:p>
            <a:r>
              <a:rPr lang="en-IN" dirty="0"/>
              <a:t>Criterion – Gini</a:t>
            </a:r>
          </a:p>
          <a:p>
            <a:r>
              <a:rPr lang="en-IN" dirty="0"/>
              <a:t>Splitter – random</a:t>
            </a:r>
          </a:p>
        </p:txBody>
      </p:sp>
      <p:sp>
        <p:nvSpPr>
          <p:cNvPr id="6" name="TextBox 5">
            <a:extLst>
              <a:ext uri="{FF2B5EF4-FFF2-40B4-BE49-F238E27FC236}">
                <a16:creationId xmlns:a16="http://schemas.microsoft.com/office/drawing/2014/main" id="{E0C79E9E-FB10-4065-A5BE-0315A82C331B}"/>
              </a:ext>
            </a:extLst>
          </p:cNvPr>
          <p:cNvSpPr txBox="1"/>
          <p:nvPr/>
        </p:nvSpPr>
        <p:spPr>
          <a:xfrm>
            <a:off x="1487557" y="5330249"/>
            <a:ext cx="9866243" cy="1200329"/>
          </a:xfrm>
          <a:prstGeom prst="rect">
            <a:avLst/>
          </a:prstGeom>
          <a:noFill/>
        </p:spPr>
        <p:txBody>
          <a:bodyPr wrap="square" rtlCol="0">
            <a:spAutoFit/>
          </a:bodyPr>
          <a:lstStyle/>
          <a:p>
            <a:r>
              <a:rPr lang="en-IN" b="1" dirty="0"/>
              <a:t>Table 3 –</a:t>
            </a:r>
          </a:p>
          <a:p>
            <a:r>
              <a:rPr lang="en-IN" dirty="0"/>
              <a:t>The above results are obtained using the Decision Tree Classifier and the parameter the mentioned above. As we see that only on parameter i.e. Train Test Split Parameter from 0.1 – 0.9. Best results are highlighted with green.</a:t>
            </a:r>
          </a:p>
        </p:txBody>
      </p:sp>
    </p:spTree>
    <p:extLst>
      <p:ext uri="{BB962C8B-B14F-4D97-AF65-F5344CB8AC3E}">
        <p14:creationId xmlns:p14="http://schemas.microsoft.com/office/powerpoint/2010/main" val="66459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59F9-1327-4901-97EA-9BB4ED8BC968}"/>
              </a:ext>
            </a:extLst>
          </p:cNvPr>
          <p:cNvSpPr>
            <a:spLocks noGrp="1"/>
          </p:cNvSpPr>
          <p:nvPr>
            <p:ph type="title"/>
          </p:nvPr>
        </p:nvSpPr>
        <p:spPr/>
        <p:txBody>
          <a:bodyPr>
            <a:normAutofit/>
          </a:bodyPr>
          <a:lstStyle/>
          <a:p>
            <a:r>
              <a:rPr lang="en-IN" sz="4800" b="1" dirty="0"/>
              <a:t>Results Obtained</a:t>
            </a:r>
          </a:p>
        </p:txBody>
      </p:sp>
      <p:graphicFrame>
        <p:nvGraphicFramePr>
          <p:cNvPr id="4" name="Table 4">
            <a:extLst>
              <a:ext uri="{FF2B5EF4-FFF2-40B4-BE49-F238E27FC236}">
                <a16:creationId xmlns:a16="http://schemas.microsoft.com/office/drawing/2014/main" id="{B3DEC15F-B220-48EC-8652-BDD64120CD77}"/>
              </a:ext>
            </a:extLst>
          </p:cNvPr>
          <p:cNvGraphicFramePr>
            <a:graphicFrameLocks noGrp="1"/>
          </p:cNvGraphicFramePr>
          <p:nvPr>
            <p:ph idx="1"/>
            <p:extLst>
              <p:ext uri="{D42A27DB-BD31-4B8C-83A1-F6EECF244321}">
                <p14:modId xmlns:p14="http://schemas.microsoft.com/office/powerpoint/2010/main" val="507371196"/>
              </p:ext>
            </p:extLst>
          </p:nvPr>
        </p:nvGraphicFramePr>
        <p:xfrm>
          <a:off x="5867399" y="1690688"/>
          <a:ext cx="5486401" cy="3337560"/>
        </p:xfrm>
        <a:graphic>
          <a:graphicData uri="http://schemas.openxmlformats.org/drawingml/2006/table">
            <a:tbl>
              <a:tblPr firstRow="1" bandRow="1">
                <a:tableStyleId>{2D5ABB26-0587-4C30-8999-92F81FD0307C}</a:tableStyleId>
              </a:tblPr>
              <a:tblGrid>
                <a:gridCol w="1810001">
                  <a:extLst>
                    <a:ext uri="{9D8B030D-6E8A-4147-A177-3AD203B41FA5}">
                      <a16:colId xmlns:a16="http://schemas.microsoft.com/office/drawing/2014/main" val="1546515073"/>
                    </a:ext>
                  </a:extLst>
                </a:gridCol>
                <a:gridCol w="1838200">
                  <a:extLst>
                    <a:ext uri="{9D8B030D-6E8A-4147-A177-3AD203B41FA5}">
                      <a16:colId xmlns:a16="http://schemas.microsoft.com/office/drawing/2014/main" val="633090769"/>
                    </a:ext>
                  </a:extLst>
                </a:gridCol>
                <a:gridCol w="1838200">
                  <a:extLst>
                    <a:ext uri="{9D8B030D-6E8A-4147-A177-3AD203B41FA5}">
                      <a16:colId xmlns:a16="http://schemas.microsoft.com/office/drawing/2014/main" val="3958346266"/>
                    </a:ext>
                  </a:extLst>
                </a:gridCol>
              </a:tblGrid>
              <a:tr h="370840">
                <a:tc>
                  <a:txBody>
                    <a:bodyPr/>
                    <a:lstStyle/>
                    <a:p>
                      <a:pPr algn="ctr"/>
                      <a:r>
                        <a:rPr lang="en-IN" dirty="0"/>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F1 -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1356765"/>
                  </a:ext>
                </a:extLst>
              </a:tr>
              <a:tr h="370840">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0.7720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0.74638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422247"/>
                  </a:ext>
                </a:extLst>
              </a:tr>
              <a:tr h="370840">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0.8486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0.86649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0299277"/>
                  </a:ext>
                </a:extLst>
              </a:tr>
              <a:tr h="370840">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0.9496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89930"/>
                  </a:ext>
                </a:extLst>
              </a:tr>
              <a:tr h="370840">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0.95784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9542146"/>
                  </a:ext>
                </a:extLst>
              </a:tr>
              <a:tr h="370840">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5972608"/>
                  </a:ext>
                </a:extLst>
              </a:tr>
              <a:tr h="370840">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8174853"/>
                  </a:ext>
                </a:extLst>
              </a:tr>
              <a:tr h="370840">
                <a:tc>
                  <a:txBody>
                    <a:bodyPr/>
                    <a:lstStyle/>
                    <a:p>
                      <a:pPr algn="ctr"/>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0.9992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0.99921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41185446"/>
                  </a:ext>
                </a:extLst>
              </a:tr>
              <a:tr h="370840">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285111"/>
                  </a:ext>
                </a:extLst>
              </a:tr>
            </a:tbl>
          </a:graphicData>
        </a:graphic>
      </p:graphicFrame>
      <p:sp>
        <p:nvSpPr>
          <p:cNvPr id="5" name="TextBox 4">
            <a:extLst>
              <a:ext uri="{FF2B5EF4-FFF2-40B4-BE49-F238E27FC236}">
                <a16:creationId xmlns:a16="http://schemas.microsoft.com/office/drawing/2014/main" id="{86C34734-60ED-458C-B202-088393D3DE76}"/>
              </a:ext>
            </a:extLst>
          </p:cNvPr>
          <p:cNvSpPr txBox="1"/>
          <p:nvPr/>
        </p:nvSpPr>
        <p:spPr>
          <a:xfrm>
            <a:off x="1696278" y="1690688"/>
            <a:ext cx="3313043" cy="2585323"/>
          </a:xfrm>
          <a:prstGeom prst="rect">
            <a:avLst/>
          </a:prstGeom>
          <a:noFill/>
        </p:spPr>
        <p:txBody>
          <a:bodyPr wrap="square" rtlCol="0">
            <a:spAutoFit/>
          </a:bodyPr>
          <a:lstStyle/>
          <a:p>
            <a:r>
              <a:rPr lang="en-IN" b="1" dirty="0"/>
              <a:t>Train Test Split Parameter</a:t>
            </a:r>
          </a:p>
          <a:p>
            <a:endParaRPr lang="en-IN" dirty="0"/>
          </a:p>
          <a:p>
            <a:r>
              <a:rPr lang="en-IN" dirty="0"/>
              <a:t>Test Size = 0.1</a:t>
            </a:r>
          </a:p>
          <a:p>
            <a:r>
              <a:rPr lang="en-IN" dirty="0"/>
              <a:t>Random State = 42</a:t>
            </a:r>
          </a:p>
          <a:p>
            <a:endParaRPr lang="en-IN" dirty="0"/>
          </a:p>
          <a:p>
            <a:r>
              <a:rPr lang="en-IN" b="1" dirty="0"/>
              <a:t>Decision Tree Parameter</a:t>
            </a:r>
          </a:p>
          <a:p>
            <a:endParaRPr lang="en-IN" dirty="0"/>
          </a:p>
          <a:p>
            <a:r>
              <a:rPr lang="en-IN" dirty="0"/>
              <a:t>Criterion – Gini</a:t>
            </a:r>
          </a:p>
          <a:p>
            <a:r>
              <a:rPr lang="en-IN" dirty="0"/>
              <a:t>Splitter – random</a:t>
            </a:r>
          </a:p>
        </p:txBody>
      </p:sp>
      <p:sp>
        <p:nvSpPr>
          <p:cNvPr id="6" name="TextBox 5">
            <a:extLst>
              <a:ext uri="{FF2B5EF4-FFF2-40B4-BE49-F238E27FC236}">
                <a16:creationId xmlns:a16="http://schemas.microsoft.com/office/drawing/2014/main" id="{E0C79E9E-FB10-4065-A5BE-0315A82C331B}"/>
              </a:ext>
            </a:extLst>
          </p:cNvPr>
          <p:cNvSpPr txBox="1"/>
          <p:nvPr/>
        </p:nvSpPr>
        <p:spPr>
          <a:xfrm>
            <a:off x="1487557" y="5330249"/>
            <a:ext cx="9866243" cy="1200329"/>
          </a:xfrm>
          <a:prstGeom prst="rect">
            <a:avLst/>
          </a:prstGeom>
          <a:noFill/>
        </p:spPr>
        <p:txBody>
          <a:bodyPr wrap="square" rtlCol="0">
            <a:spAutoFit/>
          </a:bodyPr>
          <a:lstStyle/>
          <a:p>
            <a:r>
              <a:rPr lang="en-IN" b="1" dirty="0"/>
              <a:t>Table 4 –</a:t>
            </a:r>
          </a:p>
          <a:p>
            <a:r>
              <a:rPr lang="en-IN" dirty="0"/>
              <a:t>The above results are obtained using the Decision Tree Classifier and the parameter the mentioned above. As we see that only on parameter i.e. max depth is changing and at max depth = 8 the model shows 100% accuracy. Best Results come at max depth = 7.</a:t>
            </a:r>
          </a:p>
        </p:txBody>
      </p:sp>
    </p:spTree>
    <p:extLst>
      <p:ext uri="{BB962C8B-B14F-4D97-AF65-F5344CB8AC3E}">
        <p14:creationId xmlns:p14="http://schemas.microsoft.com/office/powerpoint/2010/main" val="346655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59F9-1327-4901-97EA-9BB4ED8BC968}"/>
              </a:ext>
            </a:extLst>
          </p:cNvPr>
          <p:cNvSpPr>
            <a:spLocks noGrp="1"/>
          </p:cNvSpPr>
          <p:nvPr>
            <p:ph type="title"/>
          </p:nvPr>
        </p:nvSpPr>
        <p:spPr/>
        <p:txBody>
          <a:bodyPr>
            <a:normAutofit/>
          </a:bodyPr>
          <a:lstStyle/>
          <a:p>
            <a:r>
              <a:rPr lang="en-IN" sz="4800" b="1" dirty="0"/>
              <a:t>Results Obtained</a:t>
            </a:r>
          </a:p>
        </p:txBody>
      </p:sp>
      <p:graphicFrame>
        <p:nvGraphicFramePr>
          <p:cNvPr id="4" name="Table 4">
            <a:extLst>
              <a:ext uri="{FF2B5EF4-FFF2-40B4-BE49-F238E27FC236}">
                <a16:creationId xmlns:a16="http://schemas.microsoft.com/office/drawing/2014/main" id="{B3DEC15F-B220-48EC-8652-BDD64120CD77}"/>
              </a:ext>
            </a:extLst>
          </p:cNvPr>
          <p:cNvGraphicFramePr>
            <a:graphicFrameLocks noGrp="1"/>
          </p:cNvGraphicFramePr>
          <p:nvPr>
            <p:ph idx="1"/>
            <p:extLst>
              <p:ext uri="{D42A27DB-BD31-4B8C-83A1-F6EECF244321}">
                <p14:modId xmlns:p14="http://schemas.microsoft.com/office/powerpoint/2010/main" val="1827809199"/>
              </p:ext>
            </p:extLst>
          </p:nvPr>
        </p:nvGraphicFramePr>
        <p:xfrm>
          <a:off x="5867399" y="1690688"/>
          <a:ext cx="5486401" cy="3708400"/>
        </p:xfrm>
        <a:graphic>
          <a:graphicData uri="http://schemas.openxmlformats.org/drawingml/2006/table">
            <a:tbl>
              <a:tblPr firstRow="1" bandRow="1">
                <a:tableStyleId>{2D5ABB26-0587-4C30-8999-92F81FD0307C}</a:tableStyleId>
              </a:tblPr>
              <a:tblGrid>
                <a:gridCol w="1810001">
                  <a:extLst>
                    <a:ext uri="{9D8B030D-6E8A-4147-A177-3AD203B41FA5}">
                      <a16:colId xmlns:a16="http://schemas.microsoft.com/office/drawing/2014/main" val="1546515073"/>
                    </a:ext>
                  </a:extLst>
                </a:gridCol>
                <a:gridCol w="1838200">
                  <a:extLst>
                    <a:ext uri="{9D8B030D-6E8A-4147-A177-3AD203B41FA5}">
                      <a16:colId xmlns:a16="http://schemas.microsoft.com/office/drawing/2014/main" val="633090769"/>
                    </a:ext>
                  </a:extLst>
                </a:gridCol>
                <a:gridCol w="1838200">
                  <a:extLst>
                    <a:ext uri="{9D8B030D-6E8A-4147-A177-3AD203B41FA5}">
                      <a16:colId xmlns:a16="http://schemas.microsoft.com/office/drawing/2014/main" val="3958346266"/>
                    </a:ext>
                  </a:extLst>
                </a:gridCol>
              </a:tblGrid>
              <a:tr h="370840">
                <a:tc>
                  <a:txBody>
                    <a:bodyPr/>
                    <a:lstStyle/>
                    <a:p>
                      <a:pPr algn="ctr"/>
                      <a:r>
                        <a:rPr lang="en-IN" dirty="0"/>
                        <a:t>Test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F1 -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1356765"/>
                  </a:ext>
                </a:extLst>
              </a:tr>
              <a:tr h="370840">
                <a:tc>
                  <a:txBody>
                    <a:bodyPr/>
                    <a:lstStyle/>
                    <a:p>
                      <a:pPr algn="ctr"/>
                      <a:r>
                        <a:rPr lang="en-IN"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540422247"/>
                  </a:ext>
                </a:extLst>
              </a:tr>
              <a:tr h="370840">
                <a:tc>
                  <a:txBody>
                    <a:bodyPr/>
                    <a:lstStyle/>
                    <a:p>
                      <a:pPr algn="ctr"/>
                      <a:r>
                        <a:rPr lang="en-IN" dirty="0"/>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0299277"/>
                  </a:ext>
                </a:extLst>
              </a:tr>
              <a:tr h="370840">
                <a:tc>
                  <a:txBody>
                    <a:bodyPr/>
                    <a:lstStyle/>
                    <a:p>
                      <a:pPr algn="ctr"/>
                      <a:r>
                        <a:rPr lang="en-IN"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t>0.99993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589930"/>
                  </a:ext>
                </a:extLst>
              </a:tr>
              <a:tr h="370840">
                <a:tc>
                  <a:txBody>
                    <a:bodyPr/>
                    <a:lstStyle/>
                    <a:p>
                      <a:pPr algn="ctr"/>
                      <a:r>
                        <a:rPr lang="en-IN"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719542146"/>
                  </a:ext>
                </a:extLst>
              </a:tr>
              <a:tr h="370840">
                <a:tc>
                  <a:txBody>
                    <a:bodyPr/>
                    <a:lstStyle/>
                    <a:p>
                      <a:pPr algn="ctr"/>
                      <a:r>
                        <a:rPr lang="en-IN"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5972608"/>
                  </a:ext>
                </a:extLst>
              </a:tr>
              <a:tr h="370840">
                <a:tc>
                  <a:txBody>
                    <a:bodyPr/>
                    <a:lstStyle/>
                    <a:p>
                      <a:pPr algn="ctr"/>
                      <a:r>
                        <a:rPr lang="en-IN"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8174853"/>
                  </a:ext>
                </a:extLst>
              </a:tr>
              <a:tr h="370840">
                <a:tc>
                  <a:txBody>
                    <a:bodyPr/>
                    <a:lstStyle/>
                    <a:p>
                      <a:pPr algn="ctr"/>
                      <a:r>
                        <a:rPr lang="en-IN"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185446"/>
                  </a:ext>
                </a:extLst>
              </a:tr>
              <a:tr h="370840">
                <a:tc>
                  <a:txBody>
                    <a:bodyPr/>
                    <a:lstStyle/>
                    <a:p>
                      <a:pPr algn="ctr"/>
                      <a:r>
                        <a:rPr lang="en-IN" dirty="0"/>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285111"/>
                  </a:ext>
                </a:extLst>
              </a:tr>
              <a:tr h="370840">
                <a:tc>
                  <a:txBody>
                    <a:bodyPr/>
                    <a:lstStyle/>
                    <a:p>
                      <a:pPr algn="ctr"/>
                      <a:r>
                        <a:rPr lang="en-IN" dirty="0"/>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4027527"/>
                  </a:ext>
                </a:extLst>
              </a:tr>
            </a:tbl>
          </a:graphicData>
        </a:graphic>
      </p:graphicFrame>
      <p:sp>
        <p:nvSpPr>
          <p:cNvPr id="5" name="TextBox 4">
            <a:extLst>
              <a:ext uri="{FF2B5EF4-FFF2-40B4-BE49-F238E27FC236}">
                <a16:creationId xmlns:a16="http://schemas.microsoft.com/office/drawing/2014/main" id="{86C34734-60ED-458C-B202-088393D3DE76}"/>
              </a:ext>
            </a:extLst>
          </p:cNvPr>
          <p:cNvSpPr txBox="1"/>
          <p:nvPr/>
        </p:nvSpPr>
        <p:spPr>
          <a:xfrm>
            <a:off x="1696278" y="1690688"/>
            <a:ext cx="3313043" cy="2585323"/>
          </a:xfrm>
          <a:prstGeom prst="rect">
            <a:avLst/>
          </a:prstGeom>
          <a:noFill/>
        </p:spPr>
        <p:txBody>
          <a:bodyPr wrap="square" rtlCol="0">
            <a:spAutoFit/>
          </a:bodyPr>
          <a:lstStyle/>
          <a:p>
            <a:r>
              <a:rPr lang="en-IN" b="1" dirty="0"/>
              <a:t>Train Test Split Parameter</a:t>
            </a:r>
          </a:p>
          <a:p>
            <a:endParaRPr lang="en-IN" dirty="0"/>
          </a:p>
          <a:p>
            <a:r>
              <a:rPr lang="en-IN" dirty="0"/>
              <a:t>Test Size = Variable</a:t>
            </a:r>
          </a:p>
          <a:p>
            <a:r>
              <a:rPr lang="en-IN" dirty="0"/>
              <a:t>Random State = 42</a:t>
            </a:r>
          </a:p>
          <a:p>
            <a:endParaRPr lang="en-IN" dirty="0"/>
          </a:p>
          <a:p>
            <a:r>
              <a:rPr lang="en-IN" b="1" dirty="0"/>
              <a:t>Decision Tree Parameter</a:t>
            </a:r>
          </a:p>
          <a:p>
            <a:endParaRPr lang="en-IN" dirty="0"/>
          </a:p>
          <a:p>
            <a:r>
              <a:rPr lang="en-IN" dirty="0"/>
              <a:t>Criterion – Entropy</a:t>
            </a:r>
          </a:p>
          <a:p>
            <a:r>
              <a:rPr lang="en-IN" dirty="0"/>
              <a:t>Splitter – best</a:t>
            </a:r>
          </a:p>
        </p:txBody>
      </p:sp>
      <p:sp>
        <p:nvSpPr>
          <p:cNvPr id="6" name="TextBox 5">
            <a:extLst>
              <a:ext uri="{FF2B5EF4-FFF2-40B4-BE49-F238E27FC236}">
                <a16:creationId xmlns:a16="http://schemas.microsoft.com/office/drawing/2014/main" id="{E0C79E9E-FB10-4065-A5BE-0315A82C331B}"/>
              </a:ext>
            </a:extLst>
          </p:cNvPr>
          <p:cNvSpPr txBox="1"/>
          <p:nvPr/>
        </p:nvSpPr>
        <p:spPr>
          <a:xfrm>
            <a:off x="1487557" y="5330249"/>
            <a:ext cx="9866243" cy="1200329"/>
          </a:xfrm>
          <a:prstGeom prst="rect">
            <a:avLst/>
          </a:prstGeom>
          <a:noFill/>
        </p:spPr>
        <p:txBody>
          <a:bodyPr wrap="square" rtlCol="0">
            <a:spAutoFit/>
          </a:bodyPr>
          <a:lstStyle/>
          <a:p>
            <a:r>
              <a:rPr lang="en-IN" b="1" dirty="0"/>
              <a:t>Table 5 –</a:t>
            </a:r>
          </a:p>
          <a:p>
            <a:r>
              <a:rPr lang="en-IN" dirty="0"/>
              <a:t>The above results are obtained using the Decision Tree Classifier and the parameter the mentioned above. As we see that only on parameter i.e. Train Test Split Parameter from 0.1 – 0.9. Best results are highlighted with green.</a:t>
            </a:r>
          </a:p>
        </p:txBody>
      </p:sp>
    </p:spTree>
    <p:extLst>
      <p:ext uri="{BB962C8B-B14F-4D97-AF65-F5344CB8AC3E}">
        <p14:creationId xmlns:p14="http://schemas.microsoft.com/office/powerpoint/2010/main" val="354892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59F9-1327-4901-97EA-9BB4ED8BC968}"/>
              </a:ext>
            </a:extLst>
          </p:cNvPr>
          <p:cNvSpPr>
            <a:spLocks noGrp="1"/>
          </p:cNvSpPr>
          <p:nvPr>
            <p:ph type="title"/>
          </p:nvPr>
        </p:nvSpPr>
        <p:spPr/>
        <p:txBody>
          <a:bodyPr>
            <a:normAutofit/>
          </a:bodyPr>
          <a:lstStyle/>
          <a:p>
            <a:r>
              <a:rPr lang="en-IN" sz="4800" b="1" dirty="0"/>
              <a:t>Results Obtained</a:t>
            </a:r>
          </a:p>
        </p:txBody>
      </p:sp>
      <p:graphicFrame>
        <p:nvGraphicFramePr>
          <p:cNvPr id="4" name="Table 4">
            <a:extLst>
              <a:ext uri="{FF2B5EF4-FFF2-40B4-BE49-F238E27FC236}">
                <a16:creationId xmlns:a16="http://schemas.microsoft.com/office/drawing/2014/main" id="{B3DEC15F-B220-48EC-8652-BDD64120CD77}"/>
              </a:ext>
            </a:extLst>
          </p:cNvPr>
          <p:cNvGraphicFramePr>
            <a:graphicFrameLocks noGrp="1"/>
          </p:cNvGraphicFramePr>
          <p:nvPr>
            <p:ph idx="1"/>
            <p:extLst>
              <p:ext uri="{D42A27DB-BD31-4B8C-83A1-F6EECF244321}">
                <p14:modId xmlns:p14="http://schemas.microsoft.com/office/powerpoint/2010/main" val="1371491742"/>
              </p:ext>
            </p:extLst>
          </p:nvPr>
        </p:nvGraphicFramePr>
        <p:xfrm>
          <a:off x="5867399" y="1690688"/>
          <a:ext cx="5486401" cy="2966720"/>
        </p:xfrm>
        <a:graphic>
          <a:graphicData uri="http://schemas.openxmlformats.org/drawingml/2006/table">
            <a:tbl>
              <a:tblPr firstRow="1" bandRow="1">
                <a:tableStyleId>{2D5ABB26-0587-4C30-8999-92F81FD0307C}</a:tableStyleId>
              </a:tblPr>
              <a:tblGrid>
                <a:gridCol w="1810001">
                  <a:extLst>
                    <a:ext uri="{9D8B030D-6E8A-4147-A177-3AD203B41FA5}">
                      <a16:colId xmlns:a16="http://schemas.microsoft.com/office/drawing/2014/main" val="1546515073"/>
                    </a:ext>
                  </a:extLst>
                </a:gridCol>
                <a:gridCol w="1838200">
                  <a:extLst>
                    <a:ext uri="{9D8B030D-6E8A-4147-A177-3AD203B41FA5}">
                      <a16:colId xmlns:a16="http://schemas.microsoft.com/office/drawing/2014/main" val="633090769"/>
                    </a:ext>
                  </a:extLst>
                </a:gridCol>
                <a:gridCol w="1838200">
                  <a:extLst>
                    <a:ext uri="{9D8B030D-6E8A-4147-A177-3AD203B41FA5}">
                      <a16:colId xmlns:a16="http://schemas.microsoft.com/office/drawing/2014/main" val="3958346266"/>
                    </a:ext>
                  </a:extLst>
                </a:gridCol>
              </a:tblGrid>
              <a:tr h="370840">
                <a:tc>
                  <a:txBody>
                    <a:bodyPr/>
                    <a:lstStyle/>
                    <a:p>
                      <a:pPr algn="ctr"/>
                      <a:r>
                        <a:rPr lang="en-IN" dirty="0"/>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F1 -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1356765"/>
                  </a:ext>
                </a:extLst>
              </a:tr>
              <a:tr h="370840">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0.7790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0.75428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422247"/>
                  </a:ext>
                </a:extLst>
              </a:tr>
              <a:tr h="370840">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0.8361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0.85553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0299277"/>
                  </a:ext>
                </a:extLst>
              </a:tr>
              <a:tr h="370840">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0.9296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0.92475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89930"/>
                  </a:ext>
                </a:extLst>
              </a:tr>
              <a:tr h="370840">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0.9661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0.96536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9542146"/>
                  </a:ext>
                </a:extLst>
              </a:tr>
              <a:tr h="370840">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0.9795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0.97976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5972608"/>
                  </a:ext>
                </a:extLst>
              </a:tr>
              <a:tr h="370840">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0.9962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0.99621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978174853"/>
                  </a:ext>
                </a:extLst>
              </a:tr>
              <a:tr h="370840">
                <a:tc>
                  <a:txBody>
                    <a:bodyPr/>
                    <a:lstStyle/>
                    <a:p>
                      <a:pPr algn="ctr"/>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185446"/>
                  </a:ext>
                </a:extLst>
              </a:tr>
            </a:tbl>
          </a:graphicData>
        </a:graphic>
      </p:graphicFrame>
      <p:sp>
        <p:nvSpPr>
          <p:cNvPr id="5" name="TextBox 4">
            <a:extLst>
              <a:ext uri="{FF2B5EF4-FFF2-40B4-BE49-F238E27FC236}">
                <a16:creationId xmlns:a16="http://schemas.microsoft.com/office/drawing/2014/main" id="{86C34734-60ED-458C-B202-088393D3DE76}"/>
              </a:ext>
            </a:extLst>
          </p:cNvPr>
          <p:cNvSpPr txBox="1"/>
          <p:nvPr/>
        </p:nvSpPr>
        <p:spPr>
          <a:xfrm>
            <a:off x="1696278" y="1690688"/>
            <a:ext cx="3313043" cy="2585323"/>
          </a:xfrm>
          <a:prstGeom prst="rect">
            <a:avLst/>
          </a:prstGeom>
          <a:noFill/>
        </p:spPr>
        <p:txBody>
          <a:bodyPr wrap="square" rtlCol="0">
            <a:spAutoFit/>
          </a:bodyPr>
          <a:lstStyle/>
          <a:p>
            <a:r>
              <a:rPr lang="en-IN" b="1" dirty="0"/>
              <a:t>Train Test Split Parameter</a:t>
            </a:r>
          </a:p>
          <a:p>
            <a:endParaRPr lang="en-IN" dirty="0"/>
          </a:p>
          <a:p>
            <a:r>
              <a:rPr lang="en-IN" dirty="0"/>
              <a:t>Test Size = 0.1</a:t>
            </a:r>
          </a:p>
          <a:p>
            <a:r>
              <a:rPr lang="en-IN" dirty="0"/>
              <a:t>Random State = 42</a:t>
            </a:r>
          </a:p>
          <a:p>
            <a:endParaRPr lang="en-IN" dirty="0"/>
          </a:p>
          <a:p>
            <a:r>
              <a:rPr lang="en-IN" b="1" dirty="0"/>
              <a:t>Decision Tree Parameter</a:t>
            </a:r>
          </a:p>
          <a:p>
            <a:endParaRPr lang="en-IN" dirty="0"/>
          </a:p>
          <a:p>
            <a:r>
              <a:rPr lang="en-IN" dirty="0"/>
              <a:t>Criterion – Entropy</a:t>
            </a:r>
          </a:p>
          <a:p>
            <a:r>
              <a:rPr lang="en-IN" dirty="0"/>
              <a:t>Splitter – best</a:t>
            </a:r>
          </a:p>
        </p:txBody>
      </p:sp>
      <p:sp>
        <p:nvSpPr>
          <p:cNvPr id="6" name="TextBox 5">
            <a:extLst>
              <a:ext uri="{FF2B5EF4-FFF2-40B4-BE49-F238E27FC236}">
                <a16:creationId xmlns:a16="http://schemas.microsoft.com/office/drawing/2014/main" id="{E0C79E9E-FB10-4065-A5BE-0315A82C331B}"/>
              </a:ext>
            </a:extLst>
          </p:cNvPr>
          <p:cNvSpPr txBox="1"/>
          <p:nvPr/>
        </p:nvSpPr>
        <p:spPr>
          <a:xfrm>
            <a:off x="1487557" y="5330249"/>
            <a:ext cx="9866243" cy="1200329"/>
          </a:xfrm>
          <a:prstGeom prst="rect">
            <a:avLst/>
          </a:prstGeom>
          <a:noFill/>
        </p:spPr>
        <p:txBody>
          <a:bodyPr wrap="square" rtlCol="0">
            <a:spAutoFit/>
          </a:bodyPr>
          <a:lstStyle/>
          <a:p>
            <a:r>
              <a:rPr lang="en-IN" b="1" dirty="0"/>
              <a:t>Table 6 –</a:t>
            </a:r>
          </a:p>
          <a:p>
            <a:r>
              <a:rPr lang="en-IN" dirty="0"/>
              <a:t>The above results are obtained using the Decision Tree Classifier and the parameter the mentioned above. As we see that only on parameter i.e. max depth is changing and at max depth = 7 the model shows 100% accuracy. Best Results come at max depth = 6</a:t>
            </a:r>
          </a:p>
        </p:txBody>
      </p:sp>
    </p:spTree>
    <p:extLst>
      <p:ext uri="{BB962C8B-B14F-4D97-AF65-F5344CB8AC3E}">
        <p14:creationId xmlns:p14="http://schemas.microsoft.com/office/powerpoint/2010/main" val="1058357232"/>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Gradient</Template>
  <TotalTime>306</TotalTime>
  <Words>1297</Words>
  <Application>Microsoft Office PowerPoint</Application>
  <PresentationFormat>Widescreen</PresentationFormat>
  <Paragraphs>564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Franklin Gothic Demi Cond</vt:lpstr>
      <vt:lpstr>NexusSans</vt:lpstr>
      <vt:lpstr>Segoe UI Semibold</vt:lpstr>
      <vt:lpstr>Univers</vt:lpstr>
      <vt:lpstr>GradientVTI</vt:lpstr>
      <vt:lpstr>Malware Analysis  Using Machine Learning</vt:lpstr>
      <vt:lpstr>Approval</vt:lpstr>
      <vt:lpstr>Decision Tree</vt:lpstr>
      <vt:lpstr>Results Obtained</vt:lpstr>
      <vt:lpstr>Results Obtained</vt:lpstr>
      <vt:lpstr>Results Obtained</vt:lpstr>
      <vt:lpstr>Results Obtained</vt:lpstr>
      <vt:lpstr>Results Obtained</vt:lpstr>
      <vt:lpstr>Results Obtained</vt:lpstr>
      <vt:lpstr>Results Obtained</vt:lpstr>
      <vt:lpstr>Results Obtained</vt:lpstr>
      <vt:lpstr>Accumulated Result</vt:lpstr>
      <vt:lpstr>Accumulated 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  Using Machine Learning</dc:title>
  <dc:creator>Ayush Kumar</dc:creator>
  <cp:lastModifiedBy>Ayush Kumar</cp:lastModifiedBy>
  <cp:revision>31</cp:revision>
  <dcterms:created xsi:type="dcterms:W3CDTF">2022-04-24T17:10:27Z</dcterms:created>
  <dcterms:modified xsi:type="dcterms:W3CDTF">2022-05-09T12:00:58Z</dcterms:modified>
</cp:coreProperties>
</file>