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/h82vb4vaiyJxrkkTqy2IKs11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00"/>
    <a:srgbClr val="00FF00"/>
    <a:srgbClr val="FFFF00"/>
    <a:srgbClr val="FF0000"/>
    <a:srgbClr val="77933C"/>
    <a:srgbClr val="616A4E"/>
    <a:srgbClr val="008A50"/>
    <a:srgbClr val="D7E4BD"/>
    <a:srgbClr val="006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6DE88-FE5B-4F76-9C15-8B28EE939C81}">
  <a:tblStyle styleId="{6866DE88-FE5B-4F76-9C15-8B28EE939C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178" autoAdjust="0"/>
    <p:restoredTop sz="69361" autoAdjust="0"/>
  </p:normalViewPr>
  <p:slideViewPr>
    <p:cSldViewPr snapToGrid="0">
      <p:cViewPr varScale="1">
        <p:scale>
          <a:sx n="14" d="100"/>
          <a:sy n="14" d="100"/>
        </p:scale>
        <p:origin x="1335" y="99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 Important Question and Results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 to separate Results and Methods if it flows better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explanation of graphics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57"/>
            <a:ext cx="21724623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715220" y="1042417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598421" y="914416"/>
            <a:ext cx="28087320" cy="2889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291840" y="10226052"/>
            <a:ext cx="37307519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583680" y="18653759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667"/>
              <a:buFont typeface="Arial"/>
              <a:buNone/>
              <a:defRPr sz="14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Font typeface="Arial"/>
              <a:buNone/>
              <a:defRPr sz="1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rgbClr val="888888"/>
              </a:buClr>
              <a:buSzPts val="10934"/>
              <a:buFont typeface="Arial"/>
              <a:buNone/>
              <a:defRPr sz="10934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467103" y="21153131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67"/>
              <a:buFont typeface="Arial"/>
              <a:buNone/>
              <a:defRPr sz="1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467103" y="13952225"/>
            <a:ext cx="37307519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rgbClr val="888888"/>
              </a:buClr>
              <a:buSzPts val="8267"/>
              <a:buFont typeface="Arial"/>
              <a:buNone/>
              <a:defRPr sz="82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888888"/>
              </a:buClr>
              <a:buSzPts val="7333"/>
              <a:buFont typeface="Arial"/>
              <a:buNone/>
              <a:defRPr sz="7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22311359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194560" y="7368543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3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22296131" y="7368543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22296131" y="10439400"/>
            <a:ext cx="19400519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194572" y="1310640"/>
            <a:ext cx="14439903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160241" y="1310652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194572" y="688849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602983" y="23042880"/>
            <a:ext cx="26334721" cy="272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8602983" y="2941320"/>
            <a:ext cx="26334721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602983" y="25763223"/>
            <a:ext cx="26334721" cy="38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 rtl="0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 rtl="0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hyperlink" Target="https://doi.org/10.1016/B978-0-12-385026-3.00029-2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hyperlink" Target="https://doi.org/10.1111/gcb.15060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hyperlink" Target="https://doi.org/10.1016/j.ecss.2022.108092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hyperlink" Target="https://doi.org/10.1086/723601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https://doi.org/10.1111/j.1439-0485.2009.00280.x" TargetMode="External"/><Relationship Id="rId2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53BC351-1160-B9B4-4AF3-91E2EE41806F}"/>
              </a:ext>
            </a:extLst>
          </p:cNvPr>
          <p:cNvGrpSpPr/>
          <p:nvPr/>
        </p:nvGrpSpPr>
        <p:grpSpPr>
          <a:xfrm>
            <a:off x="12573000" y="5486400"/>
            <a:ext cx="12115800" cy="4343400"/>
            <a:chOff x="12573000" y="5574690"/>
            <a:chExt cx="12115800" cy="43434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64DFC49-47ED-B824-E45C-09940F8E6340}"/>
                </a:ext>
              </a:extLst>
            </p:cNvPr>
            <p:cNvSpPr/>
            <p:nvPr/>
          </p:nvSpPr>
          <p:spPr>
            <a:xfrm>
              <a:off x="12573000" y="5574690"/>
              <a:ext cx="12115800" cy="4343400"/>
            </a:xfrm>
            <a:prstGeom prst="rect">
              <a:avLst/>
            </a:prstGeom>
            <a:solidFill>
              <a:srgbClr val="D7E4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50B1C4-476C-B611-D4D6-6D7FA357D244}"/>
                </a:ext>
              </a:extLst>
            </p:cNvPr>
            <p:cNvSpPr txBox="1"/>
            <p:nvPr/>
          </p:nvSpPr>
          <p:spPr>
            <a:xfrm>
              <a:off x="12687300" y="5803290"/>
              <a:ext cx="11887200" cy="38862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sz="2800" dirty="0">
                  <a:solidFill>
                    <a:srgbClr val="008A50"/>
                  </a:solidFill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//1. Adults reproduce with nearest neighbor, if possible</a:t>
              </a:r>
            </a:p>
            <a:p>
              <a:pPr marL="228600">
                <a:spcAft>
                  <a:spcPts val="500"/>
                </a:spcAft>
              </a:pPr>
              <a:r>
                <a:rPr lang="en-US" sz="28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mate = i2.drawByStrength(individual, 1);</a:t>
              </a:r>
            </a:p>
            <a:p>
              <a:pPr marL="228600">
                <a:spcAft>
                  <a:spcPts val="500"/>
                </a:spcAft>
              </a:pPr>
              <a:r>
                <a:rPr lang="en-US" sz="28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AdjustedFecun</a:t>
              </a:r>
              <a:r>
                <a:rPr lang="en-US" sz="28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 = (</a:t>
              </a:r>
              <a:r>
                <a:rPr lang="en-US" sz="28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Fecun</a:t>
              </a:r>
              <a:r>
                <a:rPr lang="en-US" sz="28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 + p1.spatialMapValue(“Salinity", pos)); </a:t>
              </a:r>
            </a:p>
            <a:p>
              <a:pPr marL="228600">
                <a:spcAft>
                  <a:spcPts val="500"/>
                </a:spcAft>
              </a:pPr>
              <a:r>
                <a:rPr lang="en-US" sz="28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PBrood</a:t>
              </a:r>
              <a:r>
                <a:rPr lang="en-US" sz="28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 = </a:t>
              </a:r>
              <a:r>
                <a:rPr lang="en-US" sz="28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dnorm</a:t>
              </a:r>
              <a:r>
                <a:rPr lang="en-US" sz="28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(Month, 7, 1.5) * (0.7/</a:t>
              </a:r>
              <a:r>
                <a:rPr lang="en-US" sz="28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dnorm</a:t>
              </a:r>
              <a:r>
                <a:rPr lang="en-US" sz="28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(7, 7, 1.5));</a:t>
              </a:r>
            </a:p>
            <a:p>
              <a:pPr marL="228600">
                <a:spcAft>
                  <a:spcPts val="500"/>
                </a:spcAft>
              </a:pPr>
              <a:r>
                <a:rPr lang="en-US" sz="28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if ((</a:t>
              </a:r>
              <a:r>
                <a:rPr lang="en-US" sz="28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mate.size</a:t>
              </a:r>
              <a:r>
                <a:rPr lang="en-US" sz="28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() &gt; 0) &amp; (</a:t>
              </a:r>
              <a:r>
                <a:rPr lang="en-US" sz="28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runif</a:t>
              </a:r>
              <a:r>
                <a:rPr lang="en-US" sz="28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(1) &lt; </a:t>
              </a:r>
              <a:r>
                <a:rPr lang="en-US" sz="28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PBrood</a:t>
              </a:r>
              <a:r>
                <a:rPr lang="en-US" sz="28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) &amp; (</a:t>
              </a:r>
              <a:r>
                <a:rPr lang="en-US" sz="28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nOff</a:t>
              </a:r>
              <a:r>
                <a:rPr lang="en-US" sz="28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&gt;0))</a:t>
              </a:r>
            </a:p>
            <a:p>
              <a:pPr marL="228600">
                <a:spcAft>
                  <a:spcPts val="500"/>
                </a:spcAft>
              </a:pPr>
              <a:r>
                <a:rPr lang="en-US" sz="28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p1.addCrossed(individual, mate, count=</a:t>
              </a:r>
              <a:r>
                <a:rPr lang="en-US" sz="28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rpois</a:t>
              </a:r>
              <a:r>
                <a:rPr lang="en-US" sz="28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(1, </a:t>
              </a:r>
              <a:r>
                <a:rPr lang="en-US" sz="28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AdjustedFecun</a:t>
              </a:r>
              <a:r>
                <a:rPr lang="en-US" sz="28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));</a:t>
              </a:r>
            </a:p>
          </p:txBody>
        </p:sp>
      </p:grpSp>
      <p:pic>
        <p:nvPicPr>
          <p:cNvPr id="140" name="Picture 13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07ED9AF-B8B0-6B63-8FA0-A504B86C3DB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10058400"/>
            <a:ext cx="11430000" cy="4343400"/>
          </a:xfrm>
          <a:prstGeom prst="rect">
            <a:avLst/>
          </a:prstGeom>
        </p:spPr>
      </p:pic>
      <p:sp>
        <p:nvSpPr>
          <p:cNvPr id="91" name="Google Shape;91;p1"/>
          <p:cNvSpPr txBox="1"/>
          <p:nvPr/>
        </p:nvSpPr>
        <p:spPr>
          <a:xfrm>
            <a:off x="315192" y="4188391"/>
            <a:ext cx="11260304" cy="110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25"/>
              <a:buFont typeface="Arial"/>
              <a:buNone/>
            </a:pPr>
            <a:r>
              <a:rPr lang="en-US" sz="6525" b="1" i="0" u="none" strike="noStrike" cap="none" dirty="0">
                <a:solidFill>
                  <a:srgbClr val="77933C"/>
                </a:solidFill>
                <a:latin typeface="Arial"/>
                <a:ea typeface="Arial"/>
                <a:cs typeface="Arial"/>
                <a:sym typeface="Arial"/>
              </a:rPr>
              <a:t>[Abstract]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3171238" y="4188391"/>
            <a:ext cx="17525438" cy="115196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 b="1" dirty="0">
                <a:solidFill>
                  <a:srgbClr val="77933C"/>
                </a:solidFill>
              </a:rPr>
              <a:t>Simulating with </a:t>
            </a:r>
            <a:r>
              <a:rPr lang="en-US" sz="6800" b="1" dirty="0" err="1">
                <a:solidFill>
                  <a:srgbClr val="77933C"/>
                </a:solidFill>
              </a:rPr>
              <a:t>SLiM</a:t>
            </a:r>
            <a:endParaRPr sz="6800" b="1" i="0" u="none" strike="noStrike" cap="none" dirty="0">
              <a:solidFill>
                <a:srgbClr val="7793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1645774" y="4188391"/>
            <a:ext cx="11925449" cy="115196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 b="1" i="0" u="none" strike="noStrike" cap="none" dirty="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6800" b="1" i="0" u="none" strike="noStrike" cap="none" dirty="0">
              <a:solidFill>
                <a:srgbClr val="7692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0" y="4114800"/>
            <a:ext cx="4389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8" name="Google Shape;98;p1"/>
          <p:cNvCxnSpPr>
            <a:cxnSpLocks/>
          </p:cNvCxnSpPr>
          <p:nvPr/>
        </p:nvCxnSpPr>
        <p:spPr>
          <a:xfrm>
            <a:off x="12344400" y="4114799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9" name="Google Shape;99;p1"/>
          <p:cNvCxnSpPr>
            <a:cxnSpLocks/>
          </p:cNvCxnSpPr>
          <p:nvPr/>
        </p:nvCxnSpPr>
        <p:spPr>
          <a:xfrm>
            <a:off x="31546800" y="4114800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100" name="Google Shape;100;p1"/>
          <p:cNvCxnSpPr/>
          <p:nvPr/>
        </p:nvCxnSpPr>
        <p:spPr>
          <a:xfrm>
            <a:off x="-1064528" y="13433331"/>
            <a:ext cx="12408000" cy="25200"/>
          </a:xfrm>
          <a:prstGeom prst="straightConnector1">
            <a:avLst/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08CCF02-E6C6-E681-D019-5CCB1524E8FB}"/>
              </a:ext>
            </a:extLst>
          </p:cNvPr>
          <p:cNvGrpSpPr/>
          <p:nvPr/>
        </p:nvGrpSpPr>
        <p:grpSpPr>
          <a:xfrm>
            <a:off x="31775399" y="26517599"/>
            <a:ext cx="11876761" cy="2971801"/>
            <a:chOff x="32874750" y="26517599"/>
            <a:chExt cx="10058400" cy="2971801"/>
          </a:xfrm>
        </p:grpSpPr>
        <p:sp>
          <p:nvSpPr>
            <p:cNvPr id="96" name="Google Shape;96;p1"/>
            <p:cNvSpPr txBox="1"/>
            <p:nvPr/>
          </p:nvSpPr>
          <p:spPr>
            <a:xfrm>
              <a:off x="32874750" y="26517599"/>
              <a:ext cx="10058400" cy="114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6800" b="1" i="0" u="none" strike="noStrike" cap="none" dirty="0">
                  <a:solidFill>
                    <a:srgbClr val="77933C"/>
                  </a:solidFill>
                  <a:latin typeface="Arial"/>
                  <a:ea typeface="Arial"/>
                  <a:cs typeface="Arial"/>
                  <a:sym typeface="Arial"/>
                </a:rPr>
                <a:t>Acknowledgments</a:t>
              </a:r>
              <a:endParaRPr sz="22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2883600" y="27660600"/>
              <a:ext cx="10040700" cy="1828800"/>
            </a:xfrm>
            <a:prstGeom prst="rect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50"/>
                <a:buFont typeface="Arial"/>
                <a:buNone/>
              </a:pPr>
              <a:endParaRPr sz="13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33263840" y="27660600"/>
              <a:ext cx="928022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Thank you to Erin Jesuit of the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VonDassow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Lab at OIMB for your help collecting and analyzing </a:t>
              </a:r>
              <a:r>
                <a:rPr lang="en-US" sz="18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glandula</a:t>
              </a: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samples. To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entirety of the Kern Ralph Co-Lab for being a wonderful group to collaborate and research with. To Ben Haller and Philipp Messer for the development </a:t>
              </a:r>
              <a:r>
                <a:rPr lang="en-US" sz="1800" dirty="0">
                  <a:solidFill>
                    <a:schemeClr val="dk1"/>
                  </a:solidFill>
                </a:rPr>
                <a:t>of </a:t>
              </a:r>
              <a:r>
                <a:rPr lang="en-US" sz="1800" dirty="0" err="1">
                  <a:solidFill>
                    <a:schemeClr val="dk1"/>
                  </a:solidFill>
                </a:rPr>
                <a:t>SLiM</a:t>
              </a:r>
              <a:r>
                <a:rPr lang="en-US" sz="1800" dirty="0">
                  <a:solidFill>
                    <a:schemeClr val="dk1"/>
                  </a:solidFill>
                </a:rPr>
                <a:t>: An Evolutionary Simulation Framework.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to the University of Oregon Summer Program for Undergraduate Research and the Mary G. Alden Fellowship for the opportunity to pursue summer research.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" name="Google Shape;89;p1" descr="UO_logo.png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914400"/>
            <a:ext cx="10972800" cy="178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>
            <a:spLocks/>
          </p:cNvSpPr>
          <p:nvPr/>
        </p:nvSpPr>
        <p:spPr>
          <a:xfrm>
            <a:off x="12801600" y="2971800"/>
            <a:ext cx="1828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 Bangs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Angel Rivera-Colón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Jiseon Min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Peter Ralph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of Ecology and Evolution, University of Oregon, Eugene, Oregon, USA, </a:t>
            </a: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Mathematics, University of Oregon, Eugene, </a:t>
            </a:r>
            <a:r>
              <a:rPr lang="en-US" sz="2000" b="1" dirty="0">
                <a:solidFill>
                  <a:schemeClr val="dk1"/>
                </a:solidFill>
              </a:rPr>
              <a:t>Oregon, USA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96657D-25FB-3B23-C687-32A9E9AE2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19865" y="38936"/>
            <a:ext cx="7153275" cy="3781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F0F324-88A8-F3B8-6F43-41CD8085D3E6}"/>
              </a:ext>
            </a:extLst>
          </p:cNvPr>
          <p:cNvSpPr/>
          <p:nvPr/>
        </p:nvSpPr>
        <p:spPr>
          <a:xfrm>
            <a:off x="228600" y="9372600"/>
            <a:ext cx="11881307" cy="3657600"/>
          </a:xfrm>
          <a:prstGeom prst="rect">
            <a:avLst/>
          </a:prstGeom>
          <a:solidFill>
            <a:srgbClr val="D7E4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5C0A0-E5A9-23DB-F036-E9C5449D00AB}"/>
              </a:ext>
            </a:extLst>
          </p:cNvPr>
          <p:cNvSpPr txBox="1"/>
          <p:nvPr/>
        </p:nvSpPr>
        <p:spPr>
          <a:xfrm>
            <a:off x="457086" y="9585573"/>
            <a:ext cx="114243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b="1" dirty="0">
                <a:solidFill>
                  <a:srgbClr val="616A4E"/>
                </a:solidFill>
              </a:rPr>
              <a:t>How can we efficiently model large-scale population genomics? </a:t>
            </a:r>
            <a:endParaRPr lang="en-US" sz="6800" dirty="0">
              <a:solidFill>
                <a:srgbClr val="616A4E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09D840-40FD-567A-DB28-63CECDFAD7EF}"/>
              </a:ext>
            </a:extLst>
          </p:cNvPr>
          <p:cNvGrpSpPr/>
          <p:nvPr/>
        </p:nvGrpSpPr>
        <p:grpSpPr>
          <a:xfrm>
            <a:off x="228595" y="4343400"/>
            <a:ext cx="11881307" cy="4800600"/>
            <a:chOff x="228599" y="4352544"/>
            <a:chExt cx="11887200" cy="4800600"/>
          </a:xfrm>
          <a:solidFill>
            <a:srgbClr val="D7E4BD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59166C-22A3-EC80-669B-7058023F0905}"/>
                </a:ext>
              </a:extLst>
            </p:cNvPr>
            <p:cNvSpPr/>
            <p:nvPr/>
          </p:nvSpPr>
          <p:spPr>
            <a:xfrm>
              <a:off x="228599" y="4352544"/>
              <a:ext cx="11887200" cy="4800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09E849-0DC3-E4AE-EC3F-1A37C5C9EE13}"/>
                </a:ext>
              </a:extLst>
            </p:cNvPr>
            <p:cNvSpPr txBox="1"/>
            <p:nvPr/>
          </p:nvSpPr>
          <p:spPr>
            <a:xfrm>
              <a:off x="457198" y="4457700"/>
              <a:ext cx="11430000" cy="4585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800" b="1" dirty="0">
                  <a:solidFill>
                    <a:srgbClr val="616A4E"/>
                  </a:solidFill>
                </a:rPr>
                <a:t>Advances</a:t>
              </a:r>
              <a:r>
                <a:rPr lang="en-US" sz="3000" dirty="0"/>
                <a:t> </a:t>
              </a:r>
              <a:r>
                <a:rPr lang="en-US" sz="3200" dirty="0"/>
                <a:t>in computational biology have allowed evolutionary biologists to develop simulations that expand our understanding of population genetics across continuous space. However, quantifying evolution at scale continues to be </a:t>
              </a:r>
              <a:r>
                <a:rPr lang="en-US" sz="3200" dirty="0">
                  <a:solidFill>
                    <a:schemeClr val="tx1"/>
                  </a:solidFill>
                </a:rPr>
                <a:t>constrained</a:t>
              </a:r>
              <a:r>
                <a:rPr lang="en-US" sz="3200" dirty="0"/>
                <a:t> by available computational resources, and the modeling of spatial population genomics of large populations requires efficient use of processing power and accurate simulation parameters.</a:t>
              </a:r>
              <a:endParaRPr lang="en-US" sz="3000" dirty="0"/>
            </a:p>
          </p:txBody>
        </p:sp>
      </p:grpSp>
      <p:pic>
        <p:nvPicPr>
          <p:cNvPr id="87" name="Picture 86" descr="A map of a city&#10;&#10;Description automatically generated">
            <a:extLst>
              <a:ext uri="{FF2B5EF4-FFF2-40B4-BE49-F238E27FC236}">
                <a16:creationId xmlns:a16="http://schemas.microsoft.com/office/drawing/2014/main" id="{C164A874-FD1C-7634-2D7A-E23BE548D9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"/>
          <a:stretch/>
        </p:blipFill>
        <p:spPr>
          <a:xfrm>
            <a:off x="1875124" y="23774400"/>
            <a:ext cx="8686800" cy="8686800"/>
          </a:xfrm>
          <a:prstGeom prst="rect">
            <a:avLst/>
          </a:prstGeom>
        </p:spPr>
      </p:pic>
      <p:pic>
        <p:nvPicPr>
          <p:cNvPr id="122" name="Picture 121" descr="A map of a sea&#10;&#10;Description automatically generated">
            <a:extLst>
              <a:ext uri="{FF2B5EF4-FFF2-40B4-BE49-F238E27FC236}">
                <a16:creationId xmlns:a16="http://schemas.microsoft.com/office/drawing/2014/main" id="{8D9BDC06-2105-6E36-6ADA-7083DC895A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3000" y="15773400"/>
            <a:ext cx="6629400" cy="6629400"/>
          </a:xfrm>
          <a:prstGeom prst="rect">
            <a:avLst/>
          </a:prstGeom>
        </p:spPr>
      </p:pic>
      <p:pic>
        <p:nvPicPr>
          <p:cNvPr id="134" name="Picture 133" descr="A rainbow colored map of a river&#10;&#10;Description automatically generated">
            <a:extLst>
              <a:ext uri="{FF2B5EF4-FFF2-40B4-BE49-F238E27FC236}">
                <a16:creationId xmlns:a16="http://schemas.microsoft.com/office/drawing/2014/main" id="{72050FB8-50F0-45D9-4BB7-5332F27D18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17400" y="5486400"/>
            <a:ext cx="6400800" cy="6400800"/>
          </a:xfrm>
          <a:prstGeom prst="rect">
            <a:avLst/>
          </a:prstGeom>
        </p:spPr>
      </p:pic>
      <p:sp>
        <p:nvSpPr>
          <p:cNvPr id="31" name="Google Shape;104;p1">
            <a:extLst>
              <a:ext uri="{FF2B5EF4-FFF2-40B4-BE49-F238E27FC236}">
                <a16:creationId xmlns:a16="http://schemas.microsoft.com/office/drawing/2014/main" id="{D8DBAA76-0677-19AF-869F-B95D75E18041}"/>
              </a:ext>
            </a:extLst>
          </p:cNvPr>
          <p:cNvSpPr txBox="1">
            <a:spLocks/>
          </p:cNvSpPr>
          <p:nvPr/>
        </p:nvSpPr>
        <p:spPr>
          <a:xfrm>
            <a:off x="732124" y="13473563"/>
            <a:ext cx="10972800" cy="1143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 b="1" dirty="0">
                <a:solidFill>
                  <a:srgbClr val="77933C"/>
                </a:solidFill>
              </a:rPr>
              <a:t>Our Subject and Setting</a:t>
            </a:r>
            <a:endParaRPr sz="6800" b="1" u="none" strike="noStrike" cap="none" dirty="0">
              <a:solidFill>
                <a:srgbClr val="7793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BAFDAE2-5CFE-1215-1073-2D4B8E4BEAC1}"/>
              </a:ext>
            </a:extLst>
          </p:cNvPr>
          <p:cNvGrpSpPr/>
          <p:nvPr/>
        </p:nvGrpSpPr>
        <p:grpSpPr>
          <a:xfrm>
            <a:off x="19431000" y="14630400"/>
            <a:ext cx="11887201" cy="5029200"/>
            <a:chOff x="19202399" y="14574126"/>
            <a:chExt cx="11887201" cy="502920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3B977E3-99E0-CFD3-CE0E-23D3231B814D}"/>
                </a:ext>
              </a:extLst>
            </p:cNvPr>
            <p:cNvSpPr/>
            <p:nvPr/>
          </p:nvSpPr>
          <p:spPr>
            <a:xfrm>
              <a:off x="19202399" y="14574126"/>
              <a:ext cx="11887201" cy="5029200"/>
            </a:xfrm>
            <a:prstGeom prst="rect">
              <a:avLst/>
            </a:prstGeom>
            <a:solidFill>
              <a:srgbClr val="D7E4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56BA4E0-5F1A-2E4A-9C2E-BC8067E281C9}"/>
                </a:ext>
              </a:extLst>
            </p:cNvPr>
            <p:cNvSpPr txBox="1"/>
            <p:nvPr/>
          </p:nvSpPr>
          <p:spPr>
            <a:xfrm>
              <a:off x="19431000" y="14802726"/>
              <a:ext cx="11430000" cy="457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sz="3000" dirty="0">
                  <a:solidFill>
                    <a:srgbClr val="008A50"/>
                  </a:solidFill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//2. Move larvae and settle juveniles</a:t>
              </a:r>
            </a:p>
            <a:p>
              <a:pPr marL="228600">
                <a:spcAft>
                  <a:spcPts val="500"/>
                </a:spcAft>
              </a:pP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pos = </a:t>
              </a:r>
              <a:r>
                <a:rPr lang="en-US" sz="30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larvae.spatialPosition</a:t>
              </a: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;</a:t>
              </a:r>
            </a:p>
            <a:p>
              <a:pPr marL="228600">
                <a:spcAft>
                  <a:spcPts val="500"/>
                </a:spcAft>
              </a:pP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pos = Map1.sampleNearbyPoint(pos, 1.9,"n",0.975);</a:t>
              </a:r>
            </a:p>
            <a:p>
              <a:pPr marL="228600">
                <a:spcAft>
                  <a:spcPts val="500"/>
                </a:spcAft>
              </a:pPr>
              <a:r>
                <a:rPr lang="en-US" sz="30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larvae.setSpatialPosition</a:t>
              </a: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(pos);</a:t>
              </a:r>
            </a:p>
            <a:p>
              <a:pPr marL="228600">
                <a:spcAft>
                  <a:spcPts val="500"/>
                </a:spcAft>
              </a:pPr>
              <a:endParaRPr lang="en-US" sz="3000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endParaRPr>
            </a:p>
            <a:p>
              <a:pPr marL="228600">
                <a:spcAft>
                  <a:spcPts val="500"/>
                </a:spcAft>
              </a:pPr>
              <a:r>
                <a:rPr lang="en-US" sz="3000" dirty="0"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p</a:t>
              </a: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os = </a:t>
              </a:r>
              <a:r>
                <a:rPr lang="en-US" sz="30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juveniles.spatialPosition</a:t>
              </a: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;</a:t>
              </a:r>
            </a:p>
            <a:p>
              <a:pPr marL="228600">
                <a:spcAft>
                  <a:spcPts val="500"/>
                </a:spcAft>
              </a:pP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pos = Map2.sampleNearbyPoint(pos, 1.9*3, "n", 0.975*3); </a:t>
              </a:r>
            </a:p>
            <a:p>
              <a:pPr marL="228600">
                <a:spcAft>
                  <a:spcPts val="500"/>
                </a:spcAft>
              </a:pPr>
              <a:r>
                <a:rPr lang="en-US" sz="30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juveniles.setSpatialPosition</a:t>
              </a: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(pos);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5CFE2AF-6F72-B746-A403-E413D6DFAA14}"/>
              </a:ext>
            </a:extLst>
          </p:cNvPr>
          <p:cNvGrpSpPr/>
          <p:nvPr/>
        </p:nvGrpSpPr>
        <p:grpSpPr>
          <a:xfrm>
            <a:off x="19431001" y="19888200"/>
            <a:ext cx="11887200" cy="3657600"/>
            <a:chOff x="31973348" y="16858096"/>
            <a:chExt cx="11887200" cy="365760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0B99FE-5BED-5303-4D9F-DB641541F9EB}"/>
                </a:ext>
              </a:extLst>
            </p:cNvPr>
            <p:cNvSpPr/>
            <p:nvPr/>
          </p:nvSpPr>
          <p:spPr>
            <a:xfrm>
              <a:off x="31973348" y="16858096"/>
              <a:ext cx="11887200" cy="3657600"/>
            </a:xfrm>
            <a:prstGeom prst="rect">
              <a:avLst/>
            </a:prstGeom>
            <a:solidFill>
              <a:srgbClr val="D7E4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A1A86D4-0E80-008E-EC55-72F6EDC8F7C9}"/>
                </a:ext>
              </a:extLst>
            </p:cNvPr>
            <p:cNvSpPr txBox="1"/>
            <p:nvPr/>
          </p:nvSpPr>
          <p:spPr>
            <a:xfrm>
              <a:off x="32201948" y="17086696"/>
              <a:ext cx="11430000" cy="3323987"/>
            </a:xfrm>
            <a:prstGeom prst="rect">
              <a:avLst/>
            </a:prstGeom>
            <a:noFill/>
          </p:spPr>
          <p:txBody>
            <a:bodyPr wrap="square" lIns="0">
              <a:spAutoFit/>
            </a:bodyPr>
            <a:lstStyle/>
            <a:p>
              <a:r>
                <a:rPr lang="en-US" sz="3000" dirty="0">
                  <a:solidFill>
                    <a:srgbClr val="008A50"/>
                  </a:solidFill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//3. Adjust juvenile fitness based on salinity</a:t>
              </a:r>
            </a:p>
            <a:p>
              <a:pPr marL="228600"/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for (individual in juveniles){</a:t>
              </a:r>
            </a:p>
            <a:p>
              <a:pPr marL="457200" lvl="5"/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pos = </a:t>
              </a:r>
              <a:r>
                <a:rPr lang="en-US" sz="30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individual.spatialPosition</a:t>
              </a: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;</a:t>
              </a:r>
            </a:p>
            <a:p>
              <a:pPr marL="457200" lvl="5"/>
              <a:r>
                <a:rPr lang="en-US" sz="30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salin_value</a:t>
              </a: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 = (p1.spatialMapValue("Salinity", pos)); </a:t>
              </a:r>
              <a:r>
                <a:rPr lang="en-US" sz="30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individual.fitnessScaling</a:t>
              </a: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 = </a:t>
              </a:r>
              <a:r>
                <a:rPr lang="en-US" sz="30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individual.fitnessScaling</a:t>
              </a: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 * (</a:t>
              </a:r>
              <a:r>
                <a:rPr lang="en-US" sz="30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dnorm</a:t>
              </a: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(</a:t>
              </a:r>
              <a:r>
                <a:rPr lang="en-US" sz="30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salin</a:t>
              </a:r>
              <a:r>
                <a:rPr lang="en-US" sz="3000" dirty="0" err="1"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_value</a:t>
              </a: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, 0.5, 0.6)/</a:t>
              </a:r>
              <a:r>
                <a:rPr lang="en-US" sz="3000" dirty="0" err="1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dnorm</a:t>
              </a:r>
              <a:r>
                <a:rPr lang="en-US" sz="3000" dirty="0">
                  <a:effectLst/>
                  <a:latin typeface="Cascadia Mono SemiLight" panose="020B0609020000020004" pitchFamily="49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(0.5, 0.5, 0.6)); }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73629CF-A7B3-F475-E4DF-DF98C6170B99}"/>
              </a:ext>
            </a:extLst>
          </p:cNvPr>
          <p:cNvGrpSpPr/>
          <p:nvPr/>
        </p:nvGrpSpPr>
        <p:grpSpPr>
          <a:xfrm>
            <a:off x="12573000" y="23774400"/>
            <a:ext cx="11658600" cy="8686800"/>
            <a:chOff x="12573000" y="23774400"/>
            <a:chExt cx="11658600" cy="86868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573CF6C-91E2-FA1F-D055-F7611B9DD75D}"/>
                </a:ext>
              </a:extLst>
            </p:cNvPr>
            <p:cNvGrpSpPr/>
            <p:nvPr/>
          </p:nvGrpSpPr>
          <p:grpSpPr>
            <a:xfrm>
              <a:off x="12573000" y="28346400"/>
              <a:ext cx="11658600" cy="4114800"/>
              <a:chOff x="12573000" y="28346400"/>
              <a:chExt cx="11658600" cy="41148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0A8309-9903-7D47-7B57-497446E3F1C7}"/>
                  </a:ext>
                </a:extLst>
              </p:cNvPr>
              <p:cNvSpPr/>
              <p:nvPr/>
            </p:nvSpPr>
            <p:spPr>
              <a:xfrm>
                <a:off x="12573000" y="28346400"/>
                <a:ext cx="11658600" cy="4114800"/>
              </a:xfrm>
              <a:prstGeom prst="rect">
                <a:avLst/>
              </a:prstGeom>
              <a:solidFill>
                <a:srgbClr val="D7E4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145400-4BA9-04BC-E4EE-165A9BCBD5B4}"/>
                  </a:ext>
                </a:extLst>
              </p:cNvPr>
              <p:cNvSpPr txBox="1"/>
              <p:nvPr/>
            </p:nvSpPr>
            <p:spPr>
              <a:xfrm>
                <a:off x="12801600" y="28575000"/>
                <a:ext cx="11201400" cy="36576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solidFill>
                      <a:srgbClr val="008A50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//5. Model density-dependent selection with spatial competition</a:t>
                </a:r>
              </a:p>
              <a:p>
                <a:pPr marL="228600"/>
                <a:r>
                  <a:rPr lang="en-US" sz="3000" dirty="0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i1.evaluate(p1);</a:t>
                </a:r>
              </a:p>
              <a:p>
                <a:pPr marL="228600"/>
                <a:r>
                  <a:rPr lang="en-US" sz="3000" dirty="0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competition = i1.localPopulationDensity(adults);</a:t>
                </a:r>
              </a:p>
              <a:p>
                <a:pPr marL="228600"/>
                <a:r>
                  <a:rPr lang="en-US" sz="3000" dirty="0" err="1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adult_local_l</a:t>
                </a:r>
                <a:r>
                  <a:rPr lang="en-US" sz="3000" dirty="0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 = p1.spatialMapValue(“Habitat", </a:t>
                </a:r>
                <a:r>
                  <a:rPr lang="en-US" sz="3000" dirty="0" err="1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adults.spatialPosition</a:t>
                </a:r>
                <a:r>
                  <a:rPr lang="en-US" sz="3000" dirty="0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);</a:t>
                </a:r>
              </a:p>
              <a:p>
                <a:pPr marL="228600"/>
                <a:r>
                  <a:rPr lang="en-US" sz="3000" dirty="0" err="1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adults.fitnessScaling</a:t>
                </a:r>
                <a:r>
                  <a:rPr lang="en-US" sz="3000" dirty="0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 = 1/(1 + (RHO * competition / </a:t>
                </a:r>
                <a:r>
                  <a:rPr lang="en-US" sz="3000" dirty="0" err="1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adult_local_l</a:t>
                </a:r>
                <a:r>
                  <a:rPr lang="en-US" sz="3000" dirty="0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));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D5518BB-316A-C6FB-6B40-CE047C7D7641}"/>
                </a:ext>
              </a:extLst>
            </p:cNvPr>
            <p:cNvGrpSpPr/>
            <p:nvPr/>
          </p:nvGrpSpPr>
          <p:grpSpPr>
            <a:xfrm>
              <a:off x="12573000" y="23774400"/>
              <a:ext cx="11658600" cy="4343400"/>
              <a:chOff x="29300048" y="19248318"/>
              <a:chExt cx="11887200" cy="4343400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8C3541C-AE04-9BC2-E8A6-CC06B06A751D}"/>
                  </a:ext>
                </a:extLst>
              </p:cNvPr>
              <p:cNvSpPr/>
              <p:nvPr/>
            </p:nvSpPr>
            <p:spPr>
              <a:xfrm>
                <a:off x="29300048" y="19248318"/>
                <a:ext cx="11887200" cy="4343400"/>
              </a:xfrm>
              <a:prstGeom prst="rect">
                <a:avLst/>
              </a:prstGeom>
              <a:solidFill>
                <a:srgbClr val="D7E4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2360EF8-67CC-375E-815D-889D1A00E173}"/>
                  </a:ext>
                </a:extLst>
              </p:cNvPr>
              <p:cNvSpPr txBox="1"/>
              <p:nvPr/>
            </p:nvSpPr>
            <p:spPr>
              <a:xfrm>
                <a:off x="29528648" y="19476918"/>
                <a:ext cx="11421035" cy="3657600"/>
              </a:xfrm>
              <a:prstGeom prst="rect">
                <a:avLst/>
              </a:prstGeom>
              <a:noFill/>
            </p:spPr>
            <p:txBody>
              <a:bodyPr wrap="square" lIns="0">
                <a:spAutoFit/>
              </a:bodyPr>
              <a:lstStyle/>
              <a:p>
                <a:r>
                  <a:rPr lang="en-US" sz="3000" dirty="0">
                    <a:solidFill>
                      <a:srgbClr val="008A50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//4. Scale the fitness of the individuals based on their location in the map</a:t>
                </a:r>
              </a:p>
              <a:p>
                <a:pPr marL="228600"/>
                <a:r>
                  <a:rPr lang="en-US" sz="3000" dirty="0" err="1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inds</a:t>
                </a:r>
                <a:r>
                  <a:rPr lang="en-US" sz="3000" dirty="0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 = </a:t>
                </a:r>
                <a:r>
                  <a:rPr lang="en-US" sz="3000" dirty="0" err="1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sim.subpopulations.individuals</a:t>
                </a:r>
                <a:r>
                  <a:rPr lang="en-US" sz="3000" dirty="0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;</a:t>
                </a:r>
              </a:p>
              <a:p>
                <a:pPr marL="228600"/>
                <a:r>
                  <a:rPr lang="en-US" sz="3000" dirty="0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phenotype_m1 = </a:t>
                </a:r>
                <a:r>
                  <a:rPr lang="en-US" sz="3000" dirty="0" err="1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inds.sumOfMutationsOfType</a:t>
                </a:r>
                <a:r>
                  <a:rPr lang="en-US" sz="3000" dirty="0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(m1); environment_m1 = Map4.mapValue(pos);</a:t>
                </a:r>
              </a:p>
              <a:p>
                <a:pPr marL="228600"/>
                <a:r>
                  <a:rPr lang="en-US" sz="3000" dirty="0" err="1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inds.fitnessScaling</a:t>
                </a:r>
                <a:r>
                  <a:rPr lang="en-US" sz="3000" dirty="0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 = </a:t>
                </a:r>
                <a:r>
                  <a:rPr lang="en-US" sz="3000" dirty="0" err="1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inds.fitnessScaling</a:t>
                </a:r>
                <a:r>
                  <a:rPr lang="en-US" sz="3000" dirty="0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 * (1+dnorm(phenotype_m1, enviro_m1, </a:t>
                </a:r>
                <a:r>
                  <a:rPr lang="en-US" sz="3000" dirty="0" err="1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environment_sd</a:t>
                </a:r>
                <a:r>
                  <a:rPr lang="en-US" sz="3000" dirty="0">
                    <a:solidFill>
                      <a:schemeClr val="tx1"/>
                    </a:solidFill>
                    <a:effectLst/>
                    <a:latin typeface="Cascadia Mono SemiLight" panose="020B0609020000020004" pitchFamily="49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));</a:t>
                </a:r>
              </a:p>
            </p:txBody>
          </p:sp>
        </p:grpSp>
      </p:grpSp>
      <p:pic>
        <p:nvPicPr>
          <p:cNvPr id="172" name="Picture 171" descr="A graph with a green line&#10;&#10;Description automatically generated">
            <a:extLst>
              <a:ext uri="{FF2B5EF4-FFF2-40B4-BE49-F238E27FC236}">
                <a16:creationId xmlns:a16="http://schemas.microsoft.com/office/drawing/2014/main" id="{EC518622-88EA-E71C-287B-174F6FFCCA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88800" y="24874283"/>
            <a:ext cx="6629400" cy="6487034"/>
          </a:xfrm>
          <a:prstGeom prst="rect">
            <a:avLst/>
          </a:prstGeom>
        </p:spPr>
      </p:pic>
      <p:sp>
        <p:nvSpPr>
          <p:cNvPr id="14" name="Google Shape;90;p1">
            <a:extLst>
              <a:ext uri="{FF2B5EF4-FFF2-40B4-BE49-F238E27FC236}">
                <a16:creationId xmlns:a16="http://schemas.microsoft.com/office/drawing/2014/main" id="{B5C27267-0D93-FD70-FC91-BB08261241DB}"/>
              </a:ext>
            </a:extLst>
          </p:cNvPr>
          <p:cNvSpPr txBox="1">
            <a:spLocks/>
          </p:cNvSpPr>
          <p:nvPr/>
        </p:nvSpPr>
        <p:spPr>
          <a:xfrm>
            <a:off x="10515600" y="538932"/>
            <a:ext cx="22860000" cy="264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6600" b="1" dirty="0">
                <a:solidFill>
                  <a:srgbClr val="4F6128"/>
                </a:solidFill>
                <a:latin typeface="+mj-lt"/>
              </a:rPr>
              <a:t>What a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Load of Barnacles! A Spatial Genomic Simulation </a:t>
            </a:r>
            <a:r>
              <a:rPr lang="en-US" sz="6600" b="1" i="0" u="none" strike="noStrike" cap="none" dirty="0">
                <a:solidFill>
                  <a:srgbClr val="616A4E"/>
                </a:solidFill>
                <a:latin typeface="+mj-lt"/>
                <a:sym typeface="Arial"/>
              </a:rPr>
              <a:t>Measuring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ea typeface="Cascadia Mono SemiLight" panose="020B0609020000020004" pitchFamily="49" charset="0"/>
                <a:sym typeface="Arial"/>
              </a:rPr>
              <a:t>Evolution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at Large Scales</a:t>
            </a:r>
          </a:p>
        </p:txBody>
      </p:sp>
      <p:pic>
        <p:nvPicPr>
          <p:cNvPr id="24" name="Picture 23" descr="A graph showing a number of fluorescences&#10;&#10;Description automatically generated">
            <a:extLst>
              <a:ext uri="{FF2B5EF4-FFF2-40B4-BE49-F238E27FC236}">
                <a16:creationId xmlns:a16="http://schemas.microsoft.com/office/drawing/2014/main" id="{5D75627A-D108-3B38-6CDA-B7FCEE84E6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04000" y="13716000"/>
            <a:ext cx="11430000" cy="4499889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F16DE40-09A4-C663-3FD5-F2A2B6493963}"/>
              </a:ext>
            </a:extLst>
          </p:cNvPr>
          <p:cNvGrpSpPr/>
          <p:nvPr/>
        </p:nvGrpSpPr>
        <p:grpSpPr>
          <a:xfrm>
            <a:off x="37947600" y="5486400"/>
            <a:ext cx="5715000" cy="6832856"/>
            <a:chOff x="31775400" y="5486400"/>
            <a:chExt cx="5715000" cy="683285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8C0B6A-A257-EC3B-C45B-FEB83E1BE1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775400" y="6088416"/>
              <a:ext cx="5715000" cy="6230840"/>
              <a:chOff x="31775400" y="6449081"/>
              <a:chExt cx="6400800" cy="697854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01ABD1-9C32-EA53-DAEA-1658CE472AC3}"/>
                  </a:ext>
                </a:extLst>
              </p:cNvPr>
              <p:cNvGrpSpPr/>
              <p:nvPr/>
            </p:nvGrpSpPr>
            <p:grpSpPr>
              <a:xfrm>
                <a:off x="31775400" y="6449081"/>
                <a:ext cx="6400800" cy="6400800"/>
                <a:chOff x="31775400" y="5486400"/>
                <a:chExt cx="10972800" cy="10972800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742DB385-96CD-F73F-4CC9-9460D74CCC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l="333" r="74833"/>
                <a:stretch/>
              </p:blipFill>
              <p:spPr>
                <a:xfrm>
                  <a:off x="31775400" y="5486400"/>
                  <a:ext cx="2743200" cy="109728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A04ABCFC-5976-C070-CDCD-39AD781D0C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50000" r="25000"/>
                <a:stretch/>
              </p:blipFill>
              <p:spPr>
                <a:xfrm>
                  <a:off x="37261798" y="5486400"/>
                  <a:ext cx="2743200" cy="109728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D80B754B-D5AD-F843-EF3D-54BD29CDD096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4"/>
                <a:srcRect l="24971" t="-2" r="50060"/>
                <a:stretch/>
              </p:blipFill>
              <p:spPr>
                <a:xfrm>
                  <a:off x="34518600" y="5486400"/>
                  <a:ext cx="2743200" cy="109728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1CAD7B6E-D40A-6368-9C9A-45523B5BB7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rcRect l="75000"/>
                <a:stretch/>
              </p:blipFill>
              <p:spPr>
                <a:xfrm>
                  <a:off x="40004998" y="5486400"/>
                  <a:ext cx="2743202" cy="109728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FA4AF3-DA50-DCD8-32C1-98C38F36E589}"/>
                  </a:ext>
                </a:extLst>
              </p:cNvPr>
              <p:cNvSpPr txBox="1"/>
              <p:nvPr/>
            </p:nvSpPr>
            <p:spPr>
              <a:xfrm>
                <a:off x="31775400" y="12873623"/>
                <a:ext cx="1600200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Jan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0577057-FFD1-A644-75EE-14C785700181}"/>
                  </a:ext>
                </a:extLst>
              </p:cNvPr>
              <p:cNvSpPr txBox="1"/>
              <p:nvPr/>
            </p:nvSpPr>
            <p:spPr>
              <a:xfrm>
                <a:off x="33375600" y="12873624"/>
                <a:ext cx="1600200" cy="548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Apr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2B3851-8114-F2E4-B447-1816C36F9779}"/>
                  </a:ext>
                </a:extLst>
              </p:cNvPr>
              <p:cNvSpPr txBox="1"/>
              <p:nvPr/>
            </p:nvSpPr>
            <p:spPr>
              <a:xfrm>
                <a:off x="34975801" y="12873624"/>
                <a:ext cx="1600200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Jul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BFBF61-6D5F-BA8B-5A43-D3CF150C437C}"/>
                  </a:ext>
                </a:extLst>
              </p:cNvPr>
              <p:cNvSpPr txBox="1"/>
              <p:nvPr/>
            </p:nvSpPr>
            <p:spPr>
              <a:xfrm>
                <a:off x="36576000" y="12873624"/>
                <a:ext cx="1600200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Oct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A41A9A2-A11B-E3C5-8688-E37D86F9733B}"/>
                </a:ext>
              </a:extLst>
            </p:cNvPr>
            <p:cNvSpPr txBox="1"/>
            <p:nvPr/>
          </p:nvSpPr>
          <p:spPr>
            <a:xfrm>
              <a:off x="31775400" y="5486400"/>
              <a:ext cx="571500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With Seasonal Reproduction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B46CEAE-843E-1B19-3D12-9E182C85BAF7}"/>
              </a:ext>
            </a:extLst>
          </p:cNvPr>
          <p:cNvGrpSpPr/>
          <p:nvPr/>
        </p:nvGrpSpPr>
        <p:grpSpPr>
          <a:xfrm>
            <a:off x="31775400" y="5486400"/>
            <a:ext cx="5715000" cy="6832853"/>
            <a:chOff x="37947598" y="10287000"/>
            <a:chExt cx="5715000" cy="683285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8EA2EF4-9B08-777D-7600-93004BB3B6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947598" y="10889016"/>
              <a:ext cx="5715000" cy="6230837"/>
              <a:chOff x="37947598" y="10287000"/>
              <a:chExt cx="5486402" cy="5981606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387F50F-E34D-BF32-DC67-525FAB198B55}"/>
                  </a:ext>
                </a:extLst>
              </p:cNvPr>
              <p:cNvSpPr txBox="1"/>
              <p:nvPr/>
            </p:nvSpPr>
            <p:spPr>
              <a:xfrm>
                <a:off x="37947600" y="15793751"/>
                <a:ext cx="1371600" cy="474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Jan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48D6EC-3416-C0ED-0B71-13AF92D14FC1}"/>
                  </a:ext>
                </a:extLst>
              </p:cNvPr>
              <p:cNvSpPr txBox="1"/>
              <p:nvPr/>
            </p:nvSpPr>
            <p:spPr>
              <a:xfrm>
                <a:off x="39319200" y="15793751"/>
                <a:ext cx="1371600" cy="47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Apr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49F003-AA3C-C9EE-D33C-775F85E60D66}"/>
                  </a:ext>
                </a:extLst>
              </p:cNvPr>
              <p:cNvSpPr txBox="1"/>
              <p:nvPr/>
            </p:nvSpPr>
            <p:spPr>
              <a:xfrm>
                <a:off x="40690800" y="15793751"/>
                <a:ext cx="1371600" cy="474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Jul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4AF2D3-54AF-8F9D-C811-D393933696F3}"/>
                  </a:ext>
                </a:extLst>
              </p:cNvPr>
              <p:cNvSpPr txBox="1"/>
              <p:nvPr/>
            </p:nvSpPr>
            <p:spPr>
              <a:xfrm>
                <a:off x="42062400" y="15793751"/>
                <a:ext cx="1371600" cy="474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Oct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7053069B-ED44-D7D4-18EE-69E3392BA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r="75000"/>
              <a:stretch/>
            </p:blipFill>
            <p:spPr>
              <a:xfrm>
                <a:off x="37947598" y="10287000"/>
                <a:ext cx="1371600" cy="54864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77302F9-B834-4744-4E98-DA5052C26B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25000" r="50000"/>
              <a:stretch/>
            </p:blipFill>
            <p:spPr>
              <a:xfrm>
                <a:off x="39319198" y="10287000"/>
                <a:ext cx="1371600" cy="54864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B6B87C3C-EFE2-ECA7-4CB0-82B283F486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50357" r="24659"/>
              <a:stretch/>
            </p:blipFill>
            <p:spPr>
              <a:xfrm>
                <a:off x="40690800" y="10287000"/>
                <a:ext cx="1371600" cy="54864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FC7EEA32-011F-A48D-D644-A3A83F49FB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l="75000"/>
              <a:stretch/>
            </p:blipFill>
            <p:spPr>
              <a:xfrm>
                <a:off x="42062396" y="10287000"/>
                <a:ext cx="1371604" cy="5485025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D0817E-DB57-F4BE-9384-FDE6B6EA327A}"/>
                </a:ext>
              </a:extLst>
            </p:cNvPr>
            <p:cNvSpPr txBox="1"/>
            <p:nvPr/>
          </p:nvSpPr>
          <p:spPr>
            <a:xfrm>
              <a:off x="38012509" y="10287000"/>
              <a:ext cx="55851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Without Seasonal Reproduction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F97D341-9CEB-E0FD-AC6F-860052799AD1}"/>
              </a:ext>
            </a:extLst>
          </p:cNvPr>
          <p:cNvGrpSpPr/>
          <p:nvPr/>
        </p:nvGrpSpPr>
        <p:grpSpPr>
          <a:xfrm>
            <a:off x="31775400" y="18745200"/>
            <a:ext cx="11887200" cy="6400800"/>
            <a:chOff x="31775400" y="17145000"/>
            <a:chExt cx="11887200" cy="64008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550EF62-21D0-689F-AECD-6D181071775A}"/>
                </a:ext>
              </a:extLst>
            </p:cNvPr>
            <p:cNvGrpSpPr/>
            <p:nvPr/>
          </p:nvGrpSpPr>
          <p:grpSpPr>
            <a:xfrm>
              <a:off x="31775400" y="17145000"/>
              <a:ext cx="5715000" cy="6400800"/>
              <a:chOff x="31775400" y="16916400"/>
              <a:chExt cx="5715000" cy="6400800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DEFC3C33-22EF-11EA-D775-AE4A39DD91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/>
              <a:srcRect t="2003"/>
              <a:stretch/>
            </p:blipFill>
            <p:spPr>
              <a:xfrm>
                <a:off x="31775400" y="17602200"/>
                <a:ext cx="5715000" cy="5715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2BFCDE0-1925-C97B-ACD1-A2ADC0C2E630}"/>
                  </a:ext>
                </a:extLst>
              </p:cNvPr>
              <p:cNvSpPr txBox="1"/>
              <p:nvPr/>
            </p:nvSpPr>
            <p:spPr>
              <a:xfrm>
                <a:off x="33323889" y="16916400"/>
                <a:ext cx="261802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No Adaptation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C8AA4E8-7396-768E-1E1B-AF87C4AEB5EA}"/>
                </a:ext>
              </a:extLst>
            </p:cNvPr>
            <p:cNvGrpSpPr/>
            <p:nvPr/>
          </p:nvGrpSpPr>
          <p:grpSpPr>
            <a:xfrm>
              <a:off x="37947600" y="17145000"/>
              <a:ext cx="5715000" cy="6400800"/>
              <a:chOff x="37947600" y="17145000"/>
              <a:chExt cx="5715000" cy="6400800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9D80DEFB-0F55-9BE9-57CE-32C6BC5CFE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947600" y="17830800"/>
                <a:ext cx="5715000" cy="5715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FCE7B26-4C1F-D702-2C06-5F385433A70D}"/>
                  </a:ext>
                </a:extLst>
              </p:cNvPr>
              <p:cNvSpPr txBox="1"/>
              <p:nvPr/>
            </p:nvSpPr>
            <p:spPr>
              <a:xfrm>
                <a:off x="38438895" y="17145000"/>
                <a:ext cx="47115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Adaptation to Low Salinity </a:t>
                </a: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29E23B4-CD94-CBB7-307C-E857782D4629}"/>
              </a:ext>
            </a:extLst>
          </p:cNvPr>
          <p:cNvGrpSpPr/>
          <p:nvPr/>
        </p:nvGrpSpPr>
        <p:grpSpPr>
          <a:xfrm>
            <a:off x="33668208" y="12573000"/>
            <a:ext cx="8110267" cy="685800"/>
            <a:chOff x="32004000" y="13030200"/>
            <a:chExt cx="8110267" cy="6858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032CDB1-1AA3-AE2E-825A-E5B44E577C55}"/>
                </a:ext>
              </a:extLst>
            </p:cNvPr>
            <p:cNvGrpSpPr/>
            <p:nvPr/>
          </p:nvGrpSpPr>
          <p:grpSpPr>
            <a:xfrm>
              <a:off x="32004000" y="13030200"/>
              <a:ext cx="2272465" cy="685800"/>
              <a:chOff x="32004000" y="13030200"/>
              <a:chExt cx="2272465" cy="6858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BB3D90F-2295-A0C4-57A2-3433BAD494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04000" y="13030200"/>
                <a:ext cx="685800" cy="685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00A2AAD-40AF-A4D0-12F7-8A16EADB68D8}"/>
                  </a:ext>
                </a:extLst>
              </p:cNvPr>
              <p:cNvSpPr txBox="1"/>
              <p:nvPr/>
            </p:nvSpPr>
            <p:spPr>
              <a:xfrm>
                <a:off x="32918400" y="13096101"/>
                <a:ext cx="135806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Larvae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96CA500-7D70-9B92-1D76-AD5369646F1E}"/>
                </a:ext>
              </a:extLst>
            </p:cNvPr>
            <p:cNvGrpSpPr/>
            <p:nvPr/>
          </p:nvGrpSpPr>
          <p:grpSpPr>
            <a:xfrm>
              <a:off x="34747200" y="13030200"/>
              <a:ext cx="2698864" cy="685800"/>
              <a:chOff x="34747200" y="13006630"/>
              <a:chExt cx="2698864" cy="68580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12AA0C1-E7D1-52CC-FFB3-767E52FCFB58}"/>
                  </a:ext>
                </a:extLst>
              </p:cNvPr>
              <p:cNvSpPr/>
              <p:nvPr/>
            </p:nvSpPr>
            <p:spPr>
              <a:xfrm>
                <a:off x="34747200" y="13006630"/>
                <a:ext cx="685800" cy="6858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C122C4F-5212-810F-9BE0-297FABE92B29}"/>
                  </a:ext>
                </a:extLst>
              </p:cNvPr>
              <p:cNvSpPr txBox="1"/>
              <p:nvPr/>
            </p:nvSpPr>
            <p:spPr>
              <a:xfrm>
                <a:off x="35661600" y="13072531"/>
                <a:ext cx="178446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Juveniles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2CEB3FA-F893-F3E3-28D3-C0774ADC3D17}"/>
                </a:ext>
              </a:extLst>
            </p:cNvPr>
            <p:cNvGrpSpPr/>
            <p:nvPr/>
          </p:nvGrpSpPr>
          <p:grpSpPr>
            <a:xfrm>
              <a:off x="37947600" y="13030200"/>
              <a:ext cx="2166667" cy="685800"/>
              <a:chOff x="37490400" y="12925714"/>
              <a:chExt cx="2166667" cy="6858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9736675-19AD-36A2-E57F-B9B30AF208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90400" y="12925714"/>
                <a:ext cx="685800" cy="685800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240382D-F91A-DB63-4269-495CCC9D045C}"/>
                  </a:ext>
                </a:extLst>
              </p:cNvPr>
              <p:cNvSpPr txBox="1"/>
              <p:nvPr/>
            </p:nvSpPr>
            <p:spPr>
              <a:xfrm>
                <a:off x="38404800" y="12991615"/>
                <a:ext cx="1252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Adults</a:t>
                </a: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23C2176-1BC6-65F4-96DB-E4B6CB6999E5}"/>
              </a:ext>
            </a:extLst>
          </p:cNvPr>
          <p:cNvGrpSpPr/>
          <p:nvPr/>
        </p:nvGrpSpPr>
        <p:grpSpPr>
          <a:xfrm>
            <a:off x="32037359" y="25374600"/>
            <a:ext cx="11363282" cy="685800"/>
            <a:chOff x="32004000" y="25374600"/>
            <a:chExt cx="11363282" cy="68580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59342D5-CECE-A89B-EF18-650152D18FF8}"/>
                </a:ext>
              </a:extLst>
            </p:cNvPr>
            <p:cNvGrpSpPr/>
            <p:nvPr/>
          </p:nvGrpSpPr>
          <p:grpSpPr>
            <a:xfrm>
              <a:off x="40133016" y="25374600"/>
              <a:ext cx="3234266" cy="685800"/>
              <a:chOff x="40178736" y="25374600"/>
              <a:chExt cx="3234266" cy="68580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7B96A42-41A4-709E-25F9-7B96A1A66D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78736" y="25374600"/>
                <a:ext cx="685800" cy="685800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32D559-0CC1-2705-84DD-C37C6976C22B}"/>
                  </a:ext>
                </a:extLst>
              </p:cNvPr>
              <p:cNvSpPr txBox="1"/>
              <p:nvPr/>
            </p:nvSpPr>
            <p:spPr>
              <a:xfrm>
                <a:off x="41093136" y="25440501"/>
                <a:ext cx="23198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High Fitness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998CCCD-FA34-694B-1E44-CCEF6FF1FC98}"/>
                </a:ext>
              </a:extLst>
            </p:cNvPr>
            <p:cNvGrpSpPr/>
            <p:nvPr/>
          </p:nvGrpSpPr>
          <p:grpSpPr>
            <a:xfrm>
              <a:off x="35606736" y="25374600"/>
              <a:ext cx="4067828" cy="685800"/>
              <a:chOff x="34290000" y="25374600"/>
              <a:chExt cx="4067828" cy="6858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D11D771-8499-3E4A-B4EF-7A9B5D6EF36C}"/>
                  </a:ext>
                </a:extLst>
              </p:cNvPr>
              <p:cNvSpPr/>
              <p:nvPr/>
            </p:nvSpPr>
            <p:spPr>
              <a:xfrm>
                <a:off x="34290000" y="25374600"/>
                <a:ext cx="685800" cy="6858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27BBB2F-CA2A-97EE-0517-0909C0E51F32}"/>
                  </a:ext>
                </a:extLst>
              </p:cNvPr>
              <p:cNvSpPr txBox="1"/>
              <p:nvPr/>
            </p:nvSpPr>
            <p:spPr>
              <a:xfrm>
                <a:off x="35204400" y="25440501"/>
                <a:ext cx="315342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Moderate Fitness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F7E9F03-5F0C-AFAB-8FBA-A9B16ADD2A89}"/>
                </a:ext>
              </a:extLst>
            </p:cNvPr>
            <p:cNvGrpSpPr/>
            <p:nvPr/>
          </p:nvGrpSpPr>
          <p:grpSpPr>
            <a:xfrm>
              <a:off x="32004000" y="25374600"/>
              <a:ext cx="3149307" cy="685800"/>
              <a:chOff x="31546800" y="26197082"/>
              <a:chExt cx="3149307" cy="6858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F6C6490-B52C-F860-7470-A0C4A82D11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546800" y="26197082"/>
                <a:ext cx="685800" cy="685800"/>
              </a:xfrm>
              <a:prstGeom prst="rect">
                <a:avLst/>
              </a:prstGeom>
              <a:solidFill>
                <a:srgbClr val="FF9F00"/>
              </a:solidFill>
              <a:ln>
                <a:solidFill>
                  <a:srgbClr val="FF9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CBA5AFB-82B4-FBD8-64C4-5FC5F46E12E8}"/>
                  </a:ext>
                </a:extLst>
              </p:cNvPr>
              <p:cNvSpPr txBox="1"/>
              <p:nvPr/>
            </p:nvSpPr>
            <p:spPr>
              <a:xfrm>
                <a:off x="32461200" y="26262983"/>
                <a:ext cx="22349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Low Fitness</a:t>
                </a:r>
              </a:p>
            </p:txBody>
          </p:sp>
        </p:grpSp>
      </p:grpSp>
      <p:cxnSp>
        <p:nvCxnSpPr>
          <p:cNvPr id="148" name="Google Shape;97;p1">
            <a:extLst>
              <a:ext uri="{FF2B5EF4-FFF2-40B4-BE49-F238E27FC236}">
                <a16:creationId xmlns:a16="http://schemas.microsoft.com/office/drawing/2014/main" id="{88B21156-FAE5-A48F-2424-C5492DBA0907}"/>
              </a:ext>
            </a:extLst>
          </p:cNvPr>
          <p:cNvCxnSpPr/>
          <p:nvPr/>
        </p:nvCxnSpPr>
        <p:spPr>
          <a:xfrm>
            <a:off x="31546800" y="2628900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150" name="Google Shape;97;p1">
            <a:extLst>
              <a:ext uri="{FF2B5EF4-FFF2-40B4-BE49-F238E27FC236}">
                <a16:creationId xmlns:a16="http://schemas.microsoft.com/office/drawing/2014/main" id="{634446FE-9F35-55A5-80FF-45EDDF19EED1}"/>
              </a:ext>
            </a:extLst>
          </p:cNvPr>
          <p:cNvCxnSpPr/>
          <p:nvPr/>
        </p:nvCxnSpPr>
        <p:spPr>
          <a:xfrm>
            <a:off x="31546800" y="2971800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596EA19-3F70-21AF-1C99-78574F6137A5}"/>
              </a:ext>
            </a:extLst>
          </p:cNvPr>
          <p:cNvGrpSpPr/>
          <p:nvPr/>
        </p:nvGrpSpPr>
        <p:grpSpPr>
          <a:xfrm>
            <a:off x="31785849" y="29946600"/>
            <a:ext cx="11855861" cy="2743200"/>
            <a:chOff x="33229800" y="26669999"/>
            <a:chExt cx="10131900" cy="2971801"/>
          </a:xfrm>
        </p:grpSpPr>
        <p:sp>
          <p:nvSpPr>
            <p:cNvPr id="153" name="Google Shape;96;p1">
              <a:extLst>
                <a:ext uri="{FF2B5EF4-FFF2-40B4-BE49-F238E27FC236}">
                  <a16:creationId xmlns:a16="http://schemas.microsoft.com/office/drawing/2014/main" id="{31FBF473-4E2F-0DFE-912B-26CFEC75EDC7}"/>
                </a:ext>
              </a:extLst>
            </p:cNvPr>
            <p:cNvSpPr txBox="1"/>
            <p:nvPr/>
          </p:nvSpPr>
          <p:spPr>
            <a:xfrm>
              <a:off x="33303300" y="26669999"/>
              <a:ext cx="10058400" cy="114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4500" b="1" i="0" u="none" strike="noStrike" cap="none" dirty="0">
                  <a:solidFill>
                    <a:srgbClr val="77933C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05;p1">
              <a:extLst>
                <a:ext uri="{FF2B5EF4-FFF2-40B4-BE49-F238E27FC236}">
                  <a16:creationId xmlns:a16="http://schemas.microsoft.com/office/drawing/2014/main" id="{C4EBDE09-DC0D-8803-AC90-900CE332CB71}"/>
                </a:ext>
              </a:extLst>
            </p:cNvPr>
            <p:cNvSpPr/>
            <p:nvPr/>
          </p:nvSpPr>
          <p:spPr>
            <a:xfrm>
              <a:off x="33229800" y="27415957"/>
              <a:ext cx="10040700" cy="2225843"/>
            </a:xfrm>
            <a:prstGeom prst="rect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50"/>
                <a:buFont typeface="Arial"/>
                <a:buNone/>
              </a:pPr>
              <a:endParaRPr sz="13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14;p1">
              <a:extLst>
                <a:ext uri="{FF2B5EF4-FFF2-40B4-BE49-F238E27FC236}">
                  <a16:creationId xmlns:a16="http://schemas.microsoft.com/office/drawing/2014/main" id="{E23C6F3B-144A-BE51-A5DF-21E43D2B5DC4}"/>
                </a:ext>
              </a:extLst>
            </p:cNvPr>
            <p:cNvSpPr txBox="1"/>
            <p:nvPr/>
          </p:nvSpPr>
          <p:spPr>
            <a:xfrm>
              <a:off x="33303300" y="27415957"/>
              <a:ext cx="9897600" cy="2225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indent="0">
                <a:lnSpc>
                  <a:spcPct val="120000"/>
                </a:lnSpc>
                <a:spcBef>
                  <a:spcPts val="300"/>
                </a:spcBef>
                <a:buNone/>
              </a:pPr>
              <a:r>
                <a:rPr lang="en-US" sz="900" dirty="0">
                  <a:effectLst/>
                </a:rPr>
                <a:t>Berger, M. S. (2009). Reproduction of the Intertidal Barnacle Balanus Glandula Along an Estuarine Gradient. </a:t>
              </a:r>
              <a:r>
                <a:rPr lang="en-US" sz="900" i="1" dirty="0">
                  <a:effectLst/>
                </a:rPr>
                <a:t>Marine Ecology</a:t>
              </a:r>
              <a:r>
                <a:rPr lang="en-US" sz="900" dirty="0">
                  <a:effectLst/>
                </a:rPr>
                <a:t>, </a:t>
              </a:r>
              <a:r>
                <a:rPr lang="en-US" sz="900" i="1" dirty="0">
                  <a:effectLst/>
                </a:rPr>
                <a:t>30</a:t>
              </a:r>
              <a:r>
                <a:rPr lang="en-US" sz="900" dirty="0">
                  <a:effectLst/>
                </a:rPr>
                <a:t>(3), 346–353. </a:t>
              </a:r>
              <a:r>
                <a:rPr lang="en-US" sz="900" dirty="0">
                  <a:effectLst/>
                  <a:hlinkClick r:id="rId22"/>
                </a:rPr>
                <a:t>https://doi.org/10.1111/j.1439-0485.2009.00280.x</a:t>
              </a:r>
              <a:endParaRPr lang="en-US" sz="900" dirty="0">
                <a:effectLst/>
              </a:endParaRPr>
            </a:p>
            <a:p>
              <a:pPr marL="0" indent="0">
                <a:lnSpc>
                  <a:spcPct val="120000"/>
                </a:lnSpc>
                <a:spcBef>
                  <a:spcPts val="300"/>
                </a:spcBef>
                <a:buNone/>
              </a:pPr>
              <a:r>
                <a:rPr lang="en-US" sz="900" dirty="0">
                  <a:effectLst/>
                </a:rPr>
                <a:t>Berger, M. S., Darrah, A. J., &amp; </a:t>
              </a:r>
              <a:r>
                <a:rPr lang="en-US" sz="900" dirty="0" err="1">
                  <a:effectLst/>
                </a:rPr>
                <a:t>Emlet</a:t>
              </a:r>
              <a:r>
                <a:rPr lang="en-US" sz="900" dirty="0">
                  <a:effectLst/>
                </a:rPr>
                <a:t>, R. B. (2006). Spatial and temporal variability of early post-settlement survivorship and growth in the barnacle Balanus glandula along an estuarine gradient—ScienceDirect. </a:t>
              </a:r>
              <a:r>
                <a:rPr lang="en-US" sz="900" i="1" dirty="0">
                  <a:effectLst/>
                </a:rPr>
                <a:t>Journal of Experimental Marine Biology and Ecology</a:t>
              </a:r>
              <a:r>
                <a:rPr lang="en-US" sz="900" dirty="0">
                  <a:effectLst/>
                </a:rPr>
                <a:t>, </a:t>
              </a:r>
              <a:r>
                <a:rPr lang="en-US" sz="900" i="1" dirty="0">
                  <a:effectLst/>
                </a:rPr>
                <a:t>336</a:t>
              </a:r>
              <a:r>
                <a:rPr lang="en-US" sz="900" dirty="0">
                  <a:effectLst/>
                </a:rPr>
                <a:t>(1), 74–87.</a:t>
              </a:r>
            </a:p>
            <a:p>
              <a:pPr marL="0" indent="0">
                <a:lnSpc>
                  <a:spcPct val="120000"/>
                </a:lnSpc>
                <a:spcBef>
                  <a:spcPts val="300"/>
                </a:spcBef>
                <a:buNone/>
              </a:pPr>
              <a:r>
                <a:rPr lang="en-US" sz="900" dirty="0">
                  <a:effectLst/>
                </a:rPr>
                <a:t>Conroy, T., Sutherland, D. A., &amp; Ralston, D. K. (2020). Estuarine Exchange Flow Variability in a Seasonal, Segmented Estuary. </a:t>
              </a:r>
              <a:r>
                <a:rPr lang="en-US" sz="900" i="1" dirty="0">
                  <a:effectLst/>
                </a:rPr>
                <a:t>Journal of Physical Oceanography, 50(3), 595-613</a:t>
              </a:r>
              <a:r>
                <a:rPr lang="en-US" sz="900" dirty="0">
                  <a:effectLst/>
                </a:rPr>
                <a:t>, </a:t>
              </a:r>
              <a:r>
                <a:rPr lang="en-US" sz="900" i="1" dirty="0">
                  <a:effectLst/>
                </a:rPr>
                <a:t>50</a:t>
              </a:r>
              <a:r>
                <a:rPr lang="en-US" sz="900" dirty="0">
                  <a:effectLst/>
                </a:rPr>
                <a:t>(3), 595–613.</a:t>
              </a:r>
            </a:p>
            <a:p>
              <a:pPr marL="0" indent="0">
                <a:lnSpc>
                  <a:spcPct val="120000"/>
                </a:lnSpc>
                <a:spcBef>
                  <a:spcPts val="300"/>
                </a:spcBef>
                <a:buNone/>
              </a:pPr>
              <a:r>
                <a:rPr lang="en-US" sz="900" dirty="0">
                  <a:effectLst/>
                </a:rPr>
                <a:t>Haller, B. C., &amp; Messer, P. W. (2023). </a:t>
              </a:r>
              <a:r>
                <a:rPr lang="en-US" sz="900" dirty="0" err="1">
                  <a:effectLst/>
                </a:rPr>
                <a:t>SLiM</a:t>
              </a:r>
              <a:r>
                <a:rPr lang="en-US" sz="900" dirty="0">
                  <a:effectLst/>
                </a:rPr>
                <a:t> 4: Multispecies Eco-Evolutionary Modeling. </a:t>
              </a:r>
              <a:r>
                <a:rPr lang="en-US" sz="900" i="1" dirty="0">
                  <a:effectLst/>
                </a:rPr>
                <a:t>The American Naturalist</a:t>
              </a:r>
              <a:r>
                <a:rPr lang="en-US" sz="900" dirty="0">
                  <a:effectLst/>
                </a:rPr>
                <a:t>, </a:t>
              </a:r>
              <a:r>
                <a:rPr lang="en-US" sz="900" i="1" dirty="0">
                  <a:effectLst/>
                </a:rPr>
                <a:t>201</a:t>
              </a:r>
              <a:r>
                <a:rPr lang="en-US" sz="900" dirty="0">
                  <a:effectLst/>
                </a:rPr>
                <a:t>(5), E127–E139. </a:t>
              </a:r>
              <a:r>
                <a:rPr lang="en-US" sz="900" dirty="0">
                  <a:effectLst/>
                  <a:hlinkClick r:id="rId23"/>
                </a:rPr>
                <a:t>https://doi.org/10.1086/723601</a:t>
              </a:r>
              <a:endParaRPr lang="en-US" sz="900" dirty="0">
                <a:effectLst/>
              </a:endParaRPr>
            </a:p>
            <a:p>
              <a:pPr marL="0" indent="0">
                <a:lnSpc>
                  <a:spcPct val="120000"/>
                </a:lnSpc>
                <a:spcBef>
                  <a:spcPts val="300"/>
                </a:spcBef>
                <a:buNone/>
              </a:pPr>
              <a:r>
                <a:rPr lang="en-US" sz="900" dirty="0">
                  <a:effectLst/>
                </a:rPr>
                <a:t>Hiebert, T. C., &amp; Jarvis, M. (2015). Balanus glandula. In </a:t>
              </a:r>
              <a:r>
                <a:rPr lang="en-US" sz="900" i="1" dirty="0">
                  <a:effectLst/>
                </a:rPr>
                <a:t>Oregon Estuarine Invertebrates: </a:t>
              </a:r>
              <a:r>
                <a:rPr lang="en-US" sz="900" i="1" dirty="0" err="1">
                  <a:effectLst/>
                </a:rPr>
                <a:t>Rudys</a:t>
              </a:r>
              <a:r>
                <a:rPr lang="en-US" sz="900" i="1" dirty="0">
                  <a:effectLst/>
                </a:rPr>
                <a:t>’ Guide to Common Species</a:t>
              </a:r>
              <a:r>
                <a:rPr lang="en-US" sz="900" dirty="0">
                  <a:effectLst/>
                </a:rPr>
                <a:t> (3rd ed., pp. 574–580). University of Oregon Libraries and Oregon Institute of Marine Biology.</a:t>
              </a:r>
            </a:p>
            <a:p>
              <a:pPr marL="0" indent="0">
                <a:lnSpc>
                  <a:spcPct val="120000"/>
                </a:lnSpc>
                <a:spcBef>
                  <a:spcPts val="300"/>
                </a:spcBef>
                <a:buNone/>
              </a:pPr>
              <a:r>
                <a:rPr lang="en-US" sz="900" dirty="0">
                  <a:effectLst/>
                </a:rPr>
                <a:t>Marin </a:t>
              </a:r>
              <a:r>
                <a:rPr lang="en-US" sz="900" dirty="0" err="1">
                  <a:effectLst/>
                </a:rPr>
                <a:t>Jarrin</a:t>
              </a:r>
              <a:r>
                <a:rPr lang="en-US" sz="900" dirty="0">
                  <a:effectLst/>
                </a:rPr>
                <a:t>, M. J., &amp; Sutherland, D. A. (2022). Wind Effects on the Circulation of a Geometrically-Complex Small Estuary. </a:t>
              </a:r>
              <a:r>
                <a:rPr lang="en-US" sz="900" i="1" dirty="0">
                  <a:effectLst/>
                </a:rPr>
                <a:t>Estuarine, Coastal and Shelf Science</a:t>
              </a:r>
              <a:r>
                <a:rPr lang="en-US" sz="900" dirty="0">
                  <a:effectLst/>
                </a:rPr>
                <a:t>, </a:t>
              </a:r>
              <a:r>
                <a:rPr lang="en-US" sz="900" i="1" dirty="0">
                  <a:effectLst/>
                </a:rPr>
                <a:t>278</a:t>
              </a:r>
              <a:r>
                <a:rPr lang="en-US" sz="900" dirty="0">
                  <a:effectLst/>
                </a:rPr>
                <a:t>, 108092. </a:t>
              </a:r>
              <a:r>
                <a:rPr lang="en-US" sz="900" dirty="0">
                  <a:effectLst/>
                  <a:hlinkClick r:id="rId24"/>
                </a:rPr>
                <a:t>https://doi.org/10.1016/j.ecss.2022.108092</a:t>
              </a:r>
              <a:endParaRPr lang="en-US" sz="900" dirty="0">
                <a:effectLst/>
              </a:endParaRPr>
            </a:p>
            <a:p>
              <a:pPr marL="0" indent="0">
                <a:lnSpc>
                  <a:spcPct val="120000"/>
                </a:lnSpc>
                <a:spcBef>
                  <a:spcPts val="300"/>
                </a:spcBef>
                <a:buNone/>
              </a:pPr>
              <a:r>
                <a:rPr lang="en-US" sz="900" dirty="0">
                  <a:effectLst/>
                </a:rPr>
                <a:t>Matz, M. V., </a:t>
              </a:r>
              <a:r>
                <a:rPr lang="en-US" sz="900" dirty="0" err="1">
                  <a:effectLst/>
                </a:rPr>
                <a:t>Treml</a:t>
              </a:r>
              <a:r>
                <a:rPr lang="en-US" sz="900" dirty="0">
                  <a:effectLst/>
                </a:rPr>
                <a:t>, E. A., &amp; Haller, B. C. (2020). Estimating the potential for coral adaptation to global warming across the Indo-West Pacific. </a:t>
              </a:r>
              <a:r>
                <a:rPr lang="en-US" sz="900" i="1" dirty="0">
                  <a:effectLst/>
                </a:rPr>
                <a:t>Global Change Biology</a:t>
              </a:r>
              <a:r>
                <a:rPr lang="en-US" sz="900" dirty="0">
                  <a:effectLst/>
                </a:rPr>
                <a:t>, </a:t>
              </a:r>
              <a:r>
                <a:rPr lang="en-US" sz="900" i="1" dirty="0">
                  <a:effectLst/>
                </a:rPr>
                <a:t>26</a:t>
              </a:r>
              <a:r>
                <a:rPr lang="en-US" sz="900" dirty="0">
                  <a:effectLst/>
                </a:rPr>
                <a:t>(6), 3473–3481. </a:t>
              </a:r>
              <a:r>
                <a:rPr lang="en-US" sz="900" dirty="0">
                  <a:effectLst/>
                  <a:hlinkClick r:id="rId25"/>
                </a:rPr>
                <a:t>https://doi.org/10.1111/gcb.15060</a:t>
              </a:r>
              <a:endParaRPr lang="en-US" sz="900" dirty="0">
                <a:effectLst/>
              </a:endParaRPr>
            </a:p>
            <a:p>
              <a:pPr marL="0" indent="0">
                <a:lnSpc>
                  <a:spcPct val="120000"/>
                </a:lnSpc>
                <a:spcBef>
                  <a:spcPts val="300"/>
                </a:spcBef>
                <a:buNone/>
              </a:pPr>
              <a:r>
                <a:rPr lang="en-US" sz="900" dirty="0">
                  <a:effectLst/>
                </a:rPr>
                <a:t>Suárez-Morales, E. (2015). Chapter 29—Class </a:t>
              </a:r>
              <a:r>
                <a:rPr lang="en-US" sz="900" dirty="0" err="1">
                  <a:effectLst/>
                </a:rPr>
                <a:t>Maxillopoda</a:t>
              </a:r>
              <a:r>
                <a:rPr lang="en-US" sz="900" dirty="0">
                  <a:effectLst/>
                </a:rPr>
                <a:t>. In J. H. Thorp &amp; D. C. Rogers (Eds.), </a:t>
              </a:r>
              <a:r>
                <a:rPr lang="en-US" sz="900" i="1" dirty="0">
                  <a:effectLst/>
                </a:rPr>
                <a:t>Thorp and </a:t>
              </a:r>
              <a:r>
                <a:rPr lang="en-US" sz="900" i="1" dirty="0" err="1">
                  <a:effectLst/>
                </a:rPr>
                <a:t>Covich’s</a:t>
              </a:r>
              <a:r>
                <a:rPr lang="en-US" sz="900" i="1" dirty="0">
                  <a:effectLst/>
                </a:rPr>
                <a:t> Freshwater Invertebrates (Fourth Edition)</a:t>
              </a:r>
              <a:r>
                <a:rPr lang="en-US" sz="900" dirty="0">
                  <a:effectLst/>
                </a:rPr>
                <a:t> (pp. 709–755). Academic Press. </a:t>
              </a:r>
              <a:r>
                <a:rPr lang="en-US" sz="900" dirty="0">
                  <a:effectLst/>
                  <a:hlinkClick r:id="rId26"/>
                </a:rPr>
                <a:t>https://doi.org/10.1016/B978-0-12-385026-3.00029-2</a:t>
              </a:r>
              <a:endParaRPr lang="en-US" sz="900" dirty="0">
                <a:effectLst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 descr="A diagram of different types of cells&#10;&#10;Description automatically generated">
            <a:extLst>
              <a:ext uri="{FF2B5EF4-FFF2-40B4-BE49-F238E27FC236}">
                <a16:creationId xmlns:a16="http://schemas.microsoft.com/office/drawing/2014/main" id="{6FC9A192-90D4-42AD-6BEC-C87D732C732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49" y="14955798"/>
            <a:ext cx="7539751" cy="868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7204</TotalTime>
  <Words>1008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Cascadia Mono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Bryan Rebar</dc:creator>
  <cp:lastModifiedBy>Alexandra Bangs</cp:lastModifiedBy>
  <cp:revision>32</cp:revision>
  <dcterms:modified xsi:type="dcterms:W3CDTF">2024-08-26T18:48:29Z</dcterms:modified>
</cp:coreProperties>
</file>