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EA"/>
    <a:srgbClr val="009E73"/>
    <a:srgbClr val="56B4E9"/>
    <a:srgbClr val="E69F00"/>
    <a:srgbClr val="616A4E"/>
    <a:srgbClr val="E8EFD9"/>
    <a:srgbClr val="000000"/>
    <a:srgbClr val="D7E4BD"/>
    <a:srgbClr val="196B24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78" autoAdjust="0"/>
    <p:restoredTop sz="93014" autoAdjust="0"/>
  </p:normalViewPr>
  <p:slideViewPr>
    <p:cSldViewPr snapToGrid="0">
      <p:cViewPr>
        <p:scale>
          <a:sx n="25" d="100"/>
          <a:sy n="25" d="100"/>
        </p:scale>
        <p:origin x="-2256" y="-251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76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 descr="A red and white map&#10;&#10;Description automatically generated">
            <a:extLst>
              <a:ext uri="{FF2B5EF4-FFF2-40B4-BE49-F238E27FC236}">
                <a16:creationId xmlns:a16="http://schemas.microsoft.com/office/drawing/2014/main" id="{ED3AD138-2F0F-F5E5-B991-C862CC38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724" y="8531079"/>
            <a:ext cx="5833872" cy="5833872"/>
          </a:xfrm>
          <a:prstGeom prst="rect">
            <a:avLst/>
          </a:prstGeom>
        </p:spPr>
      </p:pic>
      <p:cxnSp>
        <p:nvCxnSpPr>
          <p:cNvPr id="219" name="Google Shape;98;p1">
            <a:extLst>
              <a:ext uri="{FF2B5EF4-FFF2-40B4-BE49-F238E27FC236}">
                <a16:creationId xmlns:a16="http://schemas.microsoft.com/office/drawing/2014/main" id="{0023B1E7-65C7-03B5-26B5-78F35B80C74F}"/>
              </a:ext>
            </a:extLst>
          </p:cNvPr>
          <p:cNvCxnSpPr>
            <a:cxnSpLocks/>
          </p:cNvCxnSpPr>
          <p:nvPr/>
        </p:nvCxnSpPr>
        <p:spPr>
          <a:xfrm rot="5400000">
            <a:off x="16972239" y="9853459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8" name="Google Shape;98;p1">
            <a:extLst>
              <a:ext uri="{FF2B5EF4-FFF2-40B4-BE49-F238E27FC236}">
                <a16:creationId xmlns:a16="http://schemas.microsoft.com/office/drawing/2014/main" id="{35C1F854-ED73-7FF6-1AE2-B866F145F404}"/>
              </a:ext>
            </a:extLst>
          </p:cNvPr>
          <p:cNvCxnSpPr>
            <a:cxnSpLocks/>
          </p:cNvCxnSpPr>
          <p:nvPr/>
        </p:nvCxnSpPr>
        <p:spPr>
          <a:xfrm rot="5400000">
            <a:off x="21945600" y="127147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0" name="Google Shape;98;p1">
            <a:extLst>
              <a:ext uri="{FF2B5EF4-FFF2-40B4-BE49-F238E27FC236}">
                <a16:creationId xmlns:a16="http://schemas.microsoft.com/office/drawing/2014/main" id="{C7F2220E-DDAD-2796-854B-CAF3BE44A6DB}"/>
              </a:ext>
            </a:extLst>
          </p:cNvPr>
          <p:cNvCxnSpPr>
            <a:cxnSpLocks/>
          </p:cNvCxnSpPr>
          <p:nvPr/>
        </p:nvCxnSpPr>
        <p:spPr>
          <a:xfrm rot="5400000">
            <a:off x="21928795" y="7579596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6" y="6858000"/>
            <a:ext cx="9262872" cy="2895664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 anchorCtr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 and life stages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Brooding occurs seasonally in the late winter,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larvae dispersing during the summer and juveniles settling in the fall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6BBB44-371A-6301-9A85-6A1FD6BB4B52}"/>
              </a:ext>
            </a:extLst>
          </p:cNvPr>
          <p:cNvSpPr txBox="1">
            <a:spLocks/>
          </p:cNvSpPr>
          <p:nvPr/>
        </p:nvSpPr>
        <p:spPr>
          <a:xfrm>
            <a:off x="22062194" y="6858000"/>
            <a:ext cx="9262872" cy="1900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274320" rIns="91440" bIns="274320" anchor="t">
            <a:spAutoFit/>
          </a:bodyPr>
          <a:lstStyle/>
          <a:p>
            <a:pPr lvl="1" algn="ctr">
              <a:spcAft>
                <a:spcPts val="5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Life Stages</a:t>
            </a:r>
          </a:p>
          <a:p>
            <a:pPr lvl="1" algn="ctr">
              <a:lnSpc>
                <a:spcPct val="150000"/>
              </a:lnSpc>
              <a:spcAft>
                <a:spcPts val="500"/>
              </a:spcAft>
            </a:pP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Larvae | </a:t>
            </a:r>
            <a:r>
              <a:rPr lang="en-US" sz="3600" b="1" dirty="0">
                <a:solidFill>
                  <a:srgbClr val="56B4E9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Juveniles | </a:t>
            </a:r>
            <a:r>
              <a:rPr lang="en-US" sz="3600" b="1" dirty="0">
                <a:solidFill>
                  <a:srgbClr val="009E73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Adults | </a:t>
            </a:r>
            <a:r>
              <a:rPr lang="en-US" sz="3600" b="1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Total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208" name="Google Shape;98;p1">
            <a:extLst>
              <a:ext uri="{FF2B5EF4-FFF2-40B4-BE49-F238E27FC236}">
                <a16:creationId xmlns:a16="http://schemas.microsoft.com/office/drawing/2014/main" id="{E0F72F07-98BA-11F6-FC61-0A7E1D00CFF4}"/>
              </a:ext>
            </a:extLst>
          </p:cNvPr>
          <p:cNvCxnSpPr>
            <a:cxnSpLocks/>
          </p:cNvCxnSpPr>
          <p:nvPr/>
        </p:nvCxnSpPr>
        <p:spPr>
          <a:xfrm rot="5400000">
            <a:off x="9047168" y="14532114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7" name="Google Shape;98;p1">
            <a:extLst>
              <a:ext uri="{FF2B5EF4-FFF2-40B4-BE49-F238E27FC236}">
                <a16:creationId xmlns:a16="http://schemas.microsoft.com/office/drawing/2014/main" id="{073CEA54-26F2-9704-A2CE-FE8F2D998918}"/>
              </a:ext>
            </a:extLst>
          </p:cNvPr>
          <p:cNvCxnSpPr>
            <a:cxnSpLocks/>
          </p:cNvCxnSpPr>
          <p:nvPr/>
        </p:nvCxnSpPr>
        <p:spPr>
          <a:xfrm rot="5400000">
            <a:off x="6290110" y="13234838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60" name="Google Shape;98;p1">
            <a:extLst>
              <a:ext uri="{FF2B5EF4-FFF2-40B4-BE49-F238E27FC236}">
                <a16:creationId xmlns:a16="http://schemas.microsoft.com/office/drawing/2014/main" id="{521FC19F-383D-FB6C-4B5B-7E02ACE8465C}"/>
              </a:ext>
            </a:extLst>
          </p:cNvPr>
          <p:cNvCxnSpPr>
            <a:cxnSpLocks/>
          </p:cNvCxnSpPr>
          <p:nvPr/>
        </p:nvCxnSpPr>
        <p:spPr>
          <a:xfrm rot="5400000">
            <a:off x="6172200" y="27818182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55" name="Google Shape;98;p1">
            <a:extLst>
              <a:ext uri="{FF2B5EF4-FFF2-40B4-BE49-F238E27FC236}">
                <a16:creationId xmlns:a16="http://schemas.microsoft.com/office/drawing/2014/main" id="{E133BA58-3EFE-3AF5-25CB-29F295A5C6F0}"/>
              </a:ext>
            </a:extLst>
          </p:cNvPr>
          <p:cNvCxnSpPr>
            <a:cxnSpLocks/>
          </p:cNvCxnSpPr>
          <p:nvPr/>
        </p:nvCxnSpPr>
        <p:spPr>
          <a:xfrm rot="5400000">
            <a:off x="5577840" y="8724900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5715000" y="59436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53" r="5862"/>
          <a:stretch/>
        </p:blipFill>
        <p:spPr>
          <a:xfrm>
            <a:off x="228600" y="12568773"/>
            <a:ext cx="5950820" cy="10285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Conclusion and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/>
          </p:cNvSpPr>
          <p:nvPr/>
        </p:nvSpPr>
        <p:spPr>
          <a:xfrm>
            <a:off x="12573000" y="4343400"/>
            <a:ext cx="18745200" cy="22860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02" name="Google Shape;102;p1"/>
          <p:cNvSpPr txBox="1">
            <a:spLocks/>
          </p:cNvSpPr>
          <p:nvPr/>
        </p:nvSpPr>
        <p:spPr>
          <a:xfrm>
            <a:off x="5943600" y="2430689"/>
            <a:ext cx="32004000" cy="156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5000" b="1" i="0" u="sng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Angel Rivera-Colón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5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 </a:t>
            </a: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3200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b="15698"/>
          <a:stretch/>
        </p:blipFill>
        <p:spPr>
          <a:xfrm>
            <a:off x="39269361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6362772" y="26860500"/>
            <a:ext cx="5715000" cy="5715000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3248527" y="228600"/>
            <a:ext cx="36020834" cy="22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CA89709-F71B-8E3C-5412-FEBBA9620998}"/>
              </a:ext>
            </a:extLst>
          </p:cNvPr>
          <p:cNvGrpSpPr/>
          <p:nvPr/>
        </p:nvGrpSpPr>
        <p:grpSpPr>
          <a:xfrm>
            <a:off x="31546800" y="24250656"/>
            <a:ext cx="12344400" cy="4428310"/>
            <a:chOff x="31546800" y="24460200"/>
            <a:chExt cx="12344400" cy="4218765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08CCF02-E6C6-E681-D019-5CCB1524E8FB}"/>
                </a:ext>
              </a:extLst>
            </p:cNvPr>
            <p:cNvGrpSpPr/>
            <p:nvPr/>
          </p:nvGrpSpPr>
          <p:grpSpPr>
            <a:xfrm>
              <a:off x="31768534" y="24697708"/>
              <a:ext cx="11894062" cy="3981257"/>
              <a:chOff x="31953484" y="26517599"/>
              <a:chExt cx="11894062" cy="3981257"/>
            </a:xfrm>
          </p:grpSpPr>
          <p:sp>
            <p:nvSpPr>
              <p:cNvPr id="96" name="Google Shape;96;p1"/>
              <p:cNvSpPr txBox="1"/>
              <p:nvPr/>
            </p:nvSpPr>
            <p:spPr>
              <a:xfrm>
                <a:off x="32874750" y="26517599"/>
                <a:ext cx="10058400" cy="1143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475" tIns="52250" rIns="104475" bIns="522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800"/>
                  <a:buFont typeface="Arial"/>
                  <a:buNone/>
                </a:pPr>
                <a:r>
                  <a:rPr lang="en-US" sz="6800" b="1" i="0" u="none" strike="noStrike" cap="none" dirty="0">
                    <a:solidFill>
                      <a:srgbClr val="77933C"/>
                    </a:solidFill>
                    <a:latin typeface="Arial"/>
                    <a:ea typeface="Arial"/>
                    <a:cs typeface="Arial"/>
                    <a:sym typeface="Arial"/>
                  </a:rPr>
                  <a:t>Acknowledgments</a:t>
                </a:r>
                <a:endParaRPr sz="2267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32883600" y="27660600"/>
                <a:ext cx="10040700" cy="1828800"/>
              </a:xfrm>
              <a:prstGeom prst="rect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950"/>
                  <a:buFont typeface="Arial"/>
                  <a:buNone/>
                </a:pPr>
                <a:endParaRPr sz="139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 txBox="1"/>
              <p:nvPr/>
            </p:nvSpPr>
            <p:spPr>
              <a:xfrm>
                <a:off x="31953484" y="27660599"/>
                <a:ext cx="11894062" cy="2838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Thank you to Erin Jesuit of the </a:t>
                </a:r>
                <a:r>
                  <a:rPr lang="en-US" sz="24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VonDassow</a:t>
                </a: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Lab at OIMB for your help collecting and analyzing </a:t>
                </a:r>
                <a:r>
                  <a:rPr lang="en-US" sz="2400" b="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B. glandula</a:t>
                </a:r>
                <a:r>
                  <a:rPr lang="en-US" sz="2400" b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samples. To Dave Sutherland for providing environmental models of Coos Bay, OR, produced by the Sutherland Lab. To </a:t>
                </a: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the entirety of the Kern Ralph Co-Lab for being a wonderful group to collaborate and research with. To Ben Haller and Philipp Messer for the development </a:t>
                </a:r>
                <a:r>
                  <a:rPr lang="en-US" sz="2400" dirty="0">
                    <a:solidFill>
                      <a:schemeClr val="dk1"/>
                    </a:solidFill>
                  </a:rPr>
                  <a:t>of </a:t>
                </a:r>
                <a:r>
                  <a:rPr lang="en-US" sz="2400" dirty="0" err="1">
                    <a:solidFill>
                      <a:schemeClr val="dk1"/>
                    </a:solidFill>
                  </a:rPr>
                  <a:t>SLiM</a:t>
                </a:r>
                <a:r>
                  <a:rPr lang="en-US" sz="2400" dirty="0">
                    <a:solidFill>
                      <a:schemeClr val="dk1"/>
                    </a:solidFill>
                  </a:rPr>
                  <a:t>: An Evolutionary Simulation Framework. </a:t>
                </a: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 to the University of Oregon Summer Program for Undergraduate Research and the Mary G. Alden Fellowship for the opportunity to pursue summer research.</a:t>
                </a:r>
                <a:endParaRPr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8" name="Google Shape;97;p1">
              <a:extLst>
                <a:ext uri="{FF2B5EF4-FFF2-40B4-BE49-F238E27FC236}">
                  <a16:creationId xmlns:a16="http://schemas.microsoft.com/office/drawing/2014/main" id="{88B21156-FAE5-A48F-2424-C5492DBA0907}"/>
                </a:ext>
              </a:extLst>
            </p:cNvPr>
            <p:cNvCxnSpPr/>
            <p:nvPr/>
          </p:nvCxnSpPr>
          <p:spPr>
            <a:xfrm>
              <a:off x="31546800" y="24460200"/>
              <a:ext cx="12344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</p:grp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88036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96EA19-3F70-21AF-1C99-78574F6137A5}"/>
              </a:ext>
            </a:extLst>
          </p:cNvPr>
          <p:cNvGrpSpPr/>
          <p:nvPr/>
        </p:nvGrpSpPr>
        <p:grpSpPr>
          <a:xfrm>
            <a:off x="32689800" y="28928228"/>
            <a:ext cx="10058400" cy="3816446"/>
            <a:chOff x="33229800" y="26669999"/>
            <a:chExt cx="10131900" cy="4134485"/>
          </a:xfrm>
        </p:grpSpPr>
        <p:sp>
          <p:nvSpPr>
            <p:cNvPr id="153" name="Google Shape;96;p1">
              <a:extLst>
                <a:ext uri="{FF2B5EF4-FFF2-40B4-BE49-F238E27FC236}">
                  <a16:creationId xmlns:a16="http://schemas.microsoft.com/office/drawing/2014/main" id="{31FBF473-4E2F-0DFE-912B-26CFEC75EDC7}"/>
                </a:ext>
              </a:extLst>
            </p:cNvPr>
            <p:cNvSpPr txBox="1"/>
            <p:nvPr/>
          </p:nvSpPr>
          <p:spPr>
            <a:xfrm>
              <a:off x="33303300" y="266699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5;p1">
              <a:extLst>
                <a:ext uri="{FF2B5EF4-FFF2-40B4-BE49-F238E27FC236}">
                  <a16:creationId xmlns:a16="http://schemas.microsoft.com/office/drawing/2014/main" id="{C4EBDE09-DC0D-8803-AC90-900CE332CB71}"/>
                </a:ext>
              </a:extLst>
            </p:cNvPr>
            <p:cNvSpPr/>
            <p:nvPr/>
          </p:nvSpPr>
          <p:spPr>
            <a:xfrm>
              <a:off x="33229800" y="27415957"/>
              <a:ext cx="10040700" cy="2225843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14;p1">
              <a:extLst>
                <a:ext uri="{FF2B5EF4-FFF2-40B4-BE49-F238E27FC236}">
                  <a16:creationId xmlns:a16="http://schemas.microsoft.com/office/drawing/2014/main" id="{E23C6F3B-144A-BE51-A5DF-21E43D2B5DC4}"/>
                </a:ext>
              </a:extLst>
            </p:cNvPr>
            <p:cNvSpPr txBox="1"/>
            <p:nvPr/>
          </p:nvSpPr>
          <p:spPr>
            <a:xfrm>
              <a:off x="33303300" y="27415956"/>
              <a:ext cx="9897600" cy="3388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 Added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/>
          </p:cNvSpPr>
          <p:nvPr/>
        </p:nvSpPr>
        <p:spPr>
          <a:xfrm>
            <a:off x="228600" y="4343400"/>
            <a:ext cx="11887200" cy="13716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47484-EC7A-FCC1-3F0B-081CE98F86E5}"/>
              </a:ext>
            </a:extLst>
          </p:cNvPr>
          <p:cNvSpPr txBox="1"/>
          <p:nvPr/>
        </p:nvSpPr>
        <p:spPr>
          <a:xfrm>
            <a:off x="31768534" y="18416250"/>
            <a:ext cx="11887196" cy="2895664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Adapting to </a:t>
            </a: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Climate Change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Investigate how changes in ocean temperature and salinity may impact population size, migration, and adaptation in Pacific acorn barnacle populations</a:t>
            </a:r>
          </a:p>
        </p:txBody>
      </p:sp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4546" y="8531079"/>
            <a:ext cx="5833872" cy="5833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38AE9-4D98-2877-3D43-A2DCEE83276D}"/>
              </a:ext>
            </a:extLst>
          </p:cNvPr>
          <p:cNvSpPr txBox="1"/>
          <p:nvPr/>
        </p:nvSpPr>
        <p:spPr>
          <a:xfrm>
            <a:off x="-8084041" y="11995756"/>
            <a:ext cx="7512535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“As the sculptor carves a masterpiece out of stone, the computational biologist carves a barnacle out of a blob”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62BA-2E13-8996-BF23-C074BE32CA0A}"/>
              </a:ext>
            </a:extLst>
          </p:cNvPr>
          <p:cNvSpPr txBox="1"/>
          <p:nvPr/>
        </p:nvSpPr>
        <p:spPr>
          <a:xfrm>
            <a:off x="-8092804" y="7808978"/>
            <a:ext cx="7521298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616A4E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“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We develop computational simulations of biological systems to expand our understanding of population genomics”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520100" y="13181074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6400800" y="12573000"/>
            <a:ext cx="5715000" cy="1785104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Why: The Pacific Coast Range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75396" y="14664961"/>
            <a:ext cx="11887200" cy="3513782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Greater Biological Scope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Apply model to study the genomic variation of populations across the Pacific coast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Identify what environmental variables are contributing to the population 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228600" y="5971336"/>
            <a:ext cx="5257800" cy="6345327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What: the Pacific acorn barnacle</a:t>
            </a:r>
            <a:endParaRPr lang="en-US" sz="4000" b="1" dirty="0">
              <a:solidFill>
                <a:srgbClr val="616A4E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Filter-feeding invertebrate found in intertidal zones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Undergoes planktonic larval stage, and sessile juveniles and adult stages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28600" y="22980096"/>
            <a:ext cx="5943600" cy="6345327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How: </a:t>
            </a:r>
            <a:r>
              <a:rPr lang="en-US" sz="4000" b="1" dirty="0" err="1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simulation of Coos Bay, OR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is a software developed by the Messer Lab to build genetically explicit evolutionary models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to see this project’s  GitHub repository</a:t>
            </a:r>
          </a:p>
        </p:txBody>
      </p:sp>
      <p:pic>
        <p:nvPicPr>
          <p:cNvPr id="46" name="Picture 45" descr="A green and black logo&#10;&#10;Description automatically generated">
            <a:extLst>
              <a:ext uri="{FF2B5EF4-FFF2-40B4-BE49-F238E27FC236}">
                <a16:creationId xmlns:a16="http://schemas.microsoft.com/office/drawing/2014/main" id="{531548A0-8995-48D2-B386-FA09C06F8A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441" y="224375"/>
            <a:ext cx="3179873" cy="3657600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AEB074D-6137-F638-0A22-18AB12896BE0}"/>
              </a:ext>
            </a:extLst>
          </p:cNvPr>
          <p:cNvGrpSpPr/>
          <p:nvPr/>
        </p:nvGrpSpPr>
        <p:grpSpPr>
          <a:xfrm>
            <a:off x="290355" y="29520004"/>
            <a:ext cx="5889064" cy="2933207"/>
            <a:chOff x="290355" y="29520004"/>
            <a:chExt cx="5889064" cy="2933207"/>
          </a:xfrm>
        </p:grpSpPr>
        <p:pic>
          <p:nvPicPr>
            <p:cNvPr id="19" name="Picture 18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E846D174-FE32-2954-A5B6-A9092EF63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87" t="4909" r="4220" b="4390"/>
            <a:stretch/>
          </p:blipFill>
          <p:spPr>
            <a:xfrm>
              <a:off x="290355" y="29520004"/>
              <a:ext cx="2971800" cy="293320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50F206C-26A4-F596-CDE4-B0E2A59F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6219" y="29615007"/>
              <a:ext cx="2743200" cy="2743200"/>
            </a:xfrm>
            <a:custGeom>
              <a:avLst/>
              <a:gdLst>
                <a:gd name="connsiteX0" fmla="*/ 67 w 3316224"/>
                <a:gd name="connsiteY0" fmla="*/ -312 h 3316224"/>
                <a:gd name="connsiteX1" fmla="*/ 3316291 w 3316224"/>
                <a:gd name="connsiteY1" fmla="*/ -312 h 3316224"/>
                <a:gd name="connsiteX2" fmla="*/ 3316291 w 3316224"/>
                <a:gd name="connsiteY2" fmla="*/ 3315912 h 3316224"/>
                <a:gd name="connsiteX3" fmla="*/ 67 w 3316224"/>
                <a:gd name="connsiteY3" fmla="*/ 3315912 h 33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6224" h="3316224">
                  <a:moveTo>
                    <a:pt x="67" y="-312"/>
                  </a:moveTo>
                  <a:lnTo>
                    <a:pt x="3316291" y="-312"/>
                  </a:lnTo>
                  <a:lnTo>
                    <a:pt x="3316291" y="3315912"/>
                  </a:lnTo>
                  <a:lnTo>
                    <a:pt x="67" y="3315912"/>
                  </a:lnTo>
                  <a:close/>
                </a:path>
              </a:pathLst>
            </a:custGeom>
          </p:spPr>
        </p:pic>
      </p:grpSp>
      <p:pic>
        <p:nvPicPr>
          <p:cNvPr id="59" name="Picture 5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18C6C8CB-EE61-626F-AB3D-8B1739B7B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318"/>
          <a:stretch/>
        </p:blipFill>
        <p:spPr>
          <a:xfrm>
            <a:off x="6362772" y="14645044"/>
            <a:ext cx="5825993" cy="11928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0" name="Picture 17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FC43DE7-B4A4-4DF6-681E-0C12F4C1D9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00" y="9985248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5" name="Picture 18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0357E3-07CB-A063-4DB2-2E67C035E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64472" y="8988552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7" name="Picture 186" descr="A graph of a bar graph&#10;&#10;Description automatically generated">
            <a:extLst>
              <a:ext uri="{FF2B5EF4-FFF2-40B4-BE49-F238E27FC236}">
                <a16:creationId xmlns:a16="http://schemas.microsoft.com/office/drawing/2014/main" id="{854CDC4B-E79D-91EF-6E45-CF51936393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64472" y="25831800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7355312"/>
            <a:ext cx="9262872" cy="3511218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Effects of Environmental Variables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</a:t>
            </a:r>
            <a:r>
              <a:rPr lang="en-US" sz="3600" dirty="0"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have higher survival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at moderate to high salinities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8221768"/>
            <a:ext cx="9262872" cy="4522905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Population Fitness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Density-Dependent Selection, Environmental Gradients, and Local Adaptation impact the fitness of our population</a:t>
            </a:r>
          </a:p>
        </p:txBody>
      </p:sp>
      <p:pic>
        <p:nvPicPr>
          <p:cNvPr id="192" name="Picture 191" descr="A graph of a curve&#10;&#10;Description automatically generated">
            <a:extLst>
              <a:ext uri="{FF2B5EF4-FFF2-40B4-BE49-F238E27FC236}">
                <a16:creationId xmlns:a16="http://schemas.microsoft.com/office/drawing/2014/main" id="{AF6080EE-7EB9-76C0-F14C-00DCFD4797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73000" y="21022056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5E03358-19C1-2BCA-728D-2959A20B0E3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385" b="385"/>
          <a:stretch/>
        </p:blipFill>
        <p:spPr>
          <a:xfrm>
            <a:off x="22062195" y="16332636"/>
            <a:ext cx="9262872" cy="9262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41311C5C-0F05-952E-DF7A-37A5C5B90FAA}"/>
              </a:ext>
            </a:extLst>
          </p:cNvPr>
          <p:cNvSpPr txBox="1"/>
          <p:nvPr/>
        </p:nvSpPr>
        <p:spPr>
          <a:xfrm>
            <a:off x="31775400" y="5971336"/>
            <a:ext cx="11887200" cy="2405787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More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Add temperature in addition to salinity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Add seasonal variation of environmental variables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21226</TotalTime>
  <Words>935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Cascadia Mono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74</cp:revision>
  <dcterms:modified xsi:type="dcterms:W3CDTF">2024-11-06T17:58:14Z</dcterms:modified>
</cp:coreProperties>
</file>