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FD9"/>
    <a:srgbClr val="D7E4BD"/>
    <a:srgbClr val="616A4E"/>
    <a:srgbClr val="196B24"/>
    <a:srgbClr val="77933C"/>
    <a:srgbClr val="FFC000"/>
    <a:srgbClr val="FF9F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8" autoAdjust="0"/>
    <p:restoredTop sz="93014" autoAdjust="0"/>
  </p:normalViewPr>
  <p:slideViewPr>
    <p:cSldViewPr snapToGrid="0">
      <p:cViewPr>
        <p:scale>
          <a:sx n="25" d="100"/>
          <a:sy n="25" d="100"/>
        </p:scale>
        <p:origin x="1350" y="-251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98;p1">
            <a:extLst>
              <a:ext uri="{FF2B5EF4-FFF2-40B4-BE49-F238E27FC236}">
                <a16:creationId xmlns:a16="http://schemas.microsoft.com/office/drawing/2014/main" id="{AB1E0E39-DF02-02DE-6820-A8D093E1AC03}"/>
              </a:ext>
            </a:extLst>
          </p:cNvPr>
          <p:cNvCxnSpPr>
            <a:cxnSpLocks/>
          </p:cNvCxnSpPr>
          <p:nvPr/>
        </p:nvCxnSpPr>
        <p:spPr>
          <a:xfrm rot="5400000">
            <a:off x="22283928" y="8686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9603932"/>
            <a:ext cx="9596627" cy="468333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Impacts of Salinity and Temperature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do best at moderate salinities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increased percent brooding (and thus increased offspring) at lower water temperatures</a:t>
            </a:r>
          </a:p>
        </p:txBody>
      </p:sp>
      <p:pic>
        <p:nvPicPr>
          <p:cNvPr id="95" name="Picture 9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3C0F12-37C9-2F59-D542-67F110AC1D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0" y="6858000"/>
            <a:ext cx="8915400" cy="4114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Recap/Conclusion: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73000" y="4343400"/>
            <a:ext cx="18745200" cy="233172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2689800" y="26517599"/>
            <a:ext cx="10058400" cy="2971801"/>
            <a:chOff x="32874750" y="26517599"/>
            <a:chExt cx="10058400" cy="2971801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883600" y="27660600"/>
              <a:ext cx="10040700" cy="1828800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33263840" y="27660600"/>
              <a:ext cx="928022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To Dave Sutherland for providing environmental models of Coos Bay, OR, produced by the Sutherland Lab. 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entirety of the Kern Ralph Co-Lab for being a wonderful group to collaborate and research with. 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to the University of Oregon Summer Program for Undergraduate Research and the Mary G. Alden Fellowship for the opportunity to pursue summer research.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" descr="UO_logo.pn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64716"/>
            <a:ext cx="10972800" cy="17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/>
          </p:cNvSpPr>
          <p:nvPr/>
        </p:nvSpPr>
        <p:spPr>
          <a:xfrm>
            <a:off x="13944600" y="2743200"/>
            <a:ext cx="1600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Angel Rivera-Colón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2000" b="1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b="15698"/>
          <a:stretch/>
        </p:blipFill>
        <p:spPr>
          <a:xfrm>
            <a:off x="35583804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8EAC5-3321-E161-F99D-A250BA3E4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00" y="228600"/>
            <a:ext cx="3657600" cy="3657600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194715" y="13755189"/>
            <a:ext cx="6400800" cy="64008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9144000" y="457200"/>
            <a:ext cx="25603200" cy="232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3C2176-1BC6-65F4-96DB-E4B6CB6999E5}"/>
              </a:ext>
            </a:extLst>
          </p:cNvPr>
          <p:cNvGrpSpPr>
            <a:grpSpLocks noChangeAspect="1"/>
          </p:cNvGrpSpPr>
          <p:nvPr/>
        </p:nvGrpSpPr>
        <p:grpSpPr>
          <a:xfrm>
            <a:off x="22292912" y="32043787"/>
            <a:ext cx="8229600" cy="496675"/>
            <a:chOff x="32004000" y="25374600"/>
            <a:chExt cx="11363282" cy="6858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9342D5-CECE-A89B-EF18-650152D18FF8}"/>
                </a:ext>
              </a:extLst>
            </p:cNvPr>
            <p:cNvGrpSpPr/>
            <p:nvPr/>
          </p:nvGrpSpPr>
          <p:grpSpPr>
            <a:xfrm>
              <a:off x="40133016" y="25374600"/>
              <a:ext cx="3234266" cy="685800"/>
              <a:chOff x="40178736" y="25374600"/>
              <a:chExt cx="3234266" cy="6858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7B96A42-41A4-709E-25F9-7B96A1A66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8736" y="25374600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32D559-0CC1-2705-84DD-C37C6976C22B}"/>
                  </a:ext>
                </a:extLst>
              </p:cNvPr>
              <p:cNvSpPr txBox="1"/>
              <p:nvPr/>
            </p:nvSpPr>
            <p:spPr>
              <a:xfrm>
                <a:off x="41093136" y="25440501"/>
                <a:ext cx="2319866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High Fitness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98CCCD-FA34-694B-1E44-CCEF6FF1FC98}"/>
                </a:ext>
              </a:extLst>
            </p:cNvPr>
            <p:cNvGrpSpPr/>
            <p:nvPr/>
          </p:nvGrpSpPr>
          <p:grpSpPr>
            <a:xfrm>
              <a:off x="35606736" y="25374600"/>
              <a:ext cx="4067828" cy="685800"/>
              <a:chOff x="34290000" y="25374600"/>
              <a:chExt cx="4067828" cy="685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D11D771-8499-3E4A-B4EF-7A9B5D6EF36C}"/>
                  </a:ext>
                </a:extLst>
              </p:cNvPr>
              <p:cNvSpPr/>
              <p:nvPr/>
            </p:nvSpPr>
            <p:spPr>
              <a:xfrm>
                <a:off x="34290000" y="2537460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BBB2F-CA2A-97EE-0517-0909C0E51F32}"/>
                  </a:ext>
                </a:extLst>
              </p:cNvPr>
              <p:cNvSpPr txBox="1"/>
              <p:nvPr/>
            </p:nvSpPr>
            <p:spPr>
              <a:xfrm>
                <a:off x="35204400" y="25440501"/>
                <a:ext cx="3153428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Moderate Fitness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F7E9F03-5F0C-AFAB-8FBA-A9B16ADD2A89}"/>
                </a:ext>
              </a:extLst>
            </p:cNvPr>
            <p:cNvGrpSpPr/>
            <p:nvPr/>
          </p:nvGrpSpPr>
          <p:grpSpPr>
            <a:xfrm>
              <a:off x="32004000" y="25374600"/>
              <a:ext cx="3149307" cy="685800"/>
              <a:chOff x="31546800" y="26197082"/>
              <a:chExt cx="3149307" cy="685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F6C6490-B52C-F860-7470-A0C4A82D1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6800" y="26197082"/>
                <a:ext cx="685800" cy="685800"/>
              </a:xfrm>
              <a:prstGeom prst="rect">
                <a:avLst/>
              </a:prstGeom>
              <a:solidFill>
                <a:srgbClr val="FF9F00"/>
              </a:solidFill>
              <a:ln>
                <a:solidFill>
                  <a:srgbClr val="FF9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BA5AFB-82B4-FBD8-64C4-5FC5F46E12E8}"/>
                  </a:ext>
                </a:extLst>
              </p:cNvPr>
              <p:cNvSpPr txBox="1"/>
              <p:nvPr/>
            </p:nvSpPr>
            <p:spPr>
              <a:xfrm>
                <a:off x="32461200" y="26262983"/>
                <a:ext cx="2234907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Low Fitness</a:t>
                </a:r>
              </a:p>
            </p:txBody>
          </p:sp>
        </p:grp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6289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718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2689800" y="29946600"/>
            <a:ext cx="10058400" cy="2743200"/>
            <a:chOff x="33229800" y="26669999"/>
            <a:chExt cx="10131900" cy="2971801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7"/>
              <a:ext cx="9897600" cy="2225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Added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4343400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What, where, and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75400" y="15566238"/>
            <a:ext cx="11887196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Studying 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Investigate how changes in ocean temperature and salinity may impact population size, migration, and adaptation in Pacific acorn barnacle populations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4547" y="21519260"/>
            <a:ext cx="4654051" cy="4654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8" y="6881510"/>
            <a:ext cx="9601200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larval dispersal occurring after ~4 months, during the summer</a:t>
            </a:r>
          </a:p>
        </p:txBody>
      </p:sp>
      <p:cxnSp>
        <p:nvCxnSpPr>
          <p:cNvPr id="9" name="Google Shape;98;p1">
            <a:extLst>
              <a:ext uri="{FF2B5EF4-FFF2-40B4-BE49-F238E27FC236}">
                <a16:creationId xmlns:a16="http://schemas.microsoft.com/office/drawing/2014/main" id="{461DA3E1-7485-567F-2253-EE80162AF405}"/>
              </a:ext>
            </a:extLst>
          </p:cNvPr>
          <p:cNvCxnSpPr>
            <a:cxnSpLocks/>
          </p:cNvCxnSpPr>
          <p:nvPr/>
        </p:nvCxnSpPr>
        <p:spPr>
          <a:xfrm>
            <a:off x="16806672" y="10972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4A055B-2CB8-8554-EAE4-4A9DFEA04BDD}"/>
              </a:ext>
            </a:extLst>
          </p:cNvPr>
          <p:cNvGrpSpPr>
            <a:grpSpLocks noChangeAspect="1"/>
          </p:cNvGrpSpPr>
          <p:nvPr/>
        </p:nvGrpSpPr>
        <p:grpSpPr>
          <a:xfrm>
            <a:off x="47172620" y="2710543"/>
            <a:ext cx="9597362" cy="7315198"/>
            <a:chOff x="20574000" y="7086600"/>
            <a:chExt cx="10744200" cy="7772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D87C65B-89AF-82FC-5EDC-B6EAA0AD7B5D}"/>
                </a:ext>
              </a:extLst>
            </p:cNvPr>
            <p:cNvGrpSpPr/>
            <p:nvPr/>
          </p:nvGrpSpPr>
          <p:grpSpPr>
            <a:xfrm>
              <a:off x="20574000" y="7200900"/>
              <a:ext cx="10744200" cy="7543800"/>
              <a:chOff x="20574000" y="7086600"/>
              <a:chExt cx="10744200" cy="7543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DBD5840-3EA4-BE1E-A624-56A79D696F81}"/>
                  </a:ext>
                </a:extLst>
              </p:cNvPr>
              <p:cNvGrpSpPr/>
              <p:nvPr/>
            </p:nvGrpSpPr>
            <p:grpSpPr>
              <a:xfrm>
                <a:off x="20802600" y="7772399"/>
                <a:ext cx="10287000" cy="6858001"/>
                <a:chOff x="20802599" y="7772399"/>
                <a:chExt cx="10300717" cy="685800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7857300-8115-CCA1-8769-DFEFD450DF4F}"/>
                    </a:ext>
                  </a:extLst>
                </p:cNvPr>
                <p:cNvGrpSpPr/>
                <p:nvPr/>
              </p:nvGrpSpPr>
              <p:grpSpPr>
                <a:xfrm>
                  <a:off x="20802599" y="7772399"/>
                  <a:ext cx="10300717" cy="6071616"/>
                  <a:chOff x="20802599" y="7772399"/>
                  <a:chExt cx="10300717" cy="6071616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47775EA3-E309-DABF-E137-AE157CA37DF5}"/>
                      </a:ext>
                    </a:extLst>
                  </p:cNvPr>
                  <p:cNvGrpSpPr/>
                  <p:nvPr/>
                </p:nvGrpSpPr>
                <p:grpSpPr>
                  <a:xfrm>
                    <a:off x="26060400" y="7772400"/>
                    <a:ext cx="5042916" cy="6067333"/>
                    <a:chOff x="26060400" y="7772400"/>
                    <a:chExt cx="5042916" cy="6067333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ABB8B83D-7694-1307-6D4E-FDCF454E9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60400" y="8296067"/>
                      <a:ext cx="5042916" cy="5543666"/>
                      <a:chOff x="26060400" y="8296067"/>
                      <a:chExt cx="5042916" cy="5543666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D43342F-AB30-C5B0-9864-249511969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584144" y="8296067"/>
                        <a:ext cx="1257300" cy="5543664"/>
                        <a:chOff x="28575001" y="8296067"/>
                        <a:chExt cx="1257300" cy="5543664"/>
                      </a:xfrm>
                    </p:grpSpPr>
                    <p:pic>
                      <p:nvPicPr>
                        <p:cNvPr id="47" name="Picture 46">
                          <a:extLst>
                            <a:ext uri="{FF2B5EF4-FFF2-40B4-BE49-F238E27FC236}">
                              <a16:creationId xmlns:a16="http://schemas.microsoft.com/office/drawing/2014/main" id="{742DB385-96CD-F73F-4CC9-9460D74CCC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9"/>
                        <a:srcRect l="49668" r="25498"/>
                        <a:stretch/>
                      </p:blipFill>
                      <p:spPr>
                        <a:xfrm>
                          <a:off x="285750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06FA4AF3-DA50-DCD8-32C1-98C38F36E5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9879" y="13285733"/>
                          <a:ext cx="867545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B220EEE-C2B7-6804-28D7-E3BBB0F52F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46016" y="8296067"/>
                        <a:ext cx="1257300" cy="5543666"/>
                        <a:chOff x="29832301" y="8296067"/>
                        <a:chExt cx="1257300" cy="5543666"/>
                      </a:xfrm>
                    </p:grpSpPr>
                    <p:pic>
                      <p:nvPicPr>
                        <p:cNvPr id="49" name="Picture 48">
                          <a:extLst>
                            <a:ext uri="{FF2B5EF4-FFF2-40B4-BE49-F238E27FC236}">
                              <a16:creationId xmlns:a16="http://schemas.microsoft.com/office/drawing/2014/main" id="{D80B754B-D5AD-F843-EF3D-54BD29CDD0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/>
                        <a:srcRect l="75344" t="-2" r="-313"/>
                        <a:stretch/>
                      </p:blipFill>
                      <p:spPr>
                        <a:xfrm>
                          <a:off x="298323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90577057-FFD1-A644-75EE-14C7857001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37598" y="13285735"/>
                          <a:ext cx="84670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</p:grpSp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CEB9EA1D-AF67-E10C-B7D4-84BFB559F4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60400" y="8296067"/>
                        <a:ext cx="1257300" cy="5543666"/>
                        <a:chOff x="26060400" y="8296067"/>
                        <a:chExt cx="1257300" cy="5543666"/>
                      </a:xfrm>
                    </p:grpSpPr>
                    <p:pic>
                      <p:nvPicPr>
                        <p:cNvPr id="48" name="Picture 47">
                          <a:extLst>
                            <a:ext uri="{FF2B5EF4-FFF2-40B4-BE49-F238E27FC236}">
                              <a16:creationId xmlns:a16="http://schemas.microsoft.com/office/drawing/2014/main" id="{A04ABCFC-5976-C070-CDCD-39AD781D0C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rcRect r="75000"/>
                        <a:stretch/>
                      </p:blipFill>
                      <p:spPr>
                        <a:xfrm>
                          <a:off x="26060400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562B3851-8114-F2E4-B447-1816C36F97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87337" y="13285735"/>
                          <a:ext cx="80342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31D34AF2-4A35-76DC-AAD8-2124B99962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17700" y="8296067"/>
                        <a:ext cx="1257301" cy="5543666"/>
                        <a:chOff x="27317700" y="8296067"/>
                        <a:chExt cx="1257301" cy="5543666"/>
                      </a:xfrm>
                    </p:grpSpPr>
                    <p:pic>
                      <p:nvPicPr>
                        <p:cNvPr id="50" name="Picture 49">
                          <a:extLst>
                            <a:ext uri="{FF2B5EF4-FFF2-40B4-BE49-F238E27FC236}">
                              <a16:creationId xmlns:a16="http://schemas.microsoft.com/office/drawing/2014/main" id="{1CAD7B6E-D40A-6368-9C9A-45523B5BB7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/>
                        <a:srcRect l="25000" r="50000"/>
                        <a:stretch/>
                      </p:blipFill>
                      <p:spPr>
                        <a:xfrm>
                          <a:off x="27317700" y="8296067"/>
                          <a:ext cx="1257301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8BFBF61-6D5F-BA8B-5A43-D3CF150C43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58877" y="13285735"/>
                          <a:ext cx="97494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</p:grp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2A41A9A2-A11B-E3C5-8688-E37D86F97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2478" y="7772400"/>
                      <a:ext cx="4245044" cy="556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Seasonal Reproduction</a:t>
                      </a:r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DC77A91C-28E1-2726-4A65-95077C4567A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0802599" y="7772399"/>
                    <a:ext cx="5047489" cy="6071616"/>
                    <a:chOff x="20802599" y="7772400"/>
                    <a:chExt cx="5047489" cy="6064931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64C79C9-301D-3A39-0A14-FDB86B551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02599" y="8296066"/>
                      <a:ext cx="5047489" cy="5541265"/>
                      <a:chOff x="20802599" y="8296066"/>
                      <a:chExt cx="5047489" cy="5541265"/>
                    </a:xfrm>
                  </p:grpSpPr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01DBF144-1AB0-7C4A-169A-C1C088EEA6C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0802599" y="8296066"/>
                        <a:ext cx="1261872" cy="5541265"/>
                        <a:chOff x="20802599" y="8296066"/>
                        <a:chExt cx="1261872" cy="5541265"/>
                      </a:xfrm>
                    </p:grpSpPr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7549F003-AA3C-C9EE-D33C-775F85E60D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29599" y="13283573"/>
                          <a:ext cx="801293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  <p:pic>
                      <p:nvPicPr>
                        <p:cNvPr id="77" name="Picture 76">
                          <a:extLst>
                            <a:ext uri="{FF2B5EF4-FFF2-40B4-BE49-F238E27FC236}">
                              <a16:creationId xmlns:a16="http://schemas.microsoft.com/office/drawing/2014/main" id="{B6B87C3C-EFE2-ECA7-4CB0-82B283F486DC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3"/>
                        <a:srcRect l="331" r="74685"/>
                        <a:stretch/>
                      </p:blipFill>
                      <p:spPr>
                        <a:xfrm>
                          <a:off x="2080259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9A5E9720-7849-41F0-B0EA-52E36C5C423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2064472" y="8296067"/>
                        <a:ext cx="1261872" cy="5541264"/>
                        <a:chOff x="22056573" y="8296067"/>
                        <a:chExt cx="1255608" cy="5541264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84AF2D3-54AF-8F9D-C811-D393933696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98198" y="13283573"/>
                          <a:ext cx="9723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  <p:pic>
                      <p:nvPicPr>
                        <p:cNvPr id="79" name="Picture 78">
                          <a:extLst>
                            <a:ext uri="{FF2B5EF4-FFF2-40B4-BE49-F238E27FC236}">
                              <a16:creationId xmlns:a16="http://schemas.microsoft.com/office/drawing/2014/main" id="{FC7EEA32-011F-A48D-D644-A3A83F49FB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4"/>
                        <a:srcRect l="25978" r="49022"/>
                        <a:stretch/>
                      </p:blipFill>
                      <p:spPr>
                        <a:xfrm>
                          <a:off x="22056573" y="8296067"/>
                          <a:ext cx="1255608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34FB6B1C-2614-16B5-DF03-B6F304B4AFB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323879" y="8296066"/>
                        <a:ext cx="1261872" cy="5541264"/>
                        <a:chOff x="23323879" y="8296066"/>
                        <a:chExt cx="1261872" cy="5541264"/>
                      </a:xfrm>
                    </p:grpSpPr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1387F50F-E34D-BF32-DC67-525FAB198B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522194" y="13283572"/>
                          <a:ext cx="865242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  <p:pic>
                      <p:nvPicPr>
                        <p:cNvPr id="63" name="Picture 62">
                          <a:extLst>
                            <a:ext uri="{FF2B5EF4-FFF2-40B4-BE49-F238E27FC236}">
                              <a16:creationId xmlns:a16="http://schemas.microsoft.com/office/drawing/2014/main" id="{7053069B-ED44-D7D4-18EE-69E3392BAF79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5"/>
                        <a:srcRect l="50517" r="24483"/>
                        <a:stretch/>
                      </p:blipFill>
                      <p:spPr>
                        <a:xfrm>
                          <a:off x="2332387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5814E1E3-EAC3-89C5-5411-7C93EA1E5B5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4588216" y="8296066"/>
                        <a:ext cx="1261872" cy="5541264"/>
                        <a:chOff x="24577838" y="8296066"/>
                        <a:chExt cx="1261872" cy="5541264"/>
                      </a:xfrm>
                    </p:grpSpPr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F48D6EC-3416-C0ED-0B71-13AF92D14F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786545" y="13283572"/>
                          <a:ext cx="8444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  <p:pic>
                      <p:nvPicPr>
                        <p:cNvPr id="75" name="Picture 74">
                          <a:extLst>
                            <a:ext uri="{FF2B5EF4-FFF2-40B4-BE49-F238E27FC236}">
                              <a16:creationId xmlns:a16="http://schemas.microsoft.com/office/drawing/2014/main" id="{577302F9-B834-4744-4E98-DA5052C26B44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6"/>
                        <a:srcRect l="75266" r="-266"/>
                        <a:stretch/>
                      </p:blipFill>
                      <p:spPr>
                        <a:xfrm>
                          <a:off x="24577838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</p:grp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0D0817E-DB57-F4BE-9384-FDE6B6EA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04433" y="7772400"/>
                      <a:ext cx="4592251" cy="556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Continuous Reproduction</a:t>
                      </a:r>
                    </a:p>
                  </p:txBody>
                </p: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29E23B4-CD94-CBB7-307C-E857782D4629}"/>
                    </a:ext>
                  </a:extLst>
                </p:cNvPr>
                <p:cNvGrpSpPr/>
                <p:nvPr/>
              </p:nvGrpSpPr>
              <p:grpSpPr>
                <a:xfrm>
                  <a:off x="22365724" y="14025282"/>
                  <a:ext cx="7290296" cy="605118"/>
                  <a:chOff x="32004000" y="13030200"/>
                  <a:chExt cx="8241204" cy="685800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032CDB1-1AA3-AE2E-825A-E5B44E577C55}"/>
                      </a:ext>
                    </a:extLst>
                  </p:cNvPr>
                  <p:cNvGrpSpPr/>
                  <p:nvPr/>
                </p:nvGrpSpPr>
                <p:grpSpPr>
                  <a:xfrm>
                    <a:off x="32004000" y="13030200"/>
                    <a:ext cx="2414464" cy="685800"/>
                    <a:chOff x="32004000" y="13030200"/>
                    <a:chExt cx="2414464" cy="685800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0BB3D90F-2295-A0C4-57A2-3433BAD49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004000" y="13030200"/>
                      <a:ext cx="685800" cy="6858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B00A2AAD-40AF-A4D0-12F7-8A16EADB6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76402" y="13039547"/>
                      <a:ext cx="1642062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Larvae</a:t>
                      </a: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796CA500-7D70-9B92-1D76-AD5369646F1E}"/>
                      </a:ext>
                    </a:extLst>
                  </p:cNvPr>
                  <p:cNvGrpSpPr/>
                  <p:nvPr/>
                </p:nvGrpSpPr>
                <p:grpSpPr>
                  <a:xfrm>
                    <a:off x="34747200" y="13030200"/>
                    <a:ext cx="2885447" cy="685800"/>
                    <a:chOff x="34747200" y="13006630"/>
                    <a:chExt cx="2885447" cy="6858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12AA0C1-E7D1-52CC-FFB3-767E52FCF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47200" y="13006630"/>
                      <a:ext cx="685800" cy="6858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C122C4F-5212-810F-9BE0-297FABE92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75017" y="13015977"/>
                      <a:ext cx="215763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Juveniles</a:t>
                      </a: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E2CEB3FA-F893-F3E3-28D3-C0774ADC3D17}"/>
                      </a:ext>
                    </a:extLst>
                  </p:cNvPr>
                  <p:cNvGrpSpPr/>
                  <p:nvPr/>
                </p:nvGrpSpPr>
                <p:grpSpPr>
                  <a:xfrm>
                    <a:off x="37947600" y="13030200"/>
                    <a:ext cx="2297604" cy="685800"/>
                    <a:chOff x="37490400" y="12925714"/>
                    <a:chExt cx="2297604" cy="6858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69736675-19AD-36A2-E57F-B9B30AF208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490400" y="12925714"/>
                      <a:ext cx="685800" cy="685800"/>
                    </a:xfrm>
                    <a:prstGeom prst="rect">
                      <a:avLst/>
                    </a:prstGeom>
                    <a:solidFill>
                      <a:srgbClr val="196B24"/>
                    </a:solidFill>
                    <a:ln>
                      <a:solidFill>
                        <a:srgbClr val="196B2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4240382D-F91A-DB63-4269-495CCC9D04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3864" y="12935061"/>
                      <a:ext cx="151414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Adults</a:t>
                      </a:r>
                    </a:p>
                  </p:txBody>
                </p:sp>
              </p:grp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B95626-EED3-2839-FB3C-51A7071A5F92}"/>
                  </a:ext>
                </a:extLst>
              </p:cNvPr>
              <p:cNvSpPr txBox="1"/>
              <p:nvPr/>
            </p:nvSpPr>
            <p:spPr>
              <a:xfrm>
                <a:off x="20574000" y="7086600"/>
                <a:ext cx="10744200" cy="642911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3400" i="1" dirty="0">
                    <a:solidFill>
                      <a:schemeClr val="tx1"/>
                    </a:solidFill>
                  </a:rPr>
                  <a:t>B. glandula </a:t>
                </a:r>
                <a:r>
                  <a:rPr lang="en-US" sz="3400" dirty="0">
                    <a:solidFill>
                      <a:schemeClr val="tx1"/>
                    </a:solidFill>
                  </a:rPr>
                  <a:t>Yearly</a:t>
                </a:r>
                <a:r>
                  <a:rPr lang="en-US" sz="3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400" dirty="0">
                    <a:solidFill>
                      <a:schemeClr val="tx1"/>
                    </a:solidFill>
                  </a:rPr>
                  <a:t>Population Fluctuations</a:t>
                </a:r>
                <a:endParaRPr lang="en-US" sz="3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7D9D85-6C36-73B7-366F-43B0F33BA87D}"/>
                </a:ext>
              </a:extLst>
            </p:cNvPr>
            <p:cNvSpPr/>
            <p:nvPr/>
          </p:nvSpPr>
          <p:spPr>
            <a:xfrm>
              <a:off x="20574000" y="7086600"/>
              <a:ext cx="10744200" cy="777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6289000"/>
            <a:ext cx="8686800" cy="6400800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 and Genetic Variation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DEC1F0-336B-3175-AA91-4BE4A5D9C032}"/>
              </a:ext>
            </a:extLst>
          </p:cNvPr>
          <p:cNvGrpSpPr/>
          <p:nvPr/>
        </p:nvGrpSpPr>
        <p:grpSpPr>
          <a:xfrm>
            <a:off x="22402800" y="11201399"/>
            <a:ext cx="8915400" cy="4572000"/>
            <a:chOff x="12572266" y="10744200"/>
            <a:chExt cx="8459668" cy="4342057"/>
          </a:xfrm>
        </p:grpSpPr>
        <p:pic>
          <p:nvPicPr>
            <p:cNvPr id="181" name="Picture 180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0D505A95-55AF-A558-99A3-B48022CA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572266" y="10744200"/>
              <a:ext cx="8459668" cy="434205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3C72DA-F949-3C7A-8DE9-69ACC1D5DAB7}"/>
                </a:ext>
              </a:extLst>
            </p:cNvPr>
            <p:cNvSpPr/>
            <p:nvPr/>
          </p:nvSpPr>
          <p:spPr>
            <a:xfrm>
              <a:off x="12573000" y="10744200"/>
              <a:ext cx="8458200" cy="4342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8" name="Picture 187" descr="A graph of a green line&#10;&#10;Description automatically generated">
            <a:extLst>
              <a:ext uri="{FF2B5EF4-FFF2-40B4-BE49-F238E27FC236}">
                <a16:creationId xmlns:a16="http://schemas.microsoft.com/office/drawing/2014/main" id="{E5C416F5-DA54-8DA9-C0C9-F3E78E9908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406523" y="16308989"/>
            <a:ext cx="8043334" cy="571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F7AB22-C431-6077-BDDE-21E15145B08F}"/>
              </a:ext>
            </a:extLst>
          </p:cNvPr>
          <p:cNvGrpSpPr>
            <a:grpSpLocks noChangeAspect="1"/>
          </p:cNvGrpSpPr>
          <p:nvPr/>
        </p:nvGrpSpPr>
        <p:grpSpPr>
          <a:xfrm>
            <a:off x="22023548" y="26937870"/>
            <a:ext cx="8722661" cy="4881142"/>
            <a:chOff x="21939898" y="26434558"/>
            <a:chExt cx="8698206" cy="486745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C6F711D-00B8-EF4D-ECB5-6D4A6A44B993}"/>
                </a:ext>
              </a:extLst>
            </p:cNvPr>
            <p:cNvGrpSpPr/>
            <p:nvPr/>
          </p:nvGrpSpPr>
          <p:grpSpPr>
            <a:xfrm>
              <a:off x="21939898" y="26434558"/>
              <a:ext cx="4181829" cy="4867456"/>
              <a:chOff x="31775400" y="16916400"/>
              <a:chExt cx="5715000" cy="6400800"/>
            </a:xfrm>
          </p:grpSpPr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95C43A9F-1018-1032-1B9A-E0DFCDF9B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2003"/>
              <a:stretch/>
            </p:blipFill>
            <p:spPr>
              <a:xfrm>
                <a:off x="31775400" y="176022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8033D4A-A57E-C214-08FA-9601EE7B4D68}"/>
                  </a:ext>
                </a:extLst>
              </p:cNvPr>
              <p:cNvSpPr txBox="1"/>
              <p:nvPr/>
            </p:nvSpPr>
            <p:spPr>
              <a:xfrm>
                <a:off x="32811729" y="16916400"/>
                <a:ext cx="3642344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No Local Adaptation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1680FEF-1AAC-1233-2B16-1C7A7C997361}"/>
                </a:ext>
              </a:extLst>
            </p:cNvPr>
            <p:cNvGrpSpPr/>
            <p:nvPr/>
          </p:nvGrpSpPr>
          <p:grpSpPr>
            <a:xfrm>
              <a:off x="26448639" y="26434560"/>
              <a:ext cx="4189465" cy="4867455"/>
              <a:chOff x="37937168" y="17145000"/>
              <a:chExt cx="5725435" cy="6400798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579CB32-DC6E-22A1-AF2A-6BF9C9A97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947602" y="17830798"/>
                <a:ext cx="5715001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9C8E48E-9DA6-76CF-3759-7CCC7FFCDF86}"/>
                  </a:ext>
                </a:extLst>
              </p:cNvPr>
              <p:cNvSpPr txBox="1"/>
              <p:nvPr/>
            </p:nvSpPr>
            <p:spPr>
              <a:xfrm>
                <a:off x="37937168" y="17145000"/>
                <a:ext cx="5715001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Local Adaptation to Low Salinity </a:t>
                </a: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73593F19-A554-179F-96D5-58FC217A6CA3}"/>
              </a:ext>
            </a:extLst>
          </p:cNvPr>
          <p:cNvSpPr txBox="1"/>
          <p:nvPr/>
        </p:nvSpPr>
        <p:spPr>
          <a:xfrm>
            <a:off x="22174200" y="26384152"/>
            <a:ext cx="9144000" cy="53520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PLACE HOLDER FOR LOCAL ADAPTATION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3C7DCC9-BD30-5BDA-5681-2605C2EA3553}"/>
              </a:ext>
            </a:extLst>
          </p:cNvPr>
          <p:cNvSpPr/>
          <p:nvPr/>
        </p:nvSpPr>
        <p:spPr>
          <a:xfrm>
            <a:off x="21497146" y="26289000"/>
            <a:ext cx="9821054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Google Shape;98;p1">
            <a:extLst>
              <a:ext uri="{FF2B5EF4-FFF2-40B4-BE49-F238E27FC236}">
                <a16:creationId xmlns:a16="http://schemas.microsoft.com/office/drawing/2014/main" id="{B1DFAFA7-5DAC-FE76-2995-1BB69883C6C4}"/>
              </a:ext>
            </a:extLst>
          </p:cNvPr>
          <p:cNvCxnSpPr>
            <a:cxnSpLocks/>
          </p:cNvCxnSpPr>
          <p:nvPr/>
        </p:nvCxnSpPr>
        <p:spPr>
          <a:xfrm rot="5400000">
            <a:off x="21374048" y="29471483"/>
            <a:ext cx="0" cy="2284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C38AE9-4D98-2877-3D43-A2DCEE83276D}"/>
              </a:ext>
            </a:extLst>
          </p:cNvPr>
          <p:cNvSpPr txBox="1"/>
          <p:nvPr/>
        </p:nvSpPr>
        <p:spPr>
          <a:xfrm>
            <a:off x="-8084041" y="11995756"/>
            <a:ext cx="7512535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“As the sculptor carves a masterpiece out of stone, the computational biologist carves a barnacle out of a blob”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62BA-2E13-8996-BF23-C074BE32CA0A}"/>
              </a:ext>
            </a:extLst>
          </p:cNvPr>
          <p:cNvSpPr txBox="1"/>
          <p:nvPr/>
        </p:nvSpPr>
        <p:spPr>
          <a:xfrm>
            <a:off x="-8092804" y="7808978"/>
            <a:ext cx="7521298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616A4E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“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We develop computational simulations of biological systems to expand our understanding of population genomics”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286927" y="13060758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-8983980" y="17065094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Good subject for studying large-scale population genomics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Barnacles are easy to sample, contain significant genetic diversity, and are found across the world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Pacific acorn barnacle is found from Alaska to Baja California. Learning how the genetic variation and evolution of populations across the range is vital for understanding population genomics</a:t>
            </a:r>
          </a:p>
        </p:txBody>
      </p:sp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846D174-FE32-2954-A5B6-A9092EF63F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0800" y="26974800"/>
            <a:ext cx="5715000" cy="571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75396" y="12573000"/>
            <a:ext cx="11887200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Expanding the biological scope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Use the simulation to study the genomic variation of Pacific acorn barnacle populations across the Pacific coast</a:t>
            </a:r>
          </a:p>
        </p:txBody>
      </p: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61687" y="10093911"/>
            <a:ext cx="5486400" cy="8229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228600" y="68580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6858000" y="6858000"/>
            <a:ext cx="5257800" cy="178510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What: the Pacific acorn barnacle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1F699E-13E4-E0DF-1E54-AC33C9B1861D}"/>
              </a:ext>
            </a:extLst>
          </p:cNvPr>
          <p:cNvSpPr txBox="1"/>
          <p:nvPr/>
        </p:nvSpPr>
        <p:spPr>
          <a:xfrm>
            <a:off x="228600" y="24693027"/>
            <a:ext cx="11887200" cy="2277547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How do we develop our simulation?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CF7E1-8828-A8B2-6B24-918BCCC9DD8F}"/>
              </a:ext>
            </a:extLst>
          </p:cNvPr>
          <p:cNvSpPr txBox="1"/>
          <p:nvPr/>
        </p:nvSpPr>
        <p:spPr>
          <a:xfrm>
            <a:off x="31775399" y="5943601"/>
            <a:ext cx="11887197" cy="2898229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the life cycle and reproduction of </a:t>
            </a: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the fitness effects of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C9604-070B-96E3-D588-589B43D8202B}"/>
              </a:ext>
            </a:extLst>
          </p:cNvPr>
          <p:cNvSpPr txBox="1">
            <a:spLocks/>
          </p:cNvSpPr>
          <p:nvPr/>
        </p:nvSpPr>
        <p:spPr>
          <a:xfrm>
            <a:off x="31775399" y="10168949"/>
            <a:ext cx="11887200" cy="2277547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Now that we have a working simulation, what comes next?</a:t>
            </a:r>
          </a:p>
        </p:txBody>
      </p:sp>
      <p:cxnSp>
        <p:nvCxnSpPr>
          <p:cNvPr id="36" name="Google Shape;97;p1">
            <a:extLst>
              <a:ext uri="{FF2B5EF4-FFF2-40B4-BE49-F238E27FC236}">
                <a16:creationId xmlns:a16="http://schemas.microsoft.com/office/drawing/2014/main" id="{37D1EC0A-E809-77AC-B11C-72154660D6A6}"/>
              </a:ext>
            </a:extLst>
          </p:cNvPr>
          <p:cNvCxnSpPr/>
          <p:nvPr/>
        </p:nvCxnSpPr>
        <p:spPr>
          <a:xfrm>
            <a:off x="31546800" y="9766072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299D172-E7B6-7473-84D9-5E30A2617E9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957234" y="10060314"/>
            <a:ext cx="8229600" cy="8229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28600" y="27312988"/>
            <a:ext cx="6168660" cy="5029200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use </a:t>
            </a: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a software developed by the Messer Lab, to build simulations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on the right to see this project’s GitHub repository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19673</TotalTime>
  <Words>1040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Cascadia Mono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65</cp:revision>
  <dcterms:modified xsi:type="dcterms:W3CDTF">2024-10-29T20:18:14Z</dcterms:modified>
</cp:coreProperties>
</file>