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7D9FE6F5-5364-4438-88DD-886FE2CDFA83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i/h82vb4vaiyJxrkkTqy2IKs11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E73"/>
    <a:srgbClr val="E69F00"/>
    <a:srgbClr val="56B4E9"/>
    <a:srgbClr val="D7E4BD"/>
    <a:srgbClr val="E8EFD9"/>
    <a:srgbClr val="616A4E"/>
    <a:srgbClr val="196B24"/>
    <a:srgbClr val="F2F6EA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66DE88-FE5B-4F76-9C15-8B28EE939C81}">
  <a:tblStyle styleId="{6866DE88-FE5B-4F76-9C15-8B28EE939C8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507" autoAdjust="0"/>
    <p:restoredTop sz="93447" autoAdjust="0"/>
  </p:normalViewPr>
  <p:slideViewPr>
    <p:cSldViewPr snapToGrid="0">
      <p:cViewPr>
        <p:scale>
          <a:sx n="20" d="100"/>
          <a:sy n="20" d="100"/>
        </p:scale>
        <p:origin x="456" y="5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1896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Judges are looking for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Title, Authors and Institutional Affiliation, Hypothesis/Objective, Background, Methods, Results, Conclusions, Future Work, Bibliography, and Acknowledgments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Section: Title, Authors, and Institutional Affiliation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Section: Background, Methods (QR code to barnacle sim repository)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Background: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about what the Kern-Ralph Co-Lab does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about Wares’ work studying the Pacific coast cline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about what I have been doing within the Lab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what are the barnacles and where are they found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are we modeling (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SLiM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Mention here’s a QR code to the GitHub repository if anyone wants to look at the nitty-gritty of our work.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Middle Section: Objective, Methods, Results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 Develop model of the Pacific acorn barnacle and biologically-relevant environmental variables that isn’t computationally-expensive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 we need to implement to accurately model </a:t>
            </a:r>
            <a:r>
              <a:rPr lang="en-US" sz="15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glandula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Reproduction and Dispersal based on observations in the area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biologically-relevant environmental variables do we need to find data for and implement?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Salinity and Temperature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success have we seen so far?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variations in reproductive window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local adaptation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Reproduction</a:t>
            </a:r>
          </a:p>
          <a:p>
            <a:pPr marL="914400" lvl="1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Sexual reproduction with neighbors, producing multiple broods a year</a:t>
            </a:r>
          </a:p>
          <a:p>
            <a:pPr marL="914400" lvl="1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Seasonal brooding occurs in the late winter with larval dispersal occurring after ~4 months, during the summer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of Salinity and Temperature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Current literature suggests juvenile (recently settled) barnacles do best at moderate salinities.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Adult barnacles have higher percent brooding (and thus increased offspring) at lower water temperatures.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i="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Modeling Local Adaptation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has limited dispersal capabilities, so populations see greater genomic divergence as the distance between them increases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Section: Conclusions, Future Work, Acknowledgements, Bibliography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We’ve successfully modeled the life cycle and reproduction methods of </a:t>
            </a:r>
            <a:r>
              <a:rPr lang="en-US" sz="15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glandula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We’ve modeled the effects of biologically-relevant environmental variables on fitness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Developed the platform to conduct research on </a:t>
            </a:r>
            <a:r>
              <a:rPr lang="en-US" sz="1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 estuarine settings</a:t>
            </a: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Expanding the scope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We can now observe the genomic cline across Pacific acorn barnacle populations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Our future work will involve applying this simulation to other Pacific coast populations to examine the cause of this cline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Examine Climate Change Impacts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Ocean acidification impacts carapace growth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Impacted by changing temperature and Salinity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Very numerous and widespread, good model organism for studying adaptation to changing environments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Acknowledgements: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Thanks to Erin Jesuit at the Oregon Institute for Marine Biology,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Dave Sutherland of the Oceans &amp; Ice Lab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 Haller and Philipp Messer for developing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SLiM</a:t>
            </a: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University of Oregon Summer Program for Undergraduate Research and the Mary G. Alden Fellowship for research funding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2715220" y="1042417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2598421" y="914416"/>
            <a:ext cx="28087320" cy="2889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39502081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467103" y="21153131"/>
            <a:ext cx="37307519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67"/>
              <a:buFont typeface="Arial"/>
              <a:buNone/>
              <a:defRPr sz="1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467103" y="13952225"/>
            <a:ext cx="37307519" cy="720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rgbClr val="888888"/>
              </a:buClr>
              <a:buSzPts val="8267"/>
              <a:buFont typeface="Arial"/>
              <a:buNone/>
              <a:defRPr sz="82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888888"/>
              </a:buClr>
              <a:buSzPts val="7333"/>
              <a:buFont typeface="Arial"/>
              <a:buNone/>
              <a:defRPr sz="7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19385280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–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–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»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22311359" y="7680972"/>
            <a:ext cx="19385280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–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–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»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2194560" y="7368543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None/>
              <a:defRPr sz="1093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None/>
              <a:defRPr sz="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2194560" y="10439400"/>
            <a:ext cx="19392903" cy="189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–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»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22296131" y="7368543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None/>
              <a:defRPr sz="1093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None/>
              <a:defRPr sz="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22296131" y="10439400"/>
            <a:ext cx="19400519" cy="189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–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»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194572" y="1310640"/>
            <a:ext cx="14439903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7160241" y="1310652"/>
            <a:ext cx="24536399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194572" y="688849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6"/>
              <a:buFont typeface="Arial"/>
              <a:buNone/>
              <a:defRPr sz="54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7"/>
              </a:spcBef>
              <a:spcAft>
                <a:spcPts val="0"/>
              </a:spcAft>
              <a:buClr>
                <a:schemeClr val="dk1"/>
              </a:buClr>
              <a:buSzPts val="4533"/>
              <a:buFont typeface="Arial"/>
              <a:buNone/>
              <a:defRPr sz="4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602983" y="23042880"/>
            <a:ext cx="26334721" cy="272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8602983" y="2941320"/>
            <a:ext cx="26334721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602983" y="25763223"/>
            <a:ext cx="26334721" cy="386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6"/>
              <a:buFont typeface="Arial"/>
              <a:buNone/>
              <a:defRPr sz="54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7"/>
              </a:spcBef>
              <a:spcAft>
                <a:spcPts val="0"/>
              </a:spcAft>
              <a:buClr>
                <a:schemeClr val="dk1"/>
              </a:buClr>
              <a:buSzPts val="4533"/>
              <a:buFont typeface="Arial"/>
              <a:buNone/>
              <a:defRPr sz="4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57"/>
            <a:ext cx="21724623" cy="3950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39502081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 rtl="0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 rtl="0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846D174-FE32-2954-A5B6-A9092EF63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7" t="4909" r="4220" b="4390"/>
          <a:stretch/>
        </p:blipFill>
        <p:spPr>
          <a:xfrm>
            <a:off x="10262938" y="30861000"/>
            <a:ext cx="1852862" cy="18288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FDAF03E-1C28-162C-AF18-A65606466F12}"/>
              </a:ext>
            </a:extLst>
          </p:cNvPr>
          <p:cNvSpPr txBox="1"/>
          <p:nvPr/>
        </p:nvSpPr>
        <p:spPr>
          <a:xfrm>
            <a:off x="8299824" y="30861000"/>
            <a:ext cx="1852862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2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Scan the QR code to see this project’s GitHub repository!</a:t>
            </a:r>
          </a:p>
        </p:txBody>
      </p:sp>
      <p:cxnSp>
        <p:nvCxnSpPr>
          <p:cNvPr id="23" name="Google Shape;98;p1">
            <a:extLst>
              <a:ext uri="{FF2B5EF4-FFF2-40B4-BE49-F238E27FC236}">
                <a16:creationId xmlns:a16="http://schemas.microsoft.com/office/drawing/2014/main" id="{F235E7E4-E44E-B32E-C564-DC6E3EA700B1}"/>
              </a:ext>
            </a:extLst>
          </p:cNvPr>
          <p:cNvCxnSpPr>
            <a:cxnSpLocks/>
          </p:cNvCxnSpPr>
          <p:nvPr/>
        </p:nvCxnSpPr>
        <p:spPr>
          <a:xfrm rot="5400000">
            <a:off x="21877875" y="29059639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0" name="Google Shape;98;p1">
            <a:extLst>
              <a:ext uri="{FF2B5EF4-FFF2-40B4-BE49-F238E27FC236}">
                <a16:creationId xmlns:a16="http://schemas.microsoft.com/office/drawing/2014/main" id="{F1F199A0-CA19-F9FD-DF5E-2F0D93622C40}"/>
              </a:ext>
            </a:extLst>
          </p:cNvPr>
          <p:cNvCxnSpPr>
            <a:cxnSpLocks/>
          </p:cNvCxnSpPr>
          <p:nvPr/>
        </p:nvCxnSpPr>
        <p:spPr>
          <a:xfrm rot="5400000">
            <a:off x="16973559" y="2075688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19" name="Google Shape;98;p1">
            <a:extLst>
              <a:ext uri="{FF2B5EF4-FFF2-40B4-BE49-F238E27FC236}">
                <a16:creationId xmlns:a16="http://schemas.microsoft.com/office/drawing/2014/main" id="{0023B1E7-65C7-03B5-26B5-78F35B80C74F}"/>
              </a:ext>
            </a:extLst>
          </p:cNvPr>
          <p:cNvCxnSpPr>
            <a:cxnSpLocks/>
          </p:cNvCxnSpPr>
          <p:nvPr/>
        </p:nvCxnSpPr>
        <p:spPr>
          <a:xfrm rot="5400000">
            <a:off x="16972239" y="9853459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18" name="Google Shape;98;p1">
            <a:extLst>
              <a:ext uri="{FF2B5EF4-FFF2-40B4-BE49-F238E27FC236}">
                <a16:creationId xmlns:a16="http://schemas.microsoft.com/office/drawing/2014/main" id="{35C1F854-ED73-7FF6-1AE2-B866F145F404}"/>
              </a:ext>
            </a:extLst>
          </p:cNvPr>
          <p:cNvCxnSpPr>
            <a:cxnSpLocks/>
          </p:cNvCxnSpPr>
          <p:nvPr/>
        </p:nvCxnSpPr>
        <p:spPr>
          <a:xfrm rot="5400000">
            <a:off x="21945600" y="12714739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10" name="Google Shape;98;p1">
            <a:extLst>
              <a:ext uri="{FF2B5EF4-FFF2-40B4-BE49-F238E27FC236}">
                <a16:creationId xmlns:a16="http://schemas.microsoft.com/office/drawing/2014/main" id="{C7F2220E-DDAD-2796-854B-CAF3BE44A6DB}"/>
              </a:ext>
            </a:extLst>
          </p:cNvPr>
          <p:cNvCxnSpPr>
            <a:cxnSpLocks/>
          </p:cNvCxnSpPr>
          <p:nvPr/>
        </p:nvCxnSpPr>
        <p:spPr>
          <a:xfrm rot="5400000">
            <a:off x="21928795" y="7579596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ABF9CF-4CE9-D145-3695-1637E362F332}"/>
              </a:ext>
            </a:extLst>
          </p:cNvPr>
          <p:cNvSpPr txBox="1">
            <a:spLocks/>
          </p:cNvSpPr>
          <p:nvPr/>
        </p:nvSpPr>
        <p:spPr>
          <a:xfrm>
            <a:off x="12572996" y="6827222"/>
            <a:ext cx="9262872" cy="2957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 anchorCtr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4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Reproduction and life stages</a:t>
            </a:r>
            <a:endParaRPr lang="en-US" sz="4400" dirty="0">
              <a:solidFill>
                <a:srgbClr val="616A4E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Brooding occurs seasonally in the late winter, </a:t>
            </a:r>
            <a:r>
              <a:rPr lang="en-US" sz="3600" dirty="0"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with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larvae dispersing during the summer and juveniles settling in the fall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66BBB44-371A-6301-9A85-6A1FD6BB4B52}"/>
              </a:ext>
            </a:extLst>
          </p:cNvPr>
          <p:cNvSpPr txBox="1">
            <a:spLocks/>
          </p:cNvSpPr>
          <p:nvPr/>
        </p:nvSpPr>
        <p:spPr>
          <a:xfrm>
            <a:off x="22062194" y="6858000"/>
            <a:ext cx="9262872" cy="19003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91440" tIns="274320" rIns="91440" bIns="274320" anchor="t">
            <a:spAutoFit/>
          </a:bodyPr>
          <a:lstStyle/>
          <a:p>
            <a:pPr lvl="1" algn="ctr">
              <a:spcAft>
                <a:spcPts val="500"/>
              </a:spcAft>
            </a:pPr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Barnacle Life Stages</a:t>
            </a:r>
          </a:p>
          <a:p>
            <a:pPr lvl="1" algn="ctr">
              <a:lnSpc>
                <a:spcPct val="150000"/>
              </a:lnSpc>
              <a:spcAft>
                <a:spcPts val="500"/>
              </a:spcAft>
            </a:pPr>
            <a:r>
              <a:rPr lang="en-US" sz="3600" b="1" dirty="0">
                <a:ln>
                  <a:solidFill>
                    <a:srgbClr val="E69F00"/>
                  </a:solidFill>
                </a:ln>
                <a:solidFill>
                  <a:srgbClr val="E69F00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—</a:t>
            </a:r>
            <a:r>
              <a:rPr lang="en-US" sz="3600" b="1" dirty="0">
                <a:solidFill>
                  <a:srgbClr val="E69F00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Larvae | </a:t>
            </a:r>
            <a:r>
              <a:rPr lang="en-US" sz="3600" b="1" dirty="0">
                <a:ln w="38100">
                  <a:solidFill>
                    <a:srgbClr val="56B4E9"/>
                  </a:solidFill>
                </a:ln>
                <a:solidFill>
                  <a:srgbClr val="56B4E9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—</a:t>
            </a:r>
            <a:r>
              <a:rPr lang="en-US" sz="3600" b="1" dirty="0">
                <a:solidFill>
                  <a:srgbClr val="E69F00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Juveniles | </a:t>
            </a:r>
            <a:r>
              <a:rPr lang="en-US" sz="3600" b="1" dirty="0">
                <a:ln>
                  <a:solidFill>
                    <a:srgbClr val="009E73"/>
                  </a:solidFill>
                </a:ln>
                <a:solidFill>
                  <a:srgbClr val="009E73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—</a:t>
            </a:r>
            <a:r>
              <a:rPr lang="en-US" sz="3600" b="1" dirty="0">
                <a:solidFill>
                  <a:srgbClr val="E69F00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Adults | </a:t>
            </a:r>
            <a:r>
              <a:rPr lang="en-US" sz="3600" b="1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—</a:t>
            </a:r>
            <a:r>
              <a:rPr lang="en-US" sz="3600" b="1" dirty="0">
                <a:solidFill>
                  <a:srgbClr val="E69F00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Total</a:t>
            </a:r>
            <a:endParaRPr lang="en-US" sz="3600" dirty="0">
              <a:solidFill>
                <a:schemeClr val="tx1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cxnSp>
        <p:nvCxnSpPr>
          <p:cNvPr id="208" name="Google Shape;98;p1">
            <a:extLst>
              <a:ext uri="{FF2B5EF4-FFF2-40B4-BE49-F238E27FC236}">
                <a16:creationId xmlns:a16="http://schemas.microsoft.com/office/drawing/2014/main" id="{E0F72F07-98BA-11F6-FC61-0A7E1D00CFF4}"/>
              </a:ext>
            </a:extLst>
          </p:cNvPr>
          <p:cNvCxnSpPr>
            <a:cxnSpLocks/>
          </p:cNvCxnSpPr>
          <p:nvPr/>
        </p:nvCxnSpPr>
        <p:spPr>
          <a:xfrm rot="5400000">
            <a:off x="2880873" y="1618488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07" name="Google Shape;98;p1">
            <a:extLst>
              <a:ext uri="{FF2B5EF4-FFF2-40B4-BE49-F238E27FC236}">
                <a16:creationId xmlns:a16="http://schemas.microsoft.com/office/drawing/2014/main" id="{073CEA54-26F2-9704-A2CE-FE8F2D998918}"/>
              </a:ext>
            </a:extLst>
          </p:cNvPr>
          <p:cNvCxnSpPr>
            <a:cxnSpLocks/>
          </p:cNvCxnSpPr>
          <p:nvPr/>
        </p:nvCxnSpPr>
        <p:spPr>
          <a:xfrm rot="5400000">
            <a:off x="6290110" y="13234838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60" name="Google Shape;98;p1">
            <a:extLst>
              <a:ext uri="{FF2B5EF4-FFF2-40B4-BE49-F238E27FC236}">
                <a16:creationId xmlns:a16="http://schemas.microsoft.com/office/drawing/2014/main" id="{521FC19F-383D-FB6C-4B5B-7E02ACE8465C}"/>
              </a:ext>
            </a:extLst>
          </p:cNvPr>
          <p:cNvCxnSpPr>
            <a:cxnSpLocks/>
          </p:cNvCxnSpPr>
          <p:nvPr/>
        </p:nvCxnSpPr>
        <p:spPr>
          <a:xfrm rot="5400000">
            <a:off x="6172200" y="27818182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55" name="Google Shape;98;p1">
            <a:extLst>
              <a:ext uri="{FF2B5EF4-FFF2-40B4-BE49-F238E27FC236}">
                <a16:creationId xmlns:a16="http://schemas.microsoft.com/office/drawing/2014/main" id="{E133BA58-3EFE-3AF5-25CB-29F295A5C6F0}"/>
              </a:ext>
            </a:extLst>
          </p:cNvPr>
          <p:cNvCxnSpPr>
            <a:cxnSpLocks/>
          </p:cNvCxnSpPr>
          <p:nvPr/>
        </p:nvCxnSpPr>
        <p:spPr>
          <a:xfrm rot="5400000">
            <a:off x="5577840" y="8724900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DB78E4F-1810-3E17-0D79-EB5EBB5CE46F}"/>
              </a:ext>
            </a:extLst>
          </p:cNvPr>
          <p:cNvGrpSpPr/>
          <p:nvPr/>
        </p:nvGrpSpPr>
        <p:grpSpPr>
          <a:xfrm>
            <a:off x="5715000" y="5943600"/>
            <a:ext cx="6400800" cy="6400800"/>
            <a:chOff x="228600" y="7772400"/>
            <a:chExt cx="6400800" cy="6400800"/>
          </a:xfrm>
        </p:grpSpPr>
        <p:pic>
          <p:nvPicPr>
            <p:cNvPr id="26" name="Picture 25" descr="A close-up of white flowers&#10;&#10;Description automatically generated">
              <a:extLst>
                <a:ext uri="{FF2B5EF4-FFF2-40B4-BE49-F238E27FC236}">
                  <a16:creationId xmlns:a16="http://schemas.microsoft.com/office/drawing/2014/main" id="{C55559BC-ACD1-F521-178D-8C260500B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237" t="4333" b="-75"/>
            <a:stretch/>
          </p:blipFill>
          <p:spPr>
            <a:xfrm>
              <a:off x="228600" y="7772400"/>
              <a:ext cx="6400800" cy="6400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81D390-EA36-9FF9-D431-5359719E60D7}"/>
                </a:ext>
              </a:extLst>
            </p:cNvPr>
            <p:cNvSpPr txBox="1"/>
            <p:nvPr/>
          </p:nvSpPr>
          <p:spPr>
            <a:xfrm>
              <a:off x="347472" y="13606272"/>
              <a:ext cx="2103120" cy="457200"/>
            </a:xfrm>
            <a:prstGeom prst="rect">
              <a:avLst/>
            </a:prstGeom>
            <a:solidFill>
              <a:srgbClr val="D7E4BD">
                <a:alpha val="69804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lIns="91440" tIns="91440" rIns="91440" bIns="91440" anchor="b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2000" dirty="0">
                  <a:solidFill>
                    <a:schemeClr val="tx1"/>
                  </a:solidFill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© Martin Arregui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endParaRPr>
            </a:p>
          </p:txBody>
        </p:sp>
      </p:grpSp>
      <p:pic>
        <p:nvPicPr>
          <p:cNvPr id="24" name="Picture 23" descr="A map of the pacific ocean&#10;&#10;Description automatically generated">
            <a:extLst>
              <a:ext uri="{FF2B5EF4-FFF2-40B4-BE49-F238E27FC236}">
                <a16:creationId xmlns:a16="http://schemas.microsoft.com/office/drawing/2014/main" id="{1257A5D3-1BF5-2DBD-8ED8-943425CB6C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353" r="5862"/>
          <a:stretch/>
        </p:blipFill>
        <p:spPr>
          <a:xfrm>
            <a:off x="228600" y="16279471"/>
            <a:ext cx="5950820" cy="98905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03D3301B-2579-7AE8-0205-347EE2831492}"/>
              </a:ext>
            </a:extLst>
          </p:cNvPr>
          <p:cNvSpPr txBox="1">
            <a:spLocks/>
          </p:cNvSpPr>
          <p:nvPr/>
        </p:nvSpPr>
        <p:spPr>
          <a:xfrm>
            <a:off x="31775400" y="4347626"/>
            <a:ext cx="11887200" cy="1415772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t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5C0A0-E5A9-23DB-F036-E9C5449D00AB}"/>
              </a:ext>
            </a:extLst>
          </p:cNvPr>
          <p:cNvSpPr txBox="1">
            <a:spLocks/>
          </p:cNvSpPr>
          <p:nvPr/>
        </p:nvSpPr>
        <p:spPr>
          <a:xfrm>
            <a:off x="12573000" y="4343400"/>
            <a:ext cx="18745200" cy="2286000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ctr">
            <a:noAutofit/>
          </a:bodyPr>
          <a:lstStyle/>
          <a:p>
            <a:pPr algn="ctr"/>
            <a:r>
              <a:rPr lang="en-US" sz="6000" b="1" dirty="0">
                <a:solidFill>
                  <a:srgbClr val="616A4E"/>
                </a:solidFill>
              </a:rPr>
              <a:t>How do we model population genomics for the Pacific acorn barnacle (</a:t>
            </a:r>
            <a:r>
              <a:rPr lang="en-US" sz="6000" b="1" i="1" dirty="0">
                <a:solidFill>
                  <a:srgbClr val="616A4E"/>
                </a:solidFill>
              </a:rPr>
              <a:t>Balanus glandula</a:t>
            </a:r>
            <a:r>
              <a:rPr lang="en-US" sz="6000" b="1" dirty="0">
                <a:solidFill>
                  <a:srgbClr val="616A4E"/>
                </a:solidFill>
              </a:rPr>
              <a:t>)? </a:t>
            </a:r>
          </a:p>
        </p:txBody>
      </p:sp>
      <p:cxnSp>
        <p:nvCxnSpPr>
          <p:cNvPr id="97" name="Google Shape;97;p1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4114800"/>
            <a:ext cx="43891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98" name="Google Shape;98;p1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2344400" y="4114799"/>
            <a:ext cx="0" cy="28803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99" name="Google Shape;99;p1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1546800" y="4114800"/>
            <a:ext cx="0" cy="28803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102" name="Google Shape;102;p1"/>
          <p:cNvSpPr txBox="1">
            <a:spLocks/>
          </p:cNvSpPr>
          <p:nvPr/>
        </p:nvSpPr>
        <p:spPr>
          <a:xfrm>
            <a:off x="5943600" y="2430689"/>
            <a:ext cx="32004000" cy="1564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50" rIns="104475" bIns="52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0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 Bangs</a:t>
            </a:r>
            <a:r>
              <a:rPr lang="en-US" sz="5000" b="1" i="0" u="sng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5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50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Angel Rivera-Colón</a:t>
            </a:r>
            <a:r>
              <a:rPr lang="en-US" sz="50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50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Jiseon Min</a:t>
            </a:r>
            <a:r>
              <a:rPr lang="en-US" sz="50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50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Peter Ralph</a:t>
            </a:r>
            <a:r>
              <a:rPr lang="en-US" sz="50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</a:t>
            </a:r>
            <a:r>
              <a:rPr lang="en-US" sz="5000" baseline="30000" dirty="0">
                <a:solidFill>
                  <a:schemeClr val="dk1"/>
                </a:solidFill>
              </a:rPr>
              <a:t>2</a:t>
            </a:r>
            <a:endParaRPr sz="50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2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Institute of Ecology and Evolution, University of Oregon, Eugene, Oregon, USA,  </a:t>
            </a:r>
            <a:r>
              <a:rPr lang="en-US" sz="32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Mathematics, University of Oregon, Eugene, </a:t>
            </a:r>
            <a:r>
              <a:rPr lang="en-US" sz="3200" dirty="0">
                <a:solidFill>
                  <a:schemeClr val="dk1"/>
                </a:solidFill>
              </a:rPr>
              <a:t>Oregon,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1A6CA-7ECC-7677-1EC8-904C9E73AFD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b="15698"/>
          <a:stretch/>
        </p:blipFill>
        <p:spPr>
          <a:xfrm>
            <a:off x="39269361" y="228600"/>
            <a:ext cx="4425022" cy="3657600"/>
          </a:xfrm>
          <a:custGeom>
            <a:avLst/>
            <a:gdLst>
              <a:gd name="connsiteX0" fmla="*/ -389 w 3821430"/>
              <a:gd name="connsiteY0" fmla="*/ -382 h 3746944"/>
              <a:gd name="connsiteX1" fmla="*/ 3821041 w 3821430"/>
              <a:gd name="connsiteY1" fmla="*/ -382 h 3746944"/>
              <a:gd name="connsiteX2" fmla="*/ 3821041 w 3821430"/>
              <a:gd name="connsiteY2" fmla="*/ 3746563 h 3746944"/>
              <a:gd name="connsiteX3" fmla="*/ -389 w 3821430"/>
              <a:gd name="connsiteY3" fmla="*/ 3746563 h 374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1430" h="3746944">
                <a:moveTo>
                  <a:pt x="-389" y="-382"/>
                </a:moveTo>
                <a:lnTo>
                  <a:pt x="3821041" y="-382"/>
                </a:lnTo>
                <a:lnTo>
                  <a:pt x="3821041" y="3746563"/>
                </a:lnTo>
                <a:lnTo>
                  <a:pt x="-389" y="3746563"/>
                </a:lnTo>
                <a:close/>
              </a:path>
            </a:pathLst>
          </a:custGeom>
        </p:spPr>
      </p:pic>
      <p:pic>
        <p:nvPicPr>
          <p:cNvPr id="87" name="Picture 86" descr="A map of a city&#10;&#10;Description automatically generated">
            <a:extLst>
              <a:ext uri="{FF2B5EF4-FFF2-40B4-BE49-F238E27FC236}">
                <a16:creationId xmlns:a16="http://schemas.microsoft.com/office/drawing/2014/main" id="{C164A874-FD1C-7634-2D7A-E23BE548D9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97"/>
          <a:stretch/>
        </p:blipFill>
        <p:spPr>
          <a:xfrm>
            <a:off x="6355560" y="24746052"/>
            <a:ext cx="5825991" cy="5825991"/>
          </a:xfrm>
          <a:prstGeom prst="rect">
            <a:avLst/>
          </a:prstGeom>
        </p:spPr>
      </p:pic>
      <p:sp>
        <p:nvSpPr>
          <p:cNvPr id="14" name="Google Shape;90;p1">
            <a:extLst>
              <a:ext uri="{FF2B5EF4-FFF2-40B4-BE49-F238E27FC236}">
                <a16:creationId xmlns:a16="http://schemas.microsoft.com/office/drawing/2014/main" id="{B5C27267-0D93-FD70-FC91-BB08261241DB}"/>
              </a:ext>
            </a:extLst>
          </p:cNvPr>
          <p:cNvSpPr txBox="1">
            <a:spLocks/>
          </p:cNvSpPr>
          <p:nvPr/>
        </p:nvSpPr>
        <p:spPr>
          <a:xfrm>
            <a:off x="3248527" y="228600"/>
            <a:ext cx="36020834" cy="222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50" rIns="104475" bIns="522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67"/>
              <a:buFont typeface="Arial"/>
              <a:buNone/>
            </a:pPr>
            <a:r>
              <a:rPr lang="en-US" sz="6600" b="1" dirty="0">
                <a:solidFill>
                  <a:srgbClr val="4F6128"/>
                </a:solidFill>
                <a:latin typeface="+mj-lt"/>
              </a:rPr>
              <a:t>What a</a:t>
            </a:r>
            <a:r>
              <a:rPr lang="en-US" sz="66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Load of Barnacles: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67"/>
              <a:buFont typeface="Arial"/>
              <a:buNone/>
            </a:pP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A Spatial Population Genomic Simulation </a:t>
            </a:r>
            <a:r>
              <a:rPr lang="en-US" sz="7200" b="1" i="0" u="none" strike="noStrike" cap="none" dirty="0">
                <a:solidFill>
                  <a:srgbClr val="616A4E"/>
                </a:solidFill>
                <a:latin typeface="+mj-lt"/>
                <a:sym typeface="Arial"/>
              </a:rPr>
              <a:t>Measuring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ea typeface="Cascadia Mono SemiLight" panose="020B0609020000020004" pitchFamily="49" charset="0"/>
                <a:sym typeface="Arial"/>
              </a:rPr>
              <a:t>Evolution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at Large Scales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08CCF02-E6C6-E681-D019-5CCB1524E8FB}"/>
              </a:ext>
            </a:extLst>
          </p:cNvPr>
          <p:cNvGrpSpPr/>
          <p:nvPr/>
        </p:nvGrpSpPr>
        <p:grpSpPr>
          <a:xfrm>
            <a:off x="31768534" y="26106116"/>
            <a:ext cx="11903210" cy="3112785"/>
            <a:chOff x="31953484" y="27913079"/>
            <a:chExt cx="11903210" cy="2704508"/>
          </a:xfrm>
        </p:grpSpPr>
        <p:sp>
          <p:nvSpPr>
            <p:cNvPr id="114" name="Google Shape;114;p1"/>
            <p:cNvSpPr txBox="1"/>
            <p:nvPr/>
          </p:nvSpPr>
          <p:spPr>
            <a:xfrm>
              <a:off x="31953484" y="28612060"/>
              <a:ext cx="11887200" cy="2005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spAutoFit/>
            </a:bodyPr>
            <a:lstStyle/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Thank you to Erin Jesuit of the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VonDassow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Lab at OIMB for your help collecting and analyzing </a:t>
              </a:r>
              <a:r>
                <a:rPr lang="en-US" sz="18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B. glandula</a:t>
              </a:r>
              <a:r>
                <a:rPr lang="en-US" sz="18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samples. 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en-US" sz="18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Dave Sutherland for providing environmental models of Coos Bay, OR</a:t>
              </a:r>
              <a:r>
                <a:rPr lang="en-US" sz="1800" dirty="0">
                  <a:solidFill>
                    <a:schemeClr val="dk1"/>
                  </a:solidFill>
                </a:rPr>
                <a:t>.</a:t>
              </a:r>
              <a:endParaRPr lang="en-US" sz="18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en-US" sz="18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Kern Ralph Co-Lab for being a wonderful group to collaborate and learn with.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Ben Haller and Philipp Messer for the development </a:t>
              </a:r>
              <a:r>
                <a:rPr lang="en-US" sz="1800" dirty="0">
                  <a:solidFill>
                    <a:schemeClr val="dk1"/>
                  </a:solidFill>
                </a:rPr>
                <a:t>of </a:t>
              </a:r>
              <a:r>
                <a:rPr lang="en-US" sz="1800" dirty="0" err="1">
                  <a:solidFill>
                    <a:schemeClr val="dk1"/>
                  </a:solidFill>
                </a:rPr>
                <a:t>SLiM</a:t>
              </a:r>
              <a:r>
                <a:rPr lang="en-US" sz="1800" dirty="0">
                  <a:solidFill>
                    <a:schemeClr val="dk1"/>
                  </a:solidFill>
                </a:rPr>
                <a:t>: An Evolutionary Simulation Framework. 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dk1"/>
                  </a:solidFill>
                </a:rPr>
                <a:t>T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 the University of Oregon Summer Program for Undergraduate Research and the Mary G. Alden Fellowship for the funding to pursue summer research.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dk1"/>
                  </a:solidFill>
                </a:rPr>
                <a:t>And to ASM for providing a travel award to attend ABRCMS 2024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31969494" y="27913079"/>
              <a:ext cx="11887200" cy="693349"/>
            </a:xfrm>
            <a:prstGeom prst="rect">
              <a:avLst/>
            </a:prstGeom>
            <a:solidFill>
              <a:srgbClr val="E8EFD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4475" tIns="52250" rIns="104475" bIns="5225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800"/>
                <a:buFont typeface="Arial"/>
                <a:buNone/>
              </a:pPr>
              <a:r>
                <a:rPr lang="en-US" sz="4500" b="1" i="0" u="none" strike="noStrike" cap="none" dirty="0">
                  <a:solidFill>
                    <a:srgbClr val="616A4E"/>
                  </a:solidFill>
                  <a:latin typeface="Arial"/>
                  <a:ea typeface="Arial"/>
                  <a:cs typeface="Arial"/>
                  <a:sym typeface="Arial"/>
                </a:rPr>
                <a:t>Acknowledgments</a:t>
              </a:r>
              <a:endParaRPr sz="4500" b="0" i="0" u="none" strike="noStrike" cap="none" dirty="0">
                <a:solidFill>
                  <a:srgbClr val="616A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8" name="Google Shape;97;p1">
            <a:extLst>
              <a:ext uri="{FF2B5EF4-FFF2-40B4-BE49-F238E27FC236}">
                <a16:creationId xmlns:a16="http://schemas.microsoft.com/office/drawing/2014/main" id="{88B21156-FAE5-A48F-2424-C5492DBA0907}"/>
              </a:ext>
            </a:extLst>
          </p:cNvPr>
          <p:cNvCxnSpPr/>
          <p:nvPr/>
        </p:nvCxnSpPr>
        <p:spPr>
          <a:xfrm>
            <a:off x="31546800" y="25877520"/>
            <a:ext cx="1234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150" name="Google Shape;97;p1">
            <a:extLst>
              <a:ext uri="{FF2B5EF4-FFF2-40B4-BE49-F238E27FC236}">
                <a16:creationId xmlns:a16="http://schemas.microsoft.com/office/drawing/2014/main" id="{634446FE-9F35-55A5-80FF-45EDDF19EED1}"/>
              </a:ext>
            </a:extLst>
          </p:cNvPr>
          <p:cNvCxnSpPr/>
          <p:nvPr/>
        </p:nvCxnSpPr>
        <p:spPr>
          <a:xfrm>
            <a:off x="31546800" y="29415239"/>
            <a:ext cx="1234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153" name="Google Shape;96;p1">
            <a:extLst>
              <a:ext uri="{FF2B5EF4-FFF2-40B4-BE49-F238E27FC236}">
                <a16:creationId xmlns:a16="http://schemas.microsoft.com/office/drawing/2014/main" id="{31FBF473-4E2F-0DFE-912B-26CFEC75EDC7}"/>
              </a:ext>
            </a:extLst>
          </p:cNvPr>
          <p:cNvSpPr txBox="1"/>
          <p:nvPr/>
        </p:nvSpPr>
        <p:spPr>
          <a:xfrm>
            <a:off x="31784544" y="29626560"/>
            <a:ext cx="11887200" cy="798018"/>
          </a:xfrm>
          <a:prstGeom prst="rect">
            <a:avLst/>
          </a:prstGeom>
          <a:solidFill>
            <a:srgbClr val="E8EFD9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75" tIns="52250" rIns="104475" bIns="522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4500" b="1" i="0" u="none" strike="noStrike" cap="none" dirty="0">
                <a:solidFill>
                  <a:srgbClr val="616A4E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4500" b="0" i="0" u="none" strike="noStrike" cap="none" dirty="0">
              <a:solidFill>
                <a:srgbClr val="616A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253F9A2-6EC6-7707-B78B-3C045A80BC56}"/>
              </a:ext>
            </a:extLst>
          </p:cNvPr>
          <p:cNvSpPr txBox="1">
            <a:spLocks/>
          </p:cNvSpPr>
          <p:nvPr/>
        </p:nvSpPr>
        <p:spPr>
          <a:xfrm>
            <a:off x="228600" y="4343400"/>
            <a:ext cx="11887200" cy="1371600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t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Background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FFACC-D38F-0812-5E68-41F377631AF8}"/>
              </a:ext>
            </a:extLst>
          </p:cNvPr>
          <p:cNvSpPr txBox="1"/>
          <p:nvPr/>
        </p:nvSpPr>
        <p:spPr>
          <a:xfrm>
            <a:off x="46520100" y="5092735"/>
            <a:ext cx="8458200" cy="6899325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Expand the library of biological simulations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Science is a collaborative process, and constructing new simulations involves building off previous work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The variables and scenarios we’ve modeled can be adapted to other biological systems and contribute to our understanding of species otherwise unrelated to the Pacific acorn barnacle.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A3E798-DBFE-6092-BDE0-A81B5983849B}"/>
              </a:ext>
            </a:extLst>
          </p:cNvPr>
          <p:cNvSpPr txBox="1"/>
          <p:nvPr/>
        </p:nvSpPr>
        <p:spPr>
          <a:xfrm>
            <a:off x="31793684" y="22167400"/>
            <a:ext cx="11880342" cy="3575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4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Evolution of Barnacle Populations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Apply model to study the genomic variation of barnacle populations across the Pacific coast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What environmental variables are contributing to the population structure?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72B1BE-EC11-A1EE-9F33-0B33AB8DFA3C}"/>
              </a:ext>
            </a:extLst>
          </p:cNvPr>
          <p:cNvSpPr txBox="1"/>
          <p:nvPr/>
        </p:nvSpPr>
        <p:spPr>
          <a:xfrm>
            <a:off x="228600" y="5909781"/>
            <a:ext cx="5257800" cy="64684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spAutoFit/>
          </a:bodyPr>
          <a:lstStyle/>
          <a:p>
            <a:pPr>
              <a:spcAft>
                <a:spcPts val="500"/>
              </a:spcAft>
            </a:pPr>
            <a:r>
              <a:rPr lang="en-US" sz="4400" b="1" dirty="0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</a:t>
            </a:r>
            <a:r>
              <a:rPr lang="en-US" sz="44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he Pacific acorn barnacle</a:t>
            </a:r>
            <a:endParaRPr lang="en-US" sz="4400" b="1" dirty="0">
              <a:solidFill>
                <a:srgbClr val="616A4E"/>
              </a:solidFill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Filter-feeding invertebrate found in intertidal zones</a:t>
            </a: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Undergoes planktonic larval stage, and sessile juveniles and adult stages</a:t>
            </a:r>
            <a:endParaRPr lang="en-US" sz="3600" dirty="0">
              <a:solidFill>
                <a:schemeClr val="tx1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46" name="Picture 45" descr="A green and black logo&#10;&#10;Description automatically generated">
            <a:extLst>
              <a:ext uri="{FF2B5EF4-FFF2-40B4-BE49-F238E27FC236}">
                <a16:creationId xmlns:a16="http://schemas.microsoft.com/office/drawing/2014/main" id="{531548A0-8995-48D2-B386-FA09C06F8A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441" y="224375"/>
            <a:ext cx="3179873" cy="36576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50F206C-26A4-F596-CDE4-B0E2A59F2F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0772" y="30861000"/>
            <a:ext cx="1828800" cy="1828800"/>
          </a:xfrm>
          <a:custGeom>
            <a:avLst/>
            <a:gdLst>
              <a:gd name="connsiteX0" fmla="*/ 67 w 3316224"/>
              <a:gd name="connsiteY0" fmla="*/ -312 h 3316224"/>
              <a:gd name="connsiteX1" fmla="*/ 3316291 w 3316224"/>
              <a:gd name="connsiteY1" fmla="*/ -312 h 3316224"/>
              <a:gd name="connsiteX2" fmla="*/ 3316291 w 3316224"/>
              <a:gd name="connsiteY2" fmla="*/ 3315912 h 3316224"/>
              <a:gd name="connsiteX3" fmla="*/ 67 w 3316224"/>
              <a:gd name="connsiteY3" fmla="*/ 3315912 h 33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224" h="3316224">
                <a:moveTo>
                  <a:pt x="67" y="-312"/>
                </a:moveTo>
                <a:lnTo>
                  <a:pt x="3316291" y="-312"/>
                </a:lnTo>
                <a:lnTo>
                  <a:pt x="3316291" y="3315912"/>
                </a:lnTo>
                <a:lnTo>
                  <a:pt x="67" y="3315912"/>
                </a:lnTo>
                <a:close/>
              </a:path>
            </a:pathLst>
          </a:custGeom>
        </p:spPr>
      </p:pic>
      <p:pic>
        <p:nvPicPr>
          <p:cNvPr id="59" name="Picture 58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18C6C8CB-EE61-626F-AB3D-8B1739B7BC4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318"/>
          <a:stretch/>
        </p:blipFill>
        <p:spPr>
          <a:xfrm>
            <a:off x="6362772" y="12562398"/>
            <a:ext cx="5825993" cy="11928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A23FC0-499A-6473-50C4-B0F84E5391A9}"/>
              </a:ext>
            </a:extLst>
          </p:cNvPr>
          <p:cNvSpPr txBox="1">
            <a:spLocks/>
          </p:cNvSpPr>
          <p:nvPr/>
        </p:nvSpPr>
        <p:spPr>
          <a:xfrm>
            <a:off x="12573000" y="28072080"/>
            <a:ext cx="9262872" cy="4683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US" sz="4400" b="1" dirty="0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Modeling Population Fitness</a:t>
            </a:r>
            <a:endParaRPr lang="en-US" sz="4400" dirty="0">
              <a:solidFill>
                <a:schemeClr val="tx1"/>
              </a:solidFill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Fitness is the product of density-dependent selection</a:t>
            </a:r>
            <a:r>
              <a:rPr lang="en-US" sz="3600" baseline="30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7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, environmental gradients, and local adaptation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To see the effects of local adaptation, the model needs to run for much longer than 100 years!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8878F-4C1C-2AED-CE1A-994D8C6300EF}"/>
              </a:ext>
            </a:extLst>
          </p:cNvPr>
          <p:cNvSpPr txBox="1"/>
          <p:nvPr/>
        </p:nvSpPr>
        <p:spPr>
          <a:xfrm>
            <a:off x="12573000" y="17060376"/>
            <a:ext cx="9262872" cy="3634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616A4E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The Effects of Environmental Variables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Juvenile (recently settled) barnacles </a:t>
            </a:r>
            <a:r>
              <a:rPr lang="en-US" sz="3600" dirty="0"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have higher survival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at moderate to high salinities</a:t>
            </a:r>
            <a:r>
              <a:rPr kumimoji="0" lang="en-US" sz="36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4,5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05E03358-19C1-2BCA-728D-2959A20B0E3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385" b="385"/>
          <a:stretch/>
        </p:blipFill>
        <p:spPr>
          <a:xfrm>
            <a:off x="22062195" y="16206584"/>
            <a:ext cx="9262872" cy="9262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6" name="Google Shape;114;p1">
            <a:extLst>
              <a:ext uri="{FF2B5EF4-FFF2-40B4-BE49-F238E27FC236}">
                <a16:creationId xmlns:a16="http://schemas.microsoft.com/office/drawing/2014/main" id="{E23C6F3B-144A-BE51-A5DF-21E43D2B5DC4}"/>
              </a:ext>
            </a:extLst>
          </p:cNvPr>
          <p:cNvSpPr txBox="1"/>
          <p:nvPr/>
        </p:nvSpPr>
        <p:spPr>
          <a:xfrm>
            <a:off x="31784544" y="30422088"/>
            <a:ext cx="11887200" cy="2292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indent="-228600">
              <a:buAutoNum type="arabicPeriod"/>
            </a:pPr>
            <a:r>
              <a:rPr lang="en-US" sz="1300" b="0" i="0" dirty="0" err="1">
                <a:solidFill>
                  <a:srgbClr val="000000"/>
                </a:solidFill>
                <a:effectLst/>
                <a:latin typeface="+mj-lt"/>
              </a:rPr>
              <a:t>iNaturalist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+mj-lt"/>
              </a:rPr>
              <a:t> community. Observations of </a:t>
            </a:r>
            <a:r>
              <a:rPr lang="en-US" sz="1300" b="0" i="1" dirty="0">
                <a:solidFill>
                  <a:srgbClr val="000000"/>
                </a:solidFill>
                <a:effectLst/>
                <a:latin typeface="+mj-lt"/>
              </a:rPr>
              <a:t>Balanus glandula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+mj-lt"/>
              </a:rPr>
              <a:t> from Mar del Plata, Provincia de Buenos Aires, Argentina observed on Nov 6, 2021. Exported from https://www.inaturalist.org on 11/6/2024</a:t>
            </a:r>
            <a:endParaRPr lang="en-US" sz="13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sz="1300" dirty="0">
                <a:effectLst/>
                <a:latin typeface="+mj-lt"/>
              </a:rPr>
              <a:t>Wares, J. P., Strand, A. E. &amp; </a:t>
            </a:r>
            <a:r>
              <a:rPr lang="en-US" sz="1300" dirty="0" err="1">
                <a:effectLst/>
                <a:latin typeface="+mj-lt"/>
              </a:rPr>
              <a:t>Sotka</a:t>
            </a:r>
            <a:r>
              <a:rPr lang="en-US" sz="1300" dirty="0">
                <a:effectLst/>
                <a:latin typeface="+mj-lt"/>
              </a:rPr>
              <a:t>, E. E. Diversity, divergence and density: How habitat and hybrid zone dynamics maintain a genomic cline in an intertidal barnacle. </a:t>
            </a:r>
            <a:r>
              <a:rPr lang="en-US" sz="1300" i="1" dirty="0">
                <a:effectLst/>
                <a:latin typeface="+mj-lt"/>
              </a:rPr>
              <a:t>Journal of Biogeography</a:t>
            </a:r>
            <a:r>
              <a:rPr lang="en-US" sz="1300" dirty="0">
                <a:effectLst/>
                <a:latin typeface="+mj-lt"/>
              </a:rPr>
              <a:t> </a:t>
            </a:r>
            <a:r>
              <a:rPr lang="en-US" sz="1300" b="1" dirty="0">
                <a:effectLst/>
                <a:latin typeface="+mj-lt"/>
              </a:rPr>
              <a:t>48</a:t>
            </a:r>
            <a:r>
              <a:rPr lang="en-US" sz="1300" dirty="0">
                <a:effectLst/>
                <a:latin typeface="+mj-lt"/>
              </a:rPr>
              <a:t>, 2174–2185 (2021).</a:t>
            </a:r>
          </a:p>
          <a:p>
            <a:pPr marL="228600" indent="-228600">
              <a:buAutoNum type="arabicPeriod"/>
            </a:pPr>
            <a:r>
              <a:rPr lang="en-US" sz="1300" dirty="0">
                <a:effectLst/>
                <a:latin typeface="+mj-lt"/>
              </a:rPr>
              <a:t>Haller, B. C. &amp; Messer, P. W. </a:t>
            </a:r>
            <a:r>
              <a:rPr lang="en-US" sz="1300" dirty="0" err="1">
                <a:effectLst/>
                <a:latin typeface="+mj-lt"/>
              </a:rPr>
              <a:t>SLiM</a:t>
            </a:r>
            <a:r>
              <a:rPr lang="en-US" sz="1300" dirty="0">
                <a:effectLst/>
                <a:latin typeface="+mj-lt"/>
              </a:rPr>
              <a:t> 4: Multispecies Eco-Evolutionary Modeling. </a:t>
            </a:r>
            <a:r>
              <a:rPr lang="en-US" sz="1300" i="1" dirty="0">
                <a:effectLst/>
                <a:latin typeface="+mj-lt"/>
              </a:rPr>
              <a:t>The American Naturalist</a:t>
            </a:r>
            <a:r>
              <a:rPr lang="en-US" sz="1300" dirty="0">
                <a:effectLst/>
                <a:latin typeface="+mj-lt"/>
              </a:rPr>
              <a:t> </a:t>
            </a:r>
            <a:r>
              <a:rPr lang="en-US" sz="1300" b="1" dirty="0">
                <a:effectLst/>
                <a:latin typeface="+mj-lt"/>
              </a:rPr>
              <a:t>201</a:t>
            </a:r>
            <a:r>
              <a:rPr lang="en-US" sz="1300" dirty="0">
                <a:effectLst/>
                <a:latin typeface="+mj-lt"/>
              </a:rPr>
              <a:t>, E127–E139 (2023).</a:t>
            </a:r>
          </a:p>
          <a:p>
            <a:pPr marL="228600" indent="-228600">
              <a:buAutoNum type="arabicPeriod"/>
            </a:pPr>
            <a:r>
              <a:rPr lang="en-US" sz="1300" dirty="0">
                <a:effectLst/>
                <a:latin typeface="+mj-lt"/>
              </a:rPr>
              <a:t>Berger, M. S., Darrah, A. J. &amp; </a:t>
            </a:r>
            <a:r>
              <a:rPr lang="en-US" sz="1300" dirty="0" err="1">
                <a:effectLst/>
                <a:latin typeface="+mj-lt"/>
              </a:rPr>
              <a:t>Emlet</a:t>
            </a:r>
            <a:r>
              <a:rPr lang="en-US" sz="1300" dirty="0">
                <a:effectLst/>
                <a:latin typeface="+mj-lt"/>
              </a:rPr>
              <a:t>, R. B. Spatial and temporal variability of early post-settlement survivorship and growth in the barnacle Balanus glandula along an estuarine gradient. </a:t>
            </a:r>
            <a:r>
              <a:rPr lang="en-US" sz="1300" i="1" dirty="0">
                <a:effectLst/>
                <a:latin typeface="+mj-lt"/>
              </a:rPr>
              <a:t>Journal of Experimental Marine Biology and Ecology</a:t>
            </a:r>
            <a:r>
              <a:rPr lang="en-US" sz="1300" dirty="0">
                <a:effectLst/>
                <a:latin typeface="+mj-lt"/>
              </a:rPr>
              <a:t> </a:t>
            </a:r>
            <a:r>
              <a:rPr lang="en-US" sz="1300" b="1" dirty="0">
                <a:effectLst/>
                <a:latin typeface="+mj-lt"/>
              </a:rPr>
              <a:t>336</a:t>
            </a:r>
            <a:r>
              <a:rPr lang="en-US" sz="1300" dirty="0">
                <a:effectLst/>
                <a:latin typeface="+mj-lt"/>
              </a:rPr>
              <a:t>, 74–87 (2006).</a:t>
            </a:r>
          </a:p>
          <a:p>
            <a:pPr marL="228600" indent="-228600">
              <a:buAutoNum type="arabicPeriod"/>
            </a:pPr>
            <a:r>
              <a:rPr lang="en-US" sz="1300" dirty="0">
                <a:effectLst/>
                <a:latin typeface="+mj-lt"/>
              </a:rPr>
              <a:t>Conroy, T., Sutherland, D. A. &amp; Ralston, D. K. Estuarine Exchange Flow Variability in a Seasonal, Segmented Estuary. </a:t>
            </a:r>
            <a:r>
              <a:rPr lang="en-US" sz="1300" i="1" dirty="0">
                <a:effectLst/>
                <a:latin typeface="+mj-lt"/>
              </a:rPr>
              <a:t>Journal of Physical Oceanography, 50(3), 595-613</a:t>
            </a:r>
            <a:r>
              <a:rPr lang="en-US" sz="1300" dirty="0">
                <a:effectLst/>
                <a:latin typeface="+mj-lt"/>
              </a:rPr>
              <a:t> </a:t>
            </a:r>
            <a:r>
              <a:rPr lang="en-US" sz="1300" b="1" dirty="0">
                <a:effectLst/>
                <a:latin typeface="+mj-lt"/>
              </a:rPr>
              <a:t>50</a:t>
            </a:r>
            <a:r>
              <a:rPr lang="en-US" sz="1300" dirty="0">
                <a:effectLst/>
                <a:latin typeface="+mj-lt"/>
              </a:rPr>
              <a:t>, 595–613 (2020).</a:t>
            </a:r>
          </a:p>
          <a:p>
            <a:pPr marL="228600" indent="-228600">
              <a:buAutoNum type="arabicPeriod"/>
            </a:pPr>
            <a:r>
              <a:rPr lang="en-US" sz="1300" dirty="0">
                <a:effectLst/>
                <a:latin typeface="+mj-lt"/>
              </a:rPr>
              <a:t>Chevy, E. T. </a:t>
            </a:r>
            <a:r>
              <a:rPr lang="en-US" sz="1300" i="1" dirty="0">
                <a:effectLst/>
                <a:latin typeface="+mj-lt"/>
              </a:rPr>
              <a:t>et al.</a:t>
            </a:r>
            <a:r>
              <a:rPr lang="en-US" sz="1300" dirty="0">
                <a:effectLst/>
                <a:latin typeface="+mj-lt"/>
              </a:rPr>
              <a:t> Population genetics meets ecology: a guide to individual-based simulations in continuous landscapes. </a:t>
            </a:r>
            <a:r>
              <a:rPr lang="en-US" sz="1300" dirty="0">
                <a:latin typeface="+mj-lt"/>
              </a:rPr>
              <a:t>Preprint at </a:t>
            </a:r>
            <a:r>
              <a:rPr lang="en-US" sz="1300" i="1" dirty="0" err="1">
                <a:latin typeface="+mj-lt"/>
              </a:rPr>
              <a:t>bioRxiv</a:t>
            </a:r>
            <a:r>
              <a:rPr lang="en-US" sz="1300" dirty="0">
                <a:effectLst/>
                <a:latin typeface="+mj-lt"/>
              </a:rPr>
              <a:t> (2024</a:t>
            </a:r>
            <a:r>
              <a:rPr lang="en-US" sz="1300" dirty="0">
                <a:latin typeface="+mj-lt"/>
              </a:rPr>
              <a:t>).</a:t>
            </a:r>
          </a:p>
          <a:p>
            <a:pPr marL="228600" indent="-228600">
              <a:buAutoNum type="arabicPeriod"/>
            </a:pPr>
            <a:r>
              <a:rPr lang="en-US" sz="1300" dirty="0">
                <a:effectLst/>
                <a:latin typeface="+mj-lt"/>
              </a:rPr>
              <a:t>Berger, M. Reproduction of the intertidal barnacle Balanus glandula along an estuarine gradient. </a:t>
            </a:r>
            <a:r>
              <a:rPr lang="en-US" sz="1300" i="1" dirty="0">
                <a:effectLst/>
                <a:latin typeface="+mj-lt"/>
              </a:rPr>
              <a:t>Marine Ecology</a:t>
            </a:r>
            <a:r>
              <a:rPr lang="en-US" sz="1300" dirty="0">
                <a:effectLst/>
                <a:latin typeface="+mj-lt"/>
              </a:rPr>
              <a:t> </a:t>
            </a:r>
            <a:r>
              <a:rPr lang="en-US" sz="1300" b="1" dirty="0">
                <a:effectLst/>
                <a:latin typeface="+mj-lt"/>
              </a:rPr>
              <a:t>30</a:t>
            </a:r>
            <a:r>
              <a:rPr lang="en-US" sz="1300" dirty="0">
                <a:effectLst/>
                <a:latin typeface="+mj-lt"/>
              </a:rPr>
              <a:t>, 346–353 (2009).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1272931-4D3B-945E-B8CD-067E72189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91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Mar del Plata, Provincia de Buenos Aires, Argentina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1FDF56-11EB-E851-9055-018BF81BB6DF}"/>
              </a:ext>
            </a:extLst>
          </p:cNvPr>
          <p:cNvSpPr txBox="1"/>
          <p:nvPr/>
        </p:nvSpPr>
        <p:spPr>
          <a:xfrm>
            <a:off x="11542005" y="11763460"/>
            <a:ext cx="457200" cy="457200"/>
          </a:xfrm>
          <a:prstGeom prst="rect">
            <a:avLst/>
          </a:prstGeom>
          <a:solidFill>
            <a:srgbClr val="D7E4BD">
              <a:alpha val="69804"/>
            </a:srgbClr>
          </a:solidFill>
          <a:ln w="25400">
            <a:solidFill>
              <a:schemeClr val="tx1"/>
            </a:solidFill>
          </a:ln>
        </p:spPr>
        <p:txBody>
          <a:bodyPr wrap="square" lIns="91440" tIns="91440" rIns="91440" bIns="9144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dirty="0">
                <a:solidFill>
                  <a:schemeClr val="tx1"/>
                </a:solidFill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1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</p:txBody>
      </p:sp>
      <p:cxnSp>
        <p:nvCxnSpPr>
          <p:cNvPr id="18" name="Google Shape;98;p1">
            <a:extLst>
              <a:ext uri="{FF2B5EF4-FFF2-40B4-BE49-F238E27FC236}">
                <a16:creationId xmlns:a16="http://schemas.microsoft.com/office/drawing/2014/main" id="{1081D4A6-B13A-D419-5DE1-97540CC763C7}"/>
              </a:ext>
            </a:extLst>
          </p:cNvPr>
          <p:cNvCxnSpPr>
            <a:cxnSpLocks/>
          </p:cNvCxnSpPr>
          <p:nvPr/>
        </p:nvCxnSpPr>
        <p:spPr>
          <a:xfrm rot="5400000">
            <a:off x="22062194" y="18648939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0FC9A06-0773-6F5F-8AB3-E787E0903388}"/>
              </a:ext>
            </a:extLst>
          </p:cNvPr>
          <p:cNvSpPr txBox="1"/>
          <p:nvPr/>
        </p:nvSpPr>
        <p:spPr>
          <a:xfrm>
            <a:off x="259616" y="26343864"/>
            <a:ext cx="5950106" cy="64684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400" b="1" dirty="0" err="1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SLiM</a:t>
            </a:r>
            <a:r>
              <a:rPr lang="en-US" sz="4400" b="1" dirty="0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simulation of Coos Bay, OR</a:t>
            </a: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SLiM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is an evolutionary simulation framework</a:t>
            </a:r>
            <a:r>
              <a:rPr lang="en-US" sz="3600" baseline="30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3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It allows us to simulate individuals, their genomes, and the spatial interactions between the population and their environment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43E40F8-65F2-8AB3-096C-0554294E1B24}"/>
              </a:ext>
            </a:extLst>
          </p:cNvPr>
          <p:cNvGrpSpPr/>
          <p:nvPr/>
        </p:nvGrpSpPr>
        <p:grpSpPr>
          <a:xfrm>
            <a:off x="34699790" y="15321546"/>
            <a:ext cx="6040691" cy="457200"/>
            <a:chOff x="34699790" y="14760714"/>
            <a:chExt cx="6040691" cy="457200"/>
          </a:xfrm>
          <a:solidFill>
            <a:schemeClr val="bg1"/>
          </a:solidFill>
        </p:grpSpPr>
        <p:cxnSp>
          <p:nvCxnSpPr>
            <p:cNvPr id="34" name="Google Shape;98;p1">
              <a:extLst>
                <a:ext uri="{FF2B5EF4-FFF2-40B4-BE49-F238E27FC236}">
                  <a16:creationId xmlns:a16="http://schemas.microsoft.com/office/drawing/2014/main" id="{8916B845-251B-0E1E-EF1E-DF519E3C3F5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471190" y="14989314"/>
              <a:ext cx="457200" cy="0"/>
            </a:xfrm>
            <a:prstGeom prst="straightConnector1">
              <a:avLst/>
            </a:prstGeom>
            <a:grp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470"/>
                </a:srgbClr>
              </a:outerShdw>
            </a:effectLst>
          </p:spPr>
        </p:cxnSp>
        <p:cxnSp>
          <p:nvCxnSpPr>
            <p:cNvPr id="35" name="Google Shape;98;p1">
              <a:extLst>
                <a:ext uri="{FF2B5EF4-FFF2-40B4-BE49-F238E27FC236}">
                  <a16:creationId xmlns:a16="http://schemas.microsoft.com/office/drawing/2014/main" id="{CF92191A-9F94-8EAA-767B-2DE7BF872C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511881" y="14989314"/>
              <a:ext cx="457200" cy="0"/>
            </a:xfrm>
            <a:prstGeom prst="straightConnector1">
              <a:avLst/>
            </a:prstGeom>
            <a:grp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470"/>
                </a:srgbClr>
              </a:outerShdw>
            </a:effectLst>
          </p:spPr>
        </p:cxn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41311C5C-0F05-952E-DF7A-37A5C5B90FAA}"/>
              </a:ext>
            </a:extLst>
          </p:cNvPr>
          <p:cNvSpPr txBox="1"/>
          <p:nvPr/>
        </p:nvSpPr>
        <p:spPr>
          <a:xfrm>
            <a:off x="31784544" y="11738704"/>
            <a:ext cx="11887200" cy="36394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b">
            <a:spAutoFit/>
          </a:bodyPr>
          <a:lstStyle/>
          <a:p>
            <a:pPr>
              <a:spcAft>
                <a:spcPts val="500"/>
              </a:spcAft>
            </a:pPr>
            <a:r>
              <a:rPr lang="en-US" sz="44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Expanding Environmental Model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Implementing other environmental conditions that impact barnacles such as temperature and tides</a:t>
            </a:r>
            <a:r>
              <a:rPr lang="en-US" sz="3600" baseline="30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7</a:t>
            </a:r>
            <a:endParaRPr lang="en-US" sz="3600" dirty="0">
              <a:solidFill>
                <a:schemeClr val="tx1"/>
              </a:solidFill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Add seasonal variation of environmental variables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 long-term environmental change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72842C1-1420-3A2A-7D8E-0445A0A3F599}"/>
              </a:ext>
            </a:extLst>
          </p:cNvPr>
          <p:cNvGrpSpPr/>
          <p:nvPr/>
        </p:nvGrpSpPr>
        <p:grpSpPr>
          <a:xfrm>
            <a:off x="31793684" y="15550146"/>
            <a:ext cx="11876310" cy="6442270"/>
            <a:chOff x="31784540" y="9766702"/>
            <a:chExt cx="11876310" cy="6442270"/>
          </a:xfrm>
          <a:solidFill>
            <a:schemeClr val="bg1"/>
          </a:solidFill>
        </p:grpSpPr>
        <p:pic>
          <p:nvPicPr>
            <p:cNvPr id="206" name="Picture 205" descr="A red and white map&#10;&#10;Description automatically generated">
              <a:extLst>
                <a:ext uri="{FF2B5EF4-FFF2-40B4-BE49-F238E27FC236}">
                  <a16:creationId xmlns:a16="http://schemas.microsoft.com/office/drawing/2014/main" id="{ED3AD138-2F0F-F5E5-B991-C862CC387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828661" y="9766702"/>
              <a:ext cx="5830506" cy="58338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134" name="Picture 133" descr="A rainbow colored map of a river&#10;&#10;Description automatically generated">
              <a:extLst>
                <a:ext uri="{FF2B5EF4-FFF2-40B4-BE49-F238E27FC236}">
                  <a16:creationId xmlns:a16="http://schemas.microsoft.com/office/drawing/2014/main" id="{72050FB8-50F0-45D9-4BB7-5332F27D1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786223" y="9766702"/>
              <a:ext cx="5830506" cy="58338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3F9C06-C38E-8391-E722-0067C7316A7E}"/>
                </a:ext>
              </a:extLst>
            </p:cNvPr>
            <p:cNvSpPr txBox="1"/>
            <p:nvPr/>
          </p:nvSpPr>
          <p:spPr>
            <a:xfrm>
              <a:off x="31784540" y="15608808"/>
              <a:ext cx="5833872" cy="600164"/>
            </a:xfrm>
            <a:prstGeom prst="rect">
              <a:avLst/>
            </a:prstGeom>
            <a:solidFill>
              <a:srgbClr val="E8EFD9"/>
            </a:solidFill>
            <a:ln w="25400">
              <a:solidFill>
                <a:schemeClr val="tx1"/>
              </a:solidFill>
            </a:ln>
          </p:spPr>
          <p:txBody>
            <a:bodyPr wrap="square" lIns="91440" tIns="91440" rIns="91440" bIns="9144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2700" dirty="0">
                  <a:solidFill>
                    <a:schemeClr val="tx1"/>
                  </a:solidFill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Temperature Model, Winter 2014</a:t>
              </a:r>
              <a:r>
                <a:rPr lang="en-US" sz="2700" baseline="30000" dirty="0">
                  <a:solidFill>
                    <a:schemeClr val="tx1"/>
                  </a:solidFill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5</a:t>
              </a:r>
              <a:endParaRPr kumimoji="0" lang="en-US" sz="2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2CABBF-176A-4127-B8BC-A6665C70411F}"/>
                </a:ext>
              </a:extLst>
            </p:cNvPr>
            <p:cNvSpPr txBox="1"/>
            <p:nvPr/>
          </p:nvSpPr>
          <p:spPr>
            <a:xfrm>
              <a:off x="37826978" y="15608808"/>
              <a:ext cx="5833872" cy="600164"/>
            </a:xfrm>
            <a:prstGeom prst="rect">
              <a:avLst/>
            </a:prstGeom>
            <a:solidFill>
              <a:srgbClr val="E8EFD9"/>
            </a:solidFill>
            <a:ln w="25400">
              <a:solidFill>
                <a:schemeClr val="tx1"/>
              </a:solidFill>
            </a:ln>
          </p:spPr>
          <p:txBody>
            <a:bodyPr wrap="square" lIns="91440" tIns="91440" rIns="91440" bIns="9144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2700" dirty="0">
                  <a:solidFill>
                    <a:schemeClr val="tx1"/>
                  </a:solidFill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Temperature Model, Summer 2014</a:t>
              </a:r>
              <a:r>
                <a:rPr lang="en-US" sz="2700" baseline="30000" dirty="0">
                  <a:solidFill>
                    <a:schemeClr val="tx1"/>
                  </a:solidFill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5</a:t>
              </a:r>
              <a:endParaRPr kumimoji="0" lang="en-US" sz="2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0645446-82DF-C7DE-60BE-6F17C8A5D9FF}"/>
              </a:ext>
            </a:extLst>
          </p:cNvPr>
          <p:cNvSpPr txBox="1"/>
          <p:nvPr/>
        </p:nvSpPr>
        <p:spPr>
          <a:xfrm>
            <a:off x="31784544" y="5943600"/>
            <a:ext cx="11887200" cy="400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Our model captures the life cycle and reproduction of the Pacific acorn barnacle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Implemented a population response to environmental variables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Developed a framework for future research on this biological system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574DEE-C990-7729-23D4-D4D6DF60B3F0}"/>
              </a:ext>
            </a:extLst>
          </p:cNvPr>
          <p:cNvSpPr txBox="1">
            <a:spLocks/>
          </p:cNvSpPr>
          <p:nvPr/>
        </p:nvSpPr>
        <p:spPr>
          <a:xfrm>
            <a:off x="31768534" y="10139927"/>
            <a:ext cx="11887200" cy="1415772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t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Future Steps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C8798-EFAE-39F9-5B59-BEBDE84F6C0E}"/>
              </a:ext>
            </a:extLst>
          </p:cNvPr>
          <p:cNvSpPr txBox="1"/>
          <p:nvPr/>
        </p:nvSpPr>
        <p:spPr>
          <a:xfrm>
            <a:off x="234505" y="12573000"/>
            <a:ext cx="5972632" cy="3634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4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The Pacific Coast Range</a:t>
            </a:r>
            <a:endParaRPr lang="en-US" sz="4400" b="1" baseline="30000" dirty="0">
              <a:solidFill>
                <a:srgbClr val="616A4E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We observe population structure across the Pacific Coast</a:t>
            </a:r>
            <a:r>
              <a:rPr lang="en-US" sz="3600" baseline="30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2</a:t>
            </a:r>
            <a:endParaRPr lang="en-US" sz="3600" dirty="0">
              <a:solidFill>
                <a:schemeClr val="tx1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48" name="Picture 4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50559AF-0B1B-9D72-1B95-33719743F9B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064472" y="8988552"/>
            <a:ext cx="9262872" cy="6919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Picture 49" descr="A graph of a number of people&#10;&#10;Description automatically generated">
            <a:extLst>
              <a:ext uri="{FF2B5EF4-FFF2-40B4-BE49-F238E27FC236}">
                <a16:creationId xmlns:a16="http://schemas.microsoft.com/office/drawing/2014/main" id="{AA06415D-2BA4-62CB-0C1B-8092C88D50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573000" y="9985248"/>
            <a:ext cx="9262872" cy="6919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 descr="A graph of a curve&#10;&#10;Description automatically generated">
            <a:extLst>
              <a:ext uri="{FF2B5EF4-FFF2-40B4-BE49-F238E27FC236}">
                <a16:creationId xmlns:a16="http://schemas.microsoft.com/office/drawing/2014/main" id="{096F0802-C66A-212A-F941-A046E146919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573000" y="20898402"/>
            <a:ext cx="9262872" cy="6919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Picture 51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3F94214C-6CAA-83B4-A430-7851BB6B4C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064472" y="25767792"/>
            <a:ext cx="9262872" cy="69196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EBB3269-7E29-4F01-8467-4912BE1BD04E}">
  <we:reference id="2316f4a4-e734-4e90-ac62-c83f30603c77" version="1.0.0.0" store="EXCatalog" storeType="EXCatalog"/>
  <we:alternateReferences>
    <we:reference id="WA200003220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21565</TotalTime>
  <Words>1229</Words>
  <Application>Microsoft Office PowerPoint</Application>
  <PresentationFormat>Custom</PresentationFormat>
  <Paragraphs>126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Cascadia Mono SemiLight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Bryan Rebar</dc:creator>
  <cp:lastModifiedBy>Alexandra Bangs</cp:lastModifiedBy>
  <cp:revision>87</cp:revision>
  <dcterms:modified xsi:type="dcterms:W3CDTF">2024-11-06T23:42:31Z</dcterms:modified>
</cp:coreProperties>
</file>