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" roundtripDataSignature="AMtx7mi/h82vb4vaiyJxrkkTqy2IKs11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8EFD9"/>
    <a:srgbClr val="D7E4BD"/>
    <a:srgbClr val="616A4E"/>
    <a:srgbClr val="196B24"/>
    <a:srgbClr val="77933C"/>
    <a:srgbClr val="FFC000"/>
    <a:srgbClr val="FF9F00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66DE88-FE5B-4F76-9C15-8B28EE939C81}">
  <a:tblStyle styleId="{6866DE88-FE5B-4F76-9C15-8B28EE939C8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178" autoAdjust="0"/>
    <p:restoredTop sz="93014" autoAdjust="0"/>
  </p:normalViewPr>
  <p:slideViewPr>
    <p:cSldViewPr snapToGrid="0">
      <p:cViewPr>
        <p:scale>
          <a:sx n="20" d="100"/>
          <a:sy n="20" d="100"/>
        </p:scale>
        <p:origin x="-1316" y="-1616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7232"/>
    </p:cViewPr>
  </p:notesTextViewPr>
  <p:notesViewPr>
    <p:cSldViewPr snapToGrid="0">
      <p:cViewPr varScale="1">
        <p:scale>
          <a:sx n="48" d="100"/>
          <a:sy n="48" d="100"/>
        </p:scale>
        <p:origin x="1896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Judges are looking for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Title, Authors and Institutional Affiliation, Hypothesis/Objective, Background, Methods, Results, Conclusions, Future Work, Bibliography, and Acknowledgments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Section: Title, Authors, and Institutional Affiliation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Section: Background, Methods (QR code to barnacle sim repository)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Background: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about what the Kern-Ralph Co-Lab does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about Wares’ work studying the Pacific coast cline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about what I have been doing within the Lab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what are the barnacles and where are they found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are we modeling (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SLiM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Mention here’s a QR code to the GitHub repository if anyone wants to look at the nitty-gritty of our work.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Middle Section: Objective, Methods, Results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Objective: Develop model of the Pacific acorn barnacle and biologically-relevant environmental variables that isn’t computationally-expensive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 we need to implement to accurately model </a:t>
            </a:r>
            <a:r>
              <a:rPr lang="en-US" sz="15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glandula 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Reproduction and Dispersal based on observations in the area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biologically-relevant environmental variables do we need to find data for and implement?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Salinity and Temperature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success have we seen so far?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Modeling variations in reproductive window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 local adaptation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Reproduction</a:t>
            </a:r>
          </a:p>
          <a:p>
            <a:pPr marL="914400" lvl="1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Sexual reproduction with neighbors, producing multiple broods a year</a:t>
            </a:r>
          </a:p>
          <a:p>
            <a:pPr marL="914400" lvl="1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Seasonal brooding occurs in the late winter with larval dispersal occurring after ~4 months, during the summer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Impact of Salinity and Temperature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Current literature suggests juvenile (recently settled) barnacles do best at moderate salinities.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Adult barnacles have higher percent brooding (and thus increased offspring) at lower water temperatures.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i="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Modeling Local Adaptation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i="1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B. glandula 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has limited dispersal capabilities, so populations see greater genomic divergence as the distance between them increases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scadia Mono SemiLight" panose="020B0609020000020004" pitchFamily="49" charset="0"/>
              <a:cs typeface="Cascadia Mono SemiLight" panose="020B0609020000020004" pitchFamily="49" charset="0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Section: Conclusions, Future Work, Acknowledgements, Bibliography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We’ve successfully modeled the life cycle and reproduction methods of </a:t>
            </a:r>
            <a:r>
              <a:rPr lang="en-US" sz="15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glandula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We’ve modeled the effects of biologically-relevant environmental variables on fitness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Developed the platform to conduct research on </a:t>
            </a:r>
            <a:r>
              <a:rPr lang="en-US" sz="1600" i="1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B. glandula 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in estuarine settings</a:t>
            </a: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Work: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Expanding the scope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We can now observe the genomic cline across Pacific acorn barnacle populations 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Our future work will involve applying this simulation to other Pacific coast populations to examine the cause of this cline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Examine Climate Change Impacts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Ocean acidification impacts carapace growth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Impacted by changing temperature and Salinity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Very numerous and widespread, good model organism for studying adaptation to changing environments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Acknowledgements: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Thanks to Erin Jesuit at the Oregon Institute for Marine Biology,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Dave Sutherland of the Oceans &amp; Ice Lab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 Haller and Philipp Messer for developing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SLiM</a:t>
            </a: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University of Oregon Summer Program for Undergraduate Research and the Mary G. Alden Fellowship for research funding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11083289" y="-1207757"/>
            <a:ext cx="21724623" cy="3950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22715220" y="10424175"/>
            <a:ext cx="28087320" cy="987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2598421" y="914416"/>
            <a:ext cx="28087320" cy="2889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3291840" y="10226052"/>
            <a:ext cx="37307519" cy="70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6583680" y="18653759"/>
            <a:ext cx="30723839" cy="84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888888"/>
              </a:buClr>
              <a:buSzPts val="14667"/>
              <a:buFont typeface="Arial"/>
              <a:buNone/>
              <a:defRPr sz="14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rgbClr val="888888"/>
              </a:buClr>
              <a:buSzPts val="12800"/>
              <a:buFont typeface="Arial"/>
              <a:buNone/>
              <a:defRPr sz="1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rgbClr val="888888"/>
              </a:buClr>
              <a:buSzPts val="10934"/>
              <a:buFont typeface="Arial"/>
              <a:buNone/>
              <a:defRPr sz="10934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2194560" y="7680972"/>
            <a:ext cx="39502081" cy="217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467103" y="21153131"/>
            <a:ext cx="37307519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67"/>
              <a:buFont typeface="Arial"/>
              <a:buNone/>
              <a:defRPr sz="18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3467103" y="13952225"/>
            <a:ext cx="37307519" cy="720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rgbClr val="888888"/>
              </a:buClr>
              <a:buSzPts val="8267"/>
              <a:buFont typeface="Arial"/>
              <a:buNone/>
              <a:defRPr sz="82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888888"/>
              </a:buClr>
              <a:buSzPts val="7333"/>
              <a:buFont typeface="Arial"/>
              <a:buNone/>
              <a:defRPr sz="7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2194560" y="7680972"/>
            <a:ext cx="19385280" cy="217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•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–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–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»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22311359" y="7680972"/>
            <a:ext cx="19385280" cy="217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•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–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–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»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2194560" y="7368543"/>
            <a:ext cx="19392903" cy="307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None/>
              <a:defRPr sz="1093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sz="9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None/>
              <a:defRPr sz="8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2194560" y="10439400"/>
            <a:ext cx="19392903" cy="189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–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»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22296131" y="7368543"/>
            <a:ext cx="19400519" cy="307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None/>
              <a:defRPr sz="1093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sz="9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None/>
              <a:defRPr sz="8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22296131" y="10439400"/>
            <a:ext cx="19400519" cy="189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–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»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2194572" y="1310640"/>
            <a:ext cx="14439903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sz="9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7160241" y="1310652"/>
            <a:ext cx="24536399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2194572" y="6888492"/>
            <a:ext cx="14439903" cy="22517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None/>
              <a:defRPr sz="6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6"/>
              <a:buFont typeface="Arial"/>
              <a:buNone/>
              <a:defRPr sz="54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907"/>
              </a:spcBef>
              <a:spcAft>
                <a:spcPts val="0"/>
              </a:spcAft>
              <a:buClr>
                <a:schemeClr val="dk1"/>
              </a:buClr>
              <a:buSzPts val="4533"/>
              <a:buFont typeface="Arial"/>
              <a:buNone/>
              <a:defRPr sz="4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602983" y="23042880"/>
            <a:ext cx="26334721" cy="2720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sz="9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8602983" y="2941320"/>
            <a:ext cx="26334721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602983" y="25763223"/>
            <a:ext cx="26334721" cy="386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None/>
              <a:defRPr sz="6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6"/>
              <a:buFont typeface="Arial"/>
              <a:buNone/>
              <a:defRPr sz="54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907"/>
              </a:spcBef>
              <a:spcAft>
                <a:spcPts val="0"/>
              </a:spcAft>
              <a:buClr>
                <a:schemeClr val="dk1"/>
              </a:buClr>
              <a:buSzPts val="4533"/>
              <a:buFont typeface="Arial"/>
              <a:buNone/>
              <a:defRPr sz="4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194560" y="7680972"/>
            <a:ext cx="39502081" cy="217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 rtl="0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 rtl="0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jpe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98;p1">
            <a:extLst>
              <a:ext uri="{FF2B5EF4-FFF2-40B4-BE49-F238E27FC236}">
                <a16:creationId xmlns:a16="http://schemas.microsoft.com/office/drawing/2014/main" id="{AB1E0E39-DF02-02DE-6820-A8D093E1AC03}"/>
              </a:ext>
            </a:extLst>
          </p:cNvPr>
          <p:cNvCxnSpPr>
            <a:cxnSpLocks/>
          </p:cNvCxnSpPr>
          <p:nvPr/>
        </p:nvCxnSpPr>
        <p:spPr>
          <a:xfrm rot="5400000">
            <a:off x="22283928" y="8686800"/>
            <a:ext cx="0" cy="228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08878F-4C1C-2AED-CE1A-994D8C6300EF}"/>
              </a:ext>
            </a:extLst>
          </p:cNvPr>
          <p:cNvSpPr txBox="1"/>
          <p:nvPr/>
        </p:nvSpPr>
        <p:spPr>
          <a:xfrm>
            <a:off x="12573000" y="19603932"/>
            <a:ext cx="9596627" cy="4683333"/>
          </a:xfrm>
          <a:prstGeom prst="rect">
            <a:avLst/>
          </a:prstGeom>
          <a:solidFill>
            <a:srgbClr val="E8EFD9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616A4E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The Impacts of Salinity and Temperature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Juvenile (recently settled) barnacles do best at moderate salinities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Adult barnacles have increased percent brooding (and thus increased offspring) at lower water temperatures</a:t>
            </a:r>
          </a:p>
        </p:txBody>
      </p:sp>
      <p:pic>
        <p:nvPicPr>
          <p:cNvPr id="95" name="Picture 9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33C0F12-37C9-2F59-D542-67F110AC1D5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2402800" y="6858000"/>
            <a:ext cx="8915400" cy="4114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03D3301B-2579-7AE8-0205-347EE2831492}"/>
              </a:ext>
            </a:extLst>
          </p:cNvPr>
          <p:cNvSpPr txBox="1">
            <a:spLocks/>
          </p:cNvSpPr>
          <p:nvPr/>
        </p:nvSpPr>
        <p:spPr>
          <a:xfrm>
            <a:off x="31775400" y="4347626"/>
            <a:ext cx="11887200" cy="1415772"/>
          </a:xfrm>
          <a:prstGeom prst="rect">
            <a:avLst/>
          </a:prstGeom>
          <a:solidFill>
            <a:srgbClr val="E8EFD9"/>
          </a:solidFill>
          <a:ln>
            <a:solidFill>
              <a:schemeClr val="tx1"/>
            </a:solidFill>
          </a:ln>
        </p:spPr>
        <p:txBody>
          <a:bodyPr wrap="square" lIns="320040" tIns="274320" rIns="320040" bIns="274320" rtlCol="0" anchor="t">
            <a:spAutoFit/>
          </a:bodyPr>
          <a:lstStyle/>
          <a:p>
            <a:pPr algn="ctr"/>
            <a:r>
              <a:rPr lang="en-US" sz="5600" b="1" dirty="0">
                <a:solidFill>
                  <a:srgbClr val="616A4E"/>
                </a:solidFill>
              </a:rPr>
              <a:t>Recap/Conclusion: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15C0A0-E5A9-23DB-F036-E9C5449D00A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573000" y="4343400"/>
            <a:ext cx="18745200" cy="2331720"/>
          </a:xfrm>
          <a:prstGeom prst="rect">
            <a:avLst/>
          </a:prstGeom>
          <a:solidFill>
            <a:srgbClr val="E8EFD9"/>
          </a:solidFill>
          <a:ln>
            <a:solidFill>
              <a:schemeClr val="tx1"/>
            </a:solidFill>
          </a:ln>
        </p:spPr>
        <p:txBody>
          <a:bodyPr wrap="square" lIns="320040" tIns="274320" rIns="320040" bIns="274320" rtlCol="0" anchor="ctr">
            <a:noAutofit/>
          </a:bodyPr>
          <a:lstStyle/>
          <a:p>
            <a:pPr algn="ctr"/>
            <a:r>
              <a:rPr lang="en-US" sz="6000" b="1" dirty="0">
                <a:solidFill>
                  <a:srgbClr val="616A4E"/>
                </a:solidFill>
              </a:rPr>
              <a:t>How do we model population genomics for the Pacific acorn barnacle (</a:t>
            </a:r>
            <a:r>
              <a:rPr lang="en-US" sz="6000" b="1" i="1" dirty="0">
                <a:solidFill>
                  <a:srgbClr val="616A4E"/>
                </a:solidFill>
              </a:rPr>
              <a:t>Balanus glandula</a:t>
            </a:r>
            <a:r>
              <a:rPr lang="en-US" sz="6000" b="1" dirty="0">
                <a:solidFill>
                  <a:srgbClr val="616A4E"/>
                </a:solidFill>
              </a:rPr>
              <a:t>)? </a:t>
            </a:r>
          </a:p>
        </p:txBody>
      </p:sp>
      <p:cxnSp>
        <p:nvCxnSpPr>
          <p:cNvPr id="97" name="Google Shape;97;p1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0" y="4114800"/>
            <a:ext cx="43891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98" name="Google Shape;98;p1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2344400" y="4114799"/>
            <a:ext cx="0" cy="288036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99" name="Google Shape;99;p1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1546800" y="4114800"/>
            <a:ext cx="0" cy="288036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08CCF02-E6C6-E681-D019-5CCB1524E8FB}"/>
              </a:ext>
            </a:extLst>
          </p:cNvPr>
          <p:cNvGrpSpPr/>
          <p:nvPr/>
        </p:nvGrpSpPr>
        <p:grpSpPr>
          <a:xfrm>
            <a:off x="32689800" y="26517599"/>
            <a:ext cx="10058400" cy="2971801"/>
            <a:chOff x="32874750" y="26517599"/>
            <a:chExt cx="10058400" cy="2971801"/>
          </a:xfrm>
        </p:grpSpPr>
        <p:sp>
          <p:nvSpPr>
            <p:cNvPr id="96" name="Google Shape;96;p1"/>
            <p:cNvSpPr txBox="1"/>
            <p:nvPr/>
          </p:nvSpPr>
          <p:spPr>
            <a:xfrm>
              <a:off x="32874750" y="26517599"/>
              <a:ext cx="10058400" cy="1143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4475" tIns="52250" rIns="104475" bIns="522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800"/>
                <a:buFont typeface="Arial"/>
                <a:buNone/>
              </a:pPr>
              <a:r>
                <a:rPr lang="en-US" sz="6800" b="1" i="0" u="none" strike="noStrike" cap="none" dirty="0">
                  <a:solidFill>
                    <a:srgbClr val="77933C"/>
                  </a:solidFill>
                  <a:latin typeface="Arial"/>
                  <a:ea typeface="Arial"/>
                  <a:cs typeface="Arial"/>
                  <a:sym typeface="Arial"/>
                </a:rPr>
                <a:t>Acknowledgments</a:t>
              </a:r>
              <a:endParaRPr sz="226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32883600" y="27660600"/>
              <a:ext cx="10040700" cy="1828800"/>
            </a:xfrm>
            <a:prstGeom prst="rect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50"/>
                <a:buFont typeface="Arial"/>
                <a:buNone/>
              </a:pPr>
              <a:endParaRPr sz="13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 txBox="1"/>
            <p:nvPr/>
          </p:nvSpPr>
          <p:spPr>
            <a:xfrm>
              <a:off x="33263840" y="27660600"/>
              <a:ext cx="9280220" cy="182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Thank you to Erin Jesuit of the </a:t>
              </a:r>
              <a:r>
                <a:rPr lang="en-US" sz="18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VonDassow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Lab at OIMB for your help collecting and analyzing </a:t>
              </a:r>
              <a:r>
                <a:rPr lang="en-US" sz="18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B. glandula</a:t>
              </a:r>
              <a:r>
                <a:rPr lang="en-US" sz="18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samples. To Dave Sutherland for providing environmental models of Coos Bay, OR, produced by the Sutherland Lab. To 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entirety of the Kern Ralph Co-Lab for being a wonderful group to collaborate and research with. To Ben Haller and Philipp Messer for the development </a:t>
              </a:r>
              <a:r>
                <a:rPr lang="en-US" sz="1800" dirty="0">
                  <a:solidFill>
                    <a:schemeClr val="dk1"/>
                  </a:solidFill>
                </a:rPr>
                <a:t>of </a:t>
              </a:r>
              <a:r>
                <a:rPr lang="en-US" sz="1800" dirty="0" err="1">
                  <a:solidFill>
                    <a:schemeClr val="dk1"/>
                  </a:solidFill>
                </a:rPr>
                <a:t>SLiM</a:t>
              </a:r>
              <a:r>
                <a:rPr lang="en-US" sz="1800" dirty="0">
                  <a:solidFill>
                    <a:schemeClr val="dk1"/>
                  </a:solidFill>
                </a:rPr>
                <a:t>: An Evolutionary Simulation Framework. 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And to the University of Oregon Summer Program for Undergraduate Research and the Mary G. Alden Fellowship for the opportunity to pursue summer research.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9" name="Google Shape;89;p1" descr="UO_logo.png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1964716"/>
            <a:ext cx="10972800" cy="178311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 txBox="1">
            <a:spLocks/>
          </p:cNvSpPr>
          <p:nvPr/>
        </p:nvSpPr>
        <p:spPr>
          <a:xfrm>
            <a:off x="13944600" y="2743200"/>
            <a:ext cx="16002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50" rIns="104475" bIns="522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Alex Bangs</a:t>
            </a:r>
            <a:r>
              <a:rPr lang="en-US" sz="4000" b="1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Angel Rivera-Colón</a:t>
            </a:r>
            <a:r>
              <a:rPr lang="en-US" sz="4000" b="1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Jiseon Min</a:t>
            </a:r>
            <a:r>
              <a:rPr lang="en-US" sz="4000" b="1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Peter Ralph</a:t>
            </a:r>
            <a:r>
              <a:rPr lang="en-US" sz="4000" b="1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1,2</a:t>
            </a:r>
            <a:endParaRPr sz="4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Institute of Ecology and Evolution, University of Oregon, Eugene, Oregon, USA, 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Mathematics, University of Oregon, Eugene, </a:t>
            </a:r>
            <a:r>
              <a:rPr lang="en-US" sz="2000" b="1" dirty="0">
                <a:solidFill>
                  <a:schemeClr val="dk1"/>
                </a:solidFill>
              </a:rPr>
              <a:t>Oregon, USA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01A6CA-7ECC-7677-1EC8-904C9E73AFD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" b="15698"/>
          <a:stretch/>
        </p:blipFill>
        <p:spPr>
          <a:xfrm>
            <a:off x="35583804" y="228600"/>
            <a:ext cx="4425022" cy="3657600"/>
          </a:xfrm>
          <a:custGeom>
            <a:avLst/>
            <a:gdLst>
              <a:gd name="connsiteX0" fmla="*/ -389 w 3821430"/>
              <a:gd name="connsiteY0" fmla="*/ -382 h 3746944"/>
              <a:gd name="connsiteX1" fmla="*/ 3821041 w 3821430"/>
              <a:gd name="connsiteY1" fmla="*/ -382 h 3746944"/>
              <a:gd name="connsiteX2" fmla="*/ 3821041 w 3821430"/>
              <a:gd name="connsiteY2" fmla="*/ 3746563 h 3746944"/>
              <a:gd name="connsiteX3" fmla="*/ -389 w 3821430"/>
              <a:gd name="connsiteY3" fmla="*/ 3746563 h 374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1430" h="3746944">
                <a:moveTo>
                  <a:pt x="-389" y="-382"/>
                </a:moveTo>
                <a:lnTo>
                  <a:pt x="3821041" y="-382"/>
                </a:lnTo>
                <a:lnTo>
                  <a:pt x="3821041" y="3746563"/>
                </a:lnTo>
                <a:lnTo>
                  <a:pt x="-389" y="3746563"/>
                </a:ln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38EAC5-3321-E161-F99D-A250BA3E44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05000" y="228600"/>
            <a:ext cx="3657600" cy="3657600"/>
          </a:xfrm>
          <a:custGeom>
            <a:avLst/>
            <a:gdLst>
              <a:gd name="connsiteX0" fmla="*/ 67 w 3316224"/>
              <a:gd name="connsiteY0" fmla="*/ -312 h 3316224"/>
              <a:gd name="connsiteX1" fmla="*/ 3316291 w 3316224"/>
              <a:gd name="connsiteY1" fmla="*/ -312 h 3316224"/>
              <a:gd name="connsiteX2" fmla="*/ 3316291 w 3316224"/>
              <a:gd name="connsiteY2" fmla="*/ 3315912 h 3316224"/>
              <a:gd name="connsiteX3" fmla="*/ 67 w 3316224"/>
              <a:gd name="connsiteY3" fmla="*/ 3315912 h 331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6224" h="3316224">
                <a:moveTo>
                  <a:pt x="67" y="-312"/>
                </a:moveTo>
                <a:lnTo>
                  <a:pt x="3316291" y="-312"/>
                </a:lnTo>
                <a:lnTo>
                  <a:pt x="3316291" y="3315912"/>
                </a:lnTo>
                <a:lnTo>
                  <a:pt x="67" y="3315912"/>
                </a:lnTo>
                <a:close/>
              </a:path>
            </a:pathLst>
          </a:custGeom>
        </p:spPr>
      </p:pic>
      <p:pic>
        <p:nvPicPr>
          <p:cNvPr id="87" name="Picture 86" descr="A map of a city&#10;&#10;Description automatically generated">
            <a:extLst>
              <a:ext uri="{FF2B5EF4-FFF2-40B4-BE49-F238E27FC236}">
                <a16:creationId xmlns:a16="http://schemas.microsoft.com/office/drawing/2014/main" id="{C164A874-FD1C-7634-2D7A-E23BE548D9F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97"/>
          <a:stretch/>
        </p:blipFill>
        <p:spPr>
          <a:xfrm>
            <a:off x="194715" y="13755189"/>
            <a:ext cx="6400800" cy="6400800"/>
          </a:xfrm>
          <a:prstGeom prst="rect">
            <a:avLst/>
          </a:prstGeom>
        </p:spPr>
      </p:pic>
      <p:sp>
        <p:nvSpPr>
          <p:cNvPr id="14" name="Google Shape;90;p1">
            <a:extLst>
              <a:ext uri="{FF2B5EF4-FFF2-40B4-BE49-F238E27FC236}">
                <a16:creationId xmlns:a16="http://schemas.microsoft.com/office/drawing/2014/main" id="{B5C27267-0D93-FD70-FC91-BB08261241DB}"/>
              </a:ext>
            </a:extLst>
          </p:cNvPr>
          <p:cNvSpPr txBox="1">
            <a:spLocks/>
          </p:cNvSpPr>
          <p:nvPr/>
        </p:nvSpPr>
        <p:spPr>
          <a:xfrm>
            <a:off x="9144000" y="457200"/>
            <a:ext cx="25603200" cy="232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50" rIns="104475" bIns="522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67"/>
              <a:buFont typeface="Arial"/>
              <a:buNone/>
            </a:pPr>
            <a:r>
              <a:rPr lang="en-US" sz="7200" b="1" dirty="0">
                <a:solidFill>
                  <a:srgbClr val="4F6128"/>
                </a:solidFill>
                <a:latin typeface="+mj-lt"/>
              </a:rPr>
              <a:t>What a</a:t>
            </a:r>
            <a:r>
              <a:rPr lang="en-US" sz="7200" b="1" i="0" u="none" strike="noStrike" cap="none" dirty="0">
                <a:solidFill>
                  <a:srgbClr val="4F6128"/>
                </a:solidFill>
                <a:latin typeface="+mj-lt"/>
                <a:sym typeface="Arial"/>
              </a:rPr>
              <a:t> Load of Barnacles: A Spatial Population Genomic Simulation </a:t>
            </a:r>
            <a:r>
              <a:rPr lang="en-US" sz="7200" b="1" i="0" u="none" strike="noStrike" cap="none" dirty="0">
                <a:solidFill>
                  <a:srgbClr val="616A4E"/>
                </a:solidFill>
                <a:latin typeface="+mj-lt"/>
                <a:sym typeface="Arial"/>
              </a:rPr>
              <a:t>Measuring</a:t>
            </a:r>
            <a:r>
              <a:rPr lang="en-US" sz="7200" b="1" i="0" u="none" strike="noStrike" cap="none" dirty="0">
                <a:solidFill>
                  <a:srgbClr val="4F6128"/>
                </a:solidFill>
                <a:latin typeface="+mj-lt"/>
                <a:sym typeface="Arial"/>
              </a:rPr>
              <a:t> </a:t>
            </a:r>
            <a:r>
              <a:rPr lang="en-US" sz="7200" b="1" i="0" u="none" strike="noStrike" cap="none" dirty="0">
                <a:solidFill>
                  <a:srgbClr val="4F6128"/>
                </a:solidFill>
                <a:latin typeface="+mj-lt"/>
                <a:ea typeface="Cascadia Mono SemiLight" panose="020B0609020000020004" pitchFamily="49" charset="0"/>
                <a:sym typeface="Arial"/>
              </a:rPr>
              <a:t>Evolution</a:t>
            </a:r>
            <a:r>
              <a:rPr lang="en-US" sz="7200" b="1" i="0" u="none" strike="noStrike" cap="none" dirty="0">
                <a:solidFill>
                  <a:srgbClr val="4F6128"/>
                </a:solidFill>
                <a:latin typeface="+mj-lt"/>
                <a:sym typeface="Arial"/>
              </a:rPr>
              <a:t> at Large Scales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23C2176-1BC6-65F4-96DB-E4B6CB6999E5}"/>
              </a:ext>
            </a:extLst>
          </p:cNvPr>
          <p:cNvGrpSpPr>
            <a:grpSpLocks noChangeAspect="1"/>
          </p:cNvGrpSpPr>
          <p:nvPr/>
        </p:nvGrpSpPr>
        <p:grpSpPr>
          <a:xfrm>
            <a:off x="22292912" y="32043787"/>
            <a:ext cx="8229600" cy="496675"/>
            <a:chOff x="32004000" y="25374600"/>
            <a:chExt cx="11363282" cy="685800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959342D5-CECE-A89B-EF18-650152D18FF8}"/>
                </a:ext>
              </a:extLst>
            </p:cNvPr>
            <p:cNvGrpSpPr/>
            <p:nvPr/>
          </p:nvGrpSpPr>
          <p:grpSpPr>
            <a:xfrm>
              <a:off x="40133016" y="25374600"/>
              <a:ext cx="3234266" cy="685800"/>
              <a:chOff x="40178736" y="25374600"/>
              <a:chExt cx="3234266" cy="685800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7B96A42-41A4-709E-25F9-7B96A1A66D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178736" y="25374600"/>
                <a:ext cx="685800" cy="685800"/>
              </a:xfrm>
              <a:prstGeom prst="rect">
                <a:avLst/>
              </a:prstGeom>
              <a:solidFill>
                <a:srgbClr val="00FF00"/>
              </a:solidFill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D532D559-0CC1-2705-84DD-C37C6976C22B}"/>
                  </a:ext>
                </a:extLst>
              </p:cNvPr>
              <p:cNvSpPr txBox="1"/>
              <p:nvPr/>
            </p:nvSpPr>
            <p:spPr>
              <a:xfrm>
                <a:off x="41093136" y="25440501"/>
                <a:ext cx="2319866" cy="553998"/>
              </a:xfrm>
              <a:prstGeom prst="rect">
                <a:avLst/>
              </a:prstGeom>
              <a:noFill/>
            </p:spPr>
            <p:txBody>
              <a:bodyPr wrap="none" rtlCol="0" anchor="ctr">
                <a:normAutofit fontScale="77500" lnSpcReduction="20000"/>
              </a:bodyPr>
              <a:lstStyle/>
              <a:p>
                <a:pPr algn="ctr"/>
                <a:r>
                  <a:rPr lang="en-US" sz="3000" dirty="0"/>
                  <a:t>High Fitness</a:t>
                </a: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998CCCD-FA34-694B-1E44-CCEF6FF1FC98}"/>
                </a:ext>
              </a:extLst>
            </p:cNvPr>
            <p:cNvGrpSpPr/>
            <p:nvPr/>
          </p:nvGrpSpPr>
          <p:grpSpPr>
            <a:xfrm>
              <a:off x="35606736" y="25374600"/>
              <a:ext cx="4067828" cy="685800"/>
              <a:chOff x="34290000" y="25374600"/>
              <a:chExt cx="4067828" cy="685800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CD11D771-8499-3E4A-B4EF-7A9B5D6EF36C}"/>
                  </a:ext>
                </a:extLst>
              </p:cNvPr>
              <p:cNvSpPr/>
              <p:nvPr/>
            </p:nvSpPr>
            <p:spPr>
              <a:xfrm>
                <a:off x="34290000" y="25374600"/>
                <a:ext cx="685800" cy="6858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727BBB2F-CA2A-97EE-0517-0909C0E51F32}"/>
                  </a:ext>
                </a:extLst>
              </p:cNvPr>
              <p:cNvSpPr txBox="1"/>
              <p:nvPr/>
            </p:nvSpPr>
            <p:spPr>
              <a:xfrm>
                <a:off x="35204400" y="25440501"/>
                <a:ext cx="3153428" cy="553998"/>
              </a:xfrm>
              <a:prstGeom prst="rect">
                <a:avLst/>
              </a:prstGeom>
              <a:noFill/>
            </p:spPr>
            <p:txBody>
              <a:bodyPr wrap="none" rtlCol="0" anchor="ctr">
                <a:normAutofit fontScale="77500" lnSpcReduction="20000"/>
              </a:bodyPr>
              <a:lstStyle/>
              <a:p>
                <a:pPr algn="ctr"/>
                <a:r>
                  <a:rPr lang="en-US" sz="3000" dirty="0"/>
                  <a:t>Moderate Fitness</a:t>
                </a: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6F7E9F03-5F0C-AFAB-8FBA-A9B16ADD2A89}"/>
                </a:ext>
              </a:extLst>
            </p:cNvPr>
            <p:cNvGrpSpPr/>
            <p:nvPr/>
          </p:nvGrpSpPr>
          <p:grpSpPr>
            <a:xfrm>
              <a:off x="32004000" y="25374600"/>
              <a:ext cx="3149307" cy="685800"/>
              <a:chOff x="31546800" y="26197082"/>
              <a:chExt cx="3149307" cy="685800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DF6C6490-B52C-F860-7470-A0C4A82D11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546800" y="26197082"/>
                <a:ext cx="685800" cy="685800"/>
              </a:xfrm>
              <a:prstGeom prst="rect">
                <a:avLst/>
              </a:prstGeom>
              <a:solidFill>
                <a:srgbClr val="FF9F00"/>
              </a:solidFill>
              <a:ln>
                <a:solidFill>
                  <a:srgbClr val="FF9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CBA5AFB-82B4-FBD8-64C4-5FC5F46E12E8}"/>
                  </a:ext>
                </a:extLst>
              </p:cNvPr>
              <p:cNvSpPr txBox="1"/>
              <p:nvPr/>
            </p:nvSpPr>
            <p:spPr>
              <a:xfrm>
                <a:off x="32461200" y="26262983"/>
                <a:ext cx="2234907" cy="553998"/>
              </a:xfrm>
              <a:prstGeom prst="rect">
                <a:avLst/>
              </a:prstGeom>
              <a:noFill/>
            </p:spPr>
            <p:txBody>
              <a:bodyPr wrap="none" rtlCol="0" anchor="ctr">
                <a:normAutofit fontScale="77500" lnSpcReduction="20000"/>
              </a:bodyPr>
              <a:lstStyle/>
              <a:p>
                <a:pPr algn="ctr"/>
                <a:r>
                  <a:rPr lang="en-US" sz="3000" dirty="0"/>
                  <a:t>Low Fitness</a:t>
                </a:r>
              </a:p>
            </p:txBody>
          </p:sp>
        </p:grpSp>
      </p:grpSp>
      <p:cxnSp>
        <p:nvCxnSpPr>
          <p:cNvPr id="148" name="Google Shape;97;p1">
            <a:extLst>
              <a:ext uri="{FF2B5EF4-FFF2-40B4-BE49-F238E27FC236}">
                <a16:creationId xmlns:a16="http://schemas.microsoft.com/office/drawing/2014/main" id="{88B21156-FAE5-A48F-2424-C5492DBA0907}"/>
              </a:ext>
            </a:extLst>
          </p:cNvPr>
          <p:cNvCxnSpPr/>
          <p:nvPr/>
        </p:nvCxnSpPr>
        <p:spPr>
          <a:xfrm>
            <a:off x="31546800" y="26289000"/>
            <a:ext cx="12344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150" name="Google Shape;97;p1">
            <a:extLst>
              <a:ext uri="{FF2B5EF4-FFF2-40B4-BE49-F238E27FC236}">
                <a16:creationId xmlns:a16="http://schemas.microsoft.com/office/drawing/2014/main" id="{634446FE-9F35-55A5-80FF-45EDDF19EED1}"/>
              </a:ext>
            </a:extLst>
          </p:cNvPr>
          <p:cNvCxnSpPr/>
          <p:nvPr/>
        </p:nvCxnSpPr>
        <p:spPr>
          <a:xfrm>
            <a:off x="31546800" y="29718000"/>
            <a:ext cx="12344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596EA19-3F70-21AF-1C99-78574F6137A5}"/>
              </a:ext>
            </a:extLst>
          </p:cNvPr>
          <p:cNvGrpSpPr/>
          <p:nvPr/>
        </p:nvGrpSpPr>
        <p:grpSpPr>
          <a:xfrm>
            <a:off x="32689800" y="29946600"/>
            <a:ext cx="10058400" cy="2743200"/>
            <a:chOff x="33229800" y="26669999"/>
            <a:chExt cx="10131900" cy="2971801"/>
          </a:xfrm>
        </p:grpSpPr>
        <p:sp>
          <p:nvSpPr>
            <p:cNvPr id="153" name="Google Shape;96;p1">
              <a:extLst>
                <a:ext uri="{FF2B5EF4-FFF2-40B4-BE49-F238E27FC236}">
                  <a16:creationId xmlns:a16="http://schemas.microsoft.com/office/drawing/2014/main" id="{31FBF473-4E2F-0DFE-912B-26CFEC75EDC7}"/>
                </a:ext>
              </a:extLst>
            </p:cNvPr>
            <p:cNvSpPr txBox="1"/>
            <p:nvPr/>
          </p:nvSpPr>
          <p:spPr>
            <a:xfrm>
              <a:off x="33303300" y="26669999"/>
              <a:ext cx="10058400" cy="1143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4475" tIns="52250" rIns="104475" bIns="522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800"/>
                <a:buFont typeface="Arial"/>
                <a:buNone/>
              </a:pPr>
              <a:r>
                <a:rPr lang="en-US" sz="4500" b="1" i="0" u="none" strike="noStrike" cap="none" dirty="0">
                  <a:solidFill>
                    <a:srgbClr val="77933C"/>
                  </a:solidFill>
                  <a:latin typeface="Arial"/>
                  <a:ea typeface="Arial"/>
                  <a:cs typeface="Arial"/>
                  <a:sym typeface="Arial"/>
                </a:rPr>
                <a:t>References</a:t>
              </a:r>
              <a:endParaRPr sz="4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05;p1">
              <a:extLst>
                <a:ext uri="{FF2B5EF4-FFF2-40B4-BE49-F238E27FC236}">
                  <a16:creationId xmlns:a16="http://schemas.microsoft.com/office/drawing/2014/main" id="{C4EBDE09-DC0D-8803-AC90-900CE332CB71}"/>
                </a:ext>
              </a:extLst>
            </p:cNvPr>
            <p:cNvSpPr/>
            <p:nvPr/>
          </p:nvSpPr>
          <p:spPr>
            <a:xfrm>
              <a:off x="33229800" y="27415957"/>
              <a:ext cx="10040700" cy="2225843"/>
            </a:xfrm>
            <a:prstGeom prst="rect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50"/>
                <a:buFont typeface="Arial"/>
                <a:buNone/>
              </a:pPr>
              <a:endParaRPr sz="13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14;p1">
              <a:extLst>
                <a:ext uri="{FF2B5EF4-FFF2-40B4-BE49-F238E27FC236}">
                  <a16:creationId xmlns:a16="http://schemas.microsoft.com/office/drawing/2014/main" id="{E23C6F3B-144A-BE51-A5DF-21E43D2B5DC4}"/>
                </a:ext>
              </a:extLst>
            </p:cNvPr>
            <p:cNvSpPr txBox="1"/>
            <p:nvPr/>
          </p:nvSpPr>
          <p:spPr>
            <a:xfrm>
              <a:off x="33303300" y="27415957"/>
              <a:ext cx="9897600" cy="2225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Be Added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6253F9A2-6EC6-7707-B78B-3C045A80BC5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4343400"/>
            <a:ext cx="11887200" cy="1415772"/>
          </a:xfrm>
          <a:prstGeom prst="rect">
            <a:avLst/>
          </a:prstGeom>
          <a:solidFill>
            <a:srgbClr val="E8EFD9"/>
          </a:solidFill>
          <a:ln>
            <a:solidFill>
              <a:schemeClr val="tx1"/>
            </a:solidFill>
          </a:ln>
        </p:spPr>
        <p:txBody>
          <a:bodyPr wrap="square" lIns="320040" tIns="274320" rIns="320040" bIns="274320" rtlCol="0" anchor="t">
            <a:spAutoFit/>
          </a:bodyPr>
          <a:lstStyle/>
          <a:p>
            <a:pPr algn="ctr"/>
            <a:r>
              <a:rPr lang="en-US" sz="5600" b="1" dirty="0">
                <a:solidFill>
                  <a:srgbClr val="616A4E"/>
                </a:solidFill>
              </a:rPr>
              <a:t>What, where, and why?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A47484-EC7A-FCC1-3F0B-081CE98F86E5}"/>
              </a:ext>
            </a:extLst>
          </p:cNvPr>
          <p:cNvSpPr txBox="1"/>
          <p:nvPr/>
        </p:nvSpPr>
        <p:spPr>
          <a:xfrm>
            <a:off x="31775400" y="15566238"/>
            <a:ext cx="11887196" cy="2895664"/>
          </a:xfrm>
          <a:prstGeom prst="rect">
            <a:avLst/>
          </a:prstGeom>
          <a:solidFill>
            <a:srgbClr val="E8EFD9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0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Studying Climate Change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Investigate how changes in ocean temperature and salinity may impact population size, migration, and adaptation in Pacific acorn barnacle populations</a:t>
            </a:r>
          </a:p>
        </p:txBody>
      </p:sp>
      <p:pic>
        <p:nvPicPr>
          <p:cNvPr id="134" name="Picture 133" descr="A rainbow colored map of a river&#10;&#10;Description automatically generated">
            <a:extLst>
              <a:ext uri="{FF2B5EF4-FFF2-40B4-BE49-F238E27FC236}">
                <a16:creationId xmlns:a16="http://schemas.microsoft.com/office/drawing/2014/main" id="{72050FB8-50F0-45D9-4BB7-5332F27D18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84547" y="21519260"/>
            <a:ext cx="4654051" cy="46540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AABF9CF-4CE9-D145-3695-1637E362F332}"/>
              </a:ext>
            </a:extLst>
          </p:cNvPr>
          <p:cNvSpPr txBox="1">
            <a:spLocks/>
          </p:cNvSpPr>
          <p:nvPr/>
        </p:nvSpPr>
        <p:spPr>
          <a:xfrm>
            <a:off x="12572998" y="6881510"/>
            <a:ext cx="9601200" cy="2895664"/>
          </a:xfrm>
          <a:prstGeom prst="rect">
            <a:avLst/>
          </a:prstGeom>
          <a:solidFill>
            <a:srgbClr val="E8EFD9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 anchor="ctr">
            <a:spAutoFit/>
          </a:bodyPr>
          <a:lstStyle/>
          <a:p>
            <a:pPr>
              <a:spcAft>
                <a:spcPts val="500"/>
              </a:spcAft>
            </a:pPr>
            <a:r>
              <a:rPr lang="en-US" sz="40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Reproduction</a:t>
            </a:r>
            <a:endParaRPr lang="en-US" sz="4000" dirty="0">
              <a:solidFill>
                <a:srgbClr val="616A4E"/>
              </a:solidFill>
              <a:effectLst/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Seasonal brooding occurs in the late winter </a:t>
            </a:r>
            <a:r>
              <a:rPr lang="en-US" sz="3600" dirty="0"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with</a:t>
            </a: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larval dispersal occurring after ~4 months, during the summer</a:t>
            </a:r>
          </a:p>
        </p:txBody>
      </p:sp>
      <p:cxnSp>
        <p:nvCxnSpPr>
          <p:cNvPr id="9" name="Google Shape;98;p1">
            <a:extLst>
              <a:ext uri="{FF2B5EF4-FFF2-40B4-BE49-F238E27FC236}">
                <a16:creationId xmlns:a16="http://schemas.microsoft.com/office/drawing/2014/main" id="{461DA3E1-7485-567F-2253-EE80162AF405}"/>
              </a:ext>
            </a:extLst>
          </p:cNvPr>
          <p:cNvCxnSpPr>
            <a:cxnSpLocks/>
          </p:cNvCxnSpPr>
          <p:nvPr/>
        </p:nvCxnSpPr>
        <p:spPr>
          <a:xfrm>
            <a:off x="16806672" y="10972800"/>
            <a:ext cx="0" cy="228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64A055B-2CB8-8554-EAE4-4A9DFEA04BDD}"/>
              </a:ext>
            </a:extLst>
          </p:cNvPr>
          <p:cNvGrpSpPr>
            <a:grpSpLocks noChangeAspect="1"/>
          </p:cNvGrpSpPr>
          <p:nvPr/>
        </p:nvGrpSpPr>
        <p:grpSpPr>
          <a:xfrm>
            <a:off x="47172620" y="2710543"/>
            <a:ext cx="9597362" cy="7315198"/>
            <a:chOff x="20574000" y="7086600"/>
            <a:chExt cx="10744200" cy="7772400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AD87C65B-89AF-82FC-5EDC-B6EAA0AD7B5D}"/>
                </a:ext>
              </a:extLst>
            </p:cNvPr>
            <p:cNvGrpSpPr/>
            <p:nvPr/>
          </p:nvGrpSpPr>
          <p:grpSpPr>
            <a:xfrm>
              <a:off x="20574000" y="7200900"/>
              <a:ext cx="10744200" cy="7543800"/>
              <a:chOff x="20574000" y="7086600"/>
              <a:chExt cx="10744200" cy="7543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1DBD5840-3EA4-BE1E-A624-56A79D696F81}"/>
                  </a:ext>
                </a:extLst>
              </p:cNvPr>
              <p:cNvGrpSpPr/>
              <p:nvPr/>
            </p:nvGrpSpPr>
            <p:grpSpPr>
              <a:xfrm>
                <a:off x="20802600" y="7772399"/>
                <a:ext cx="10287000" cy="6858001"/>
                <a:chOff x="20802599" y="7772399"/>
                <a:chExt cx="10300717" cy="6858001"/>
              </a:xfrm>
            </p:grpSpPr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37857300-8115-CCA1-8769-DFEFD450DF4F}"/>
                    </a:ext>
                  </a:extLst>
                </p:cNvPr>
                <p:cNvGrpSpPr/>
                <p:nvPr/>
              </p:nvGrpSpPr>
              <p:grpSpPr>
                <a:xfrm>
                  <a:off x="20802599" y="7772399"/>
                  <a:ext cx="10300717" cy="6071616"/>
                  <a:chOff x="20802599" y="7772399"/>
                  <a:chExt cx="10300717" cy="6071616"/>
                </a:xfrm>
              </p:grpSpPr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47775EA3-E309-DABF-E137-AE157CA37DF5}"/>
                      </a:ext>
                    </a:extLst>
                  </p:cNvPr>
                  <p:cNvGrpSpPr/>
                  <p:nvPr/>
                </p:nvGrpSpPr>
                <p:grpSpPr>
                  <a:xfrm>
                    <a:off x="26060400" y="7772400"/>
                    <a:ext cx="5042916" cy="6067333"/>
                    <a:chOff x="26060400" y="7772400"/>
                    <a:chExt cx="5042916" cy="6067333"/>
                  </a:xfrm>
                </p:grpSpPr>
                <p:grpSp>
                  <p:nvGrpSpPr>
                    <p:cNvPr id="147" name="Group 146">
                      <a:extLst>
                        <a:ext uri="{FF2B5EF4-FFF2-40B4-BE49-F238E27FC236}">
                          <a16:creationId xmlns:a16="http://schemas.microsoft.com/office/drawing/2014/main" id="{ABB8B83D-7694-1307-6D4E-FDCF454E96C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60400" y="8296067"/>
                      <a:ext cx="5042916" cy="5543666"/>
                      <a:chOff x="26060400" y="8296067"/>
                      <a:chExt cx="5042916" cy="5543666"/>
                    </a:xfrm>
                  </p:grpSpPr>
                  <p:grpSp>
                    <p:nvGrpSpPr>
                      <p:cNvPr id="138" name="Group 137">
                        <a:extLst>
                          <a:ext uri="{FF2B5EF4-FFF2-40B4-BE49-F238E27FC236}">
                            <a16:creationId xmlns:a16="http://schemas.microsoft.com/office/drawing/2014/main" id="{0D43342F-AB30-C5B0-9864-2495119693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584144" y="8296067"/>
                        <a:ext cx="1257300" cy="5543664"/>
                        <a:chOff x="28575001" y="8296067"/>
                        <a:chExt cx="1257300" cy="5543664"/>
                      </a:xfrm>
                    </p:grpSpPr>
                    <p:pic>
                      <p:nvPicPr>
                        <p:cNvPr id="47" name="Picture 46">
                          <a:extLst>
                            <a:ext uri="{FF2B5EF4-FFF2-40B4-BE49-F238E27FC236}">
                              <a16:creationId xmlns:a16="http://schemas.microsoft.com/office/drawing/2014/main" id="{742DB385-96CD-F73F-4CC9-9460D74CCC5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9"/>
                        <a:srcRect l="49668" r="25498"/>
                        <a:stretch/>
                      </p:blipFill>
                      <p:spPr>
                        <a:xfrm>
                          <a:off x="28575001" y="8296067"/>
                          <a:ext cx="1257300" cy="4971228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</p:pic>
                    <p:sp>
                      <p:nvSpPr>
                        <p:cNvPr id="51" name="TextBox 50">
                          <a:extLst>
                            <a:ext uri="{FF2B5EF4-FFF2-40B4-BE49-F238E27FC236}">
                              <a16:creationId xmlns:a16="http://schemas.microsoft.com/office/drawing/2014/main" id="{06FA4AF3-DA50-DCD8-32C1-98C38F36E58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69879" y="13285733"/>
                          <a:ext cx="867545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3000" dirty="0"/>
                            <a:t>Dec</a:t>
                          </a:r>
                        </a:p>
                      </p:txBody>
                    </p:sp>
                  </p:grpSp>
                  <p:grpSp>
                    <p:nvGrpSpPr>
                      <p:cNvPr id="143" name="Group 142">
                        <a:extLst>
                          <a:ext uri="{FF2B5EF4-FFF2-40B4-BE49-F238E27FC236}">
                            <a16:creationId xmlns:a16="http://schemas.microsoft.com/office/drawing/2014/main" id="{7B220EEE-C2B7-6804-28D7-E3BBB0F52F3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846016" y="8296067"/>
                        <a:ext cx="1257300" cy="5543666"/>
                        <a:chOff x="29832301" y="8296067"/>
                        <a:chExt cx="1257300" cy="5543666"/>
                      </a:xfrm>
                    </p:grpSpPr>
                    <p:pic>
                      <p:nvPicPr>
                        <p:cNvPr id="49" name="Picture 48">
                          <a:extLst>
                            <a:ext uri="{FF2B5EF4-FFF2-40B4-BE49-F238E27FC236}">
                              <a16:creationId xmlns:a16="http://schemas.microsoft.com/office/drawing/2014/main" id="{D80B754B-D5AD-F843-EF3D-54BD29CDD09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10"/>
                        <a:srcRect l="75344" t="-2" r="-313"/>
                        <a:stretch/>
                      </p:blipFill>
                      <p:spPr>
                        <a:xfrm>
                          <a:off x="29832301" y="8296067"/>
                          <a:ext cx="1257300" cy="4971228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</p:pic>
                    <p:sp>
                      <p:nvSpPr>
                        <p:cNvPr id="52" name="TextBox 51">
                          <a:extLst>
                            <a:ext uri="{FF2B5EF4-FFF2-40B4-BE49-F238E27FC236}">
                              <a16:creationId xmlns:a16="http://schemas.microsoft.com/office/drawing/2014/main" id="{90577057-FFD1-A644-75EE-14C7857001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037598" y="13285735"/>
                          <a:ext cx="846707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3000" dirty="0"/>
                            <a:t>Mar</a:t>
                          </a:r>
                        </a:p>
                      </p:txBody>
                    </p:sp>
                  </p:grpSp>
                  <p:grpSp>
                    <p:nvGrpSpPr>
                      <p:cNvPr id="120" name="Group 119">
                        <a:extLst>
                          <a:ext uri="{FF2B5EF4-FFF2-40B4-BE49-F238E27FC236}">
                            <a16:creationId xmlns:a16="http://schemas.microsoft.com/office/drawing/2014/main" id="{CEB9EA1D-AF67-E10C-B7D4-84BFB559F4E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60400" y="8296067"/>
                        <a:ext cx="1257300" cy="5543666"/>
                        <a:chOff x="26060400" y="8296067"/>
                        <a:chExt cx="1257300" cy="5543666"/>
                      </a:xfrm>
                    </p:grpSpPr>
                    <p:pic>
                      <p:nvPicPr>
                        <p:cNvPr id="48" name="Picture 47">
                          <a:extLst>
                            <a:ext uri="{FF2B5EF4-FFF2-40B4-BE49-F238E27FC236}">
                              <a16:creationId xmlns:a16="http://schemas.microsoft.com/office/drawing/2014/main" id="{A04ABCFC-5976-C070-CDCD-39AD781D0CD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11"/>
                        <a:srcRect r="75000"/>
                        <a:stretch/>
                      </p:blipFill>
                      <p:spPr>
                        <a:xfrm>
                          <a:off x="26060400" y="8296067"/>
                          <a:ext cx="1257300" cy="4971228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</p:pic>
                    <p:sp>
                      <p:nvSpPr>
                        <p:cNvPr id="53" name="TextBox 52">
                          <a:extLst>
                            <a:ext uri="{FF2B5EF4-FFF2-40B4-BE49-F238E27FC236}">
                              <a16:creationId xmlns:a16="http://schemas.microsoft.com/office/drawing/2014/main" id="{562B3851-8114-F2E4-B447-1816C36F977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287337" y="13285735"/>
                          <a:ext cx="803426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3000" dirty="0"/>
                            <a:t>Jun</a:t>
                          </a:r>
                        </a:p>
                      </p:txBody>
                    </p:sp>
                  </p:grpSp>
                  <p:grpSp>
                    <p:nvGrpSpPr>
                      <p:cNvPr id="121" name="Group 120">
                        <a:extLst>
                          <a:ext uri="{FF2B5EF4-FFF2-40B4-BE49-F238E27FC236}">
                            <a16:creationId xmlns:a16="http://schemas.microsoft.com/office/drawing/2014/main" id="{31D34AF2-4A35-76DC-AAD8-2124B99962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317700" y="8296067"/>
                        <a:ext cx="1257301" cy="5543666"/>
                        <a:chOff x="27317700" y="8296067"/>
                        <a:chExt cx="1257301" cy="5543666"/>
                      </a:xfrm>
                    </p:grpSpPr>
                    <p:pic>
                      <p:nvPicPr>
                        <p:cNvPr id="50" name="Picture 49">
                          <a:extLst>
                            <a:ext uri="{FF2B5EF4-FFF2-40B4-BE49-F238E27FC236}">
                              <a16:creationId xmlns:a16="http://schemas.microsoft.com/office/drawing/2014/main" id="{1CAD7B6E-D40A-6368-9C9A-45523B5BB72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12"/>
                        <a:srcRect l="25000" r="50000"/>
                        <a:stretch/>
                      </p:blipFill>
                      <p:spPr>
                        <a:xfrm>
                          <a:off x="27317700" y="8296067"/>
                          <a:ext cx="1257301" cy="4971228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</p:pic>
                    <p:sp>
                      <p:nvSpPr>
                        <p:cNvPr id="54" name="TextBox 53">
                          <a:extLst>
                            <a:ext uri="{FF2B5EF4-FFF2-40B4-BE49-F238E27FC236}">
                              <a16:creationId xmlns:a16="http://schemas.microsoft.com/office/drawing/2014/main" id="{28BFBF61-6D5F-BA8B-5A43-D3CF150C43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7458877" y="13285735"/>
                          <a:ext cx="974947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3000" dirty="0"/>
                            <a:t>Sept</a:t>
                          </a:r>
                        </a:p>
                      </p:txBody>
                    </p:sp>
                  </p:grpSp>
                </p:grpSp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2A41A9A2-A11B-E3C5-8688-E37D86F973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452478" y="7772400"/>
                      <a:ext cx="4245044" cy="55686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Seasonal Reproduction</a:t>
                      </a:r>
                    </a:p>
                  </p:txBody>
                </p:sp>
              </p:grpSp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DC77A91C-28E1-2726-4A65-95077C4567A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0802599" y="7772399"/>
                    <a:ext cx="5047489" cy="6071616"/>
                    <a:chOff x="20802599" y="7772400"/>
                    <a:chExt cx="5047489" cy="6064931"/>
                  </a:xfrm>
                </p:grpSpPr>
                <p:grpSp>
                  <p:nvGrpSpPr>
                    <p:cNvPr id="118" name="Group 117">
                      <a:extLst>
                        <a:ext uri="{FF2B5EF4-FFF2-40B4-BE49-F238E27FC236}">
                          <a16:creationId xmlns:a16="http://schemas.microsoft.com/office/drawing/2014/main" id="{664C79C9-301D-3A39-0A14-FDB86B551F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802599" y="8296066"/>
                      <a:ext cx="5047489" cy="5541265"/>
                      <a:chOff x="20802599" y="8296066"/>
                      <a:chExt cx="5047489" cy="5541265"/>
                    </a:xfrm>
                  </p:grpSpPr>
                  <p:grpSp>
                    <p:nvGrpSpPr>
                      <p:cNvPr id="104" name="Group 103">
                        <a:extLst>
                          <a:ext uri="{FF2B5EF4-FFF2-40B4-BE49-F238E27FC236}">
                            <a16:creationId xmlns:a16="http://schemas.microsoft.com/office/drawing/2014/main" id="{01DBF144-1AB0-7C4A-169A-C1C088EEA6C2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0802599" y="8296066"/>
                        <a:ext cx="1261872" cy="5541265"/>
                        <a:chOff x="20802599" y="8296066"/>
                        <a:chExt cx="1261872" cy="5541265"/>
                      </a:xfrm>
                    </p:grpSpPr>
                    <p:sp>
                      <p:nvSpPr>
                        <p:cNvPr id="68" name="TextBox 67">
                          <a:extLst>
                            <a:ext uri="{FF2B5EF4-FFF2-40B4-BE49-F238E27FC236}">
                              <a16:creationId xmlns:a16="http://schemas.microsoft.com/office/drawing/2014/main" id="{7549F003-AA3C-C9EE-D33C-775F85E60D6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1029599" y="13283573"/>
                          <a:ext cx="801293" cy="55375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3000" dirty="0"/>
                            <a:t>Jun</a:t>
                          </a:r>
                        </a:p>
                      </p:txBody>
                    </p:sp>
                    <p:pic>
                      <p:nvPicPr>
                        <p:cNvPr id="77" name="Picture 76">
                          <a:extLst>
                            <a:ext uri="{FF2B5EF4-FFF2-40B4-BE49-F238E27FC236}">
                              <a16:creationId xmlns:a16="http://schemas.microsoft.com/office/drawing/2014/main" id="{B6B87C3C-EFE2-ECA7-4CB0-82B283F486DC}"/>
                            </a:ext>
                          </a:extLst>
                        </p:cNvPr>
                        <p:cNvPicPr>
                          <a:picLocks/>
                        </p:cNvPicPr>
                        <p:nvPr/>
                      </p:nvPicPr>
                      <p:blipFill rotWithShape="1">
                        <a:blip r:embed="rId13"/>
                        <a:srcRect l="331" r="74685"/>
                        <a:stretch/>
                      </p:blipFill>
                      <p:spPr>
                        <a:xfrm>
                          <a:off x="20802599" y="8296066"/>
                          <a:ext cx="1261872" cy="4974336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</p:pic>
                  </p:grpSp>
                  <p:grpSp>
                    <p:nvGrpSpPr>
                      <p:cNvPr id="106" name="Group 105">
                        <a:extLst>
                          <a:ext uri="{FF2B5EF4-FFF2-40B4-BE49-F238E27FC236}">
                            <a16:creationId xmlns:a16="http://schemas.microsoft.com/office/drawing/2014/main" id="{9A5E9720-7849-41F0-B0EA-52E36C5C4238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2064472" y="8296067"/>
                        <a:ext cx="1261872" cy="5541264"/>
                        <a:chOff x="22056573" y="8296067"/>
                        <a:chExt cx="1255608" cy="5541264"/>
                      </a:xfrm>
                    </p:grpSpPr>
                    <p:sp>
                      <p:nvSpPr>
                        <p:cNvPr id="69" name="TextBox 68">
                          <a:extLst>
                            <a:ext uri="{FF2B5EF4-FFF2-40B4-BE49-F238E27FC236}">
                              <a16:creationId xmlns:a16="http://schemas.microsoft.com/office/drawing/2014/main" id="{E84AF2D3-54AF-8F9D-C811-D393933696F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198198" y="13283573"/>
                          <a:ext cx="972359" cy="55375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3000" dirty="0"/>
                            <a:t>Sept</a:t>
                          </a:r>
                        </a:p>
                      </p:txBody>
                    </p:sp>
                    <p:pic>
                      <p:nvPicPr>
                        <p:cNvPr id="79" name="Picture 78">
                          <a:extLst>
                            <a:ext uri="{FF2B5EF4-FFF2-40B4-BE49-F238E27FC236}">
                              <a16:creationId xmlns:a16="http://schemas.microsoft.com/office/drawing/2014/main" id="{FC7EEA32-011F-A48D-D644-A3A83F49FBE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14"/>
                        <a:srcRect l="25978" r="49022"/>
                        <a:stretch/>
                      </p:blipFill>
                      <p:spPr>
                        <a:xfrm>
                          <a:off x="22056573" y="8296067"/>
                          <a:ext cx="1255608" cy="4974336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</p:pic>
                  </p:grpSp>
                  <p:grpSp>
                    <p:nvGrpSpPr>
                      <p:cNvPr id="107" name="Group 106">
                        <a:extLst>
                          <a:ext uri="{FF2B5EF4-FFF2-40B4-BE49-F238E27FC236}">
                            <a16:creationId xmlns:a16="http://schemas.microsoft.com/office/drawing/2014/main" id="{34FB6B1C-2614-16B5-DF03-B6F304B4AFB2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3323879" y="8296066"/>
                        <a:ext cx="1261872" cy="5541264"/>
                        <a:chOff x="23323879" y="8296066"/>
                        <a:chExt cx="1261872" cy="5541264"/>
                      </a:xfrm>
                    </p:grpSpPr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1387F50F-E34D-BF32-DC67-525FAB198B5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3522194" y="13283572"/>
                          <a:ext cx="865242" cy="55375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3000" dirty="0"/>
                            <a:t>Dec</a:t>
                          </a:r>
                        </a:p>
                      </p:txBody>
                    </p:sp>
                    <p:pic>
                      <p:nvPicPr>
                        <p:cNvPr id="63" name="Picture 62">
                          <a:extLst>
                            <a:ext uri="{FF2B5EF4-FFF2-40B4-BE49-F238E27FC236}">
                              <a16:creationId xmlns:a16="http://schemas.microsoft.com/office/drawing/2014/main" id="{7053069B-ED44-D7D4-18EE-69E3392BAF79}"/>
                            </a:ext>
                          </a:extLst>
                        </p:cNvPr>
                        <p:cNvPicPr>
                          <a:picLocks/>
                        </p:cNvPicPr>
                        <p:nvPr/>
                      </p:nvPicPr>
                      <p:blipFill rotWithShape="1">
                        <a:blip r:embed="rId15"/>
                        <a:srcRect l="50517" r="24483"/>
                        <a:stretch/>
                      </p:blipFill>
                      <p:spPr>
                        <a:xfrm>
                          <a:off x="23323879" y="8296066"/>
                          <a:ext cx="1261872" cy="4974336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</p:pic>
                  </p:grpSp>
                  <p:grpSp>
                    <p:nvGrpSpPr>
                      <p:cNvPr id="109" name="Group 108">
                        <a:extLst>
                          <a:ext uri="{FF2B5EF4-FFF2-40B4-BE49-F238E27FC236}">
                            <a16:creationId xmlns:a16="http://schemas.microsoft.com/office/drawing/2014/main" id="{5814E1E3-EAC3-89C5-5411-7C93EA1E5B56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4588216" y="8296066"/>
                        <a:ext cx="1261872" cy="5541264"/>
                        <a:chOff x="24577838" y="8296066"/>
                        <a:chExt cx="1261872" cy="5541264"/>
                      </a:xfrm>
                    </p:grpSpPr>
                    <p:sp>
                      <p:nvSpPr>
                        <p:cNvPr id="67" name="TextBox 66">
                          <a:extLst>
                            <a:ext uri="{FF2B5EF4-FFF2-40B4-BE49-F238E27FC236}">
                              <a16:creationId xmlns:a16="http://schemas.microsoft.com/office/drawing/2014/main" id="{7F48D6EC-3416-C0ED-0B71-13AF92D14FC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4786545" y="13283572"/>
                          <a:ext cx="844459" cy="55375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3000" dirty="0"/>
                            <a:t>Mar</a:t>
                          </a:r>
                        </a:p>
                      </p:txBody>
                    </p:sp>
                    <p:pic>
                      <p:nvPicPr>
                        <p:cNvPr id="75" name="Picture 74">
                          <a:extLst>
                            <a:ext uri="{FF2B5EF4-FFF2-40B4-BE49-F238E27FC236}">
                              <a16:creationId xmlns:a16="http://schemas.microsoft.com/office/drawing/2014/main" id="{577302F9-B834-4744-4E98-DA5052C26B44}"/>
                            </a:ext>
                          </a:extLst>
                        </p:cNvPr>
                        <p:cNvPicPr>
                          <a:picLocks/>
                        </p:cNvPicPr>
                        <p:nvPr/>
                      </p:nvPicPr>
                      <p:blipFill rotWithShape="1">
                        <a:blip r:embed="rId16"/>
                        <a:srcRect l="75266" r="-266"/>
                        <a:stretch/>
                      </p:blipFill>
                      <p:spPr>
                        <a:xfrm>
                          <a:off x="24577838" y="8296066"/>
                          <a:ext cx="1261872" cy="4974336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</p:pic>
                  </p:grpSp>
                </p:grpSp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50D0817E-DB57-F4BE-9384-FDE6B6EA32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004433" y="7772400"/>
                      <a:ext cx="4592251" cy="55686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Continuous Reproduction</a:t>
                      </a:r>
                    </a:p>
                  </p:txBody>
                </p:sp>
              </p:grpSp>
            </p:grp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A29E23B4-CD94-CBB7-307C-E857782D4629}"/>
                    </a:ext>
                  </a:extLst>
                </p:cNvPr>
                <p:cNvGrpSpPr/>
                <p:nvPr/>
              </p:nvGrpSpPr>
              <p:grpSpPr>
                <a:xfrm>
                  <a:off x="22365724" y="14025282"/>
                  <a:ext cx="7290296" cy="605118"/>
                  <a:chOff x="32004000" y="13030200"/>
                  <a:chExt cx="8241204" cy="685800"/>
                </a:xfrm>
              </p:grpSpPr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A032CDB1-1AA3-AE2E-825A-E5B44E577C55}"/>
                      </a:ext>
                    </a:extLst>
                  </p:cNvPr>
                  <p:cNvGrpSpPr/>
                  <p:nvPr/>
                </p:nvGrpSpPr>
                <p:grpSpPr>
                  <a:xfrm>
                    <a:off x="32004000" y="13030200"/>
                    <a:ext cx="2414464" cy="685800"/>
                    <a:chOff x="32004000" y="13030200"/>
                    <a:chExt cx="2414464" cy="685800"/>
                  </a:xfrm>
                </p:grpSpPr>
                <p:sp>
                  <p:nvSpPr>
                    <p:cNvPr id="117" name="Rectangle 116">
                      <a:extLst>
                        <a:ext uri="{FF2B5EF4-FFF2-40B4-BE49-F238E27FC236}">
                          <a16:creationId xmlns:a16="http://schemas.microsoft.com/office/drawing/2014/main" id="{0BB3D90F-2295-A0C4-57A2-3433BAD494A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2004000" y="13030200"/>
                      <a:ext cx="685800" cy="685800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B00A2AAD-40AF-A4D0-12F7-8A16EADB68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776402" y="13039547"/>
                      <a:ext cx="1642062" cy="66710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 algn="ctr"/>
                      <a:r>
                        <a:rPr lang="en-US" sz="3000" dirty="0"/>
                        <a:t>Larvae</a:t>
                      </a:r>
                    </a:p>
                  </p:txBody>
                </p:sp>
              </p:grpSp>
              <p:grpSp>
                <p:nvGrpSpPr>
                  <p:cNvPr id="129" name="Group 128">
                    <a:extLst>
                      <a:ext uri="{FF2B5EF4-FFF2-40B4-BE49-F238E27FC236}">
                        <a16:creationId xmlns:a16="http://schemas.microsoft.com/office/drawing/2014/main" id="{796CA500-7D70-9B92-1D76-AD5369646F1E}"/>
                      </a:ext>
                    </a:extLst>
                  </p:cNvPr>
                  <p:cNvGrpSpPr/>
                  <p:nvPr/>
                </p:nvGrpSpPr>
                <p:grpSpPr>
                  <a:xfrm>
                    <a:off x="34747200" y="13030200"/>
                    <a:ext cx="2885447" cy="685800"/>
                    <a:chOff x="34747200" y="13006630"/>
                    <a:chExt cx="2885447" cy="685800"/>
                  </a:xfrm>
                </p:grpSpPr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212AA0C1-E7D1-52CC-FFB3-767E52FCFB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747200" y="13006630"/>
                      <a:ext cx="685800" cy="6858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8C122C4F-5212-810F-9BE0-297FABE92B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475017" y="13015977"/>
                      <a:ext cx="2157630" cy="66710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 algn="ctr"/>
                      <a:r>
                        <a:rPr lang="en-US" sz="3000" dirty="0"/>
                        <a:t>Juveniles</a:t>
                      </a:r>
                    </a:p>
                  </p:txBody>
                </p:sp>
              </p:grpSp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E2CEB3FA-F893-F3E3-28D3-C0774ADC3D17}"/>
                      </a:ext>
                    </a:extLst>
                  </p:cNvPr>
                  <p:cNvGrpSpPr/>
                  <p:nvPr/>
                </p:nvGrpSpPr>
                <p:grpSpPr>
                  <a:xfrm>
                    <a:off x="37947600" y="13030200"/>
                    <a:ext cx="2297604" cy="685800"/>
                    <a:chOff x="37490400" y="12925714"/>
                    <a:chExt cx="2297604" cy="685800"/>
                  </a:xfrm>
                </p:grpSpPr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69736675-19AD-36A2-E57F-B9B30AF2085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7490400" y="12925714"/>
                      <a:ext cx="685800" cy="685800"/>
                    </a:xfrm>
                    <a:prstGeom prst="rect">
                      <a:avLst/>
                    </a:prstGeom>
                    <a:solidFill>
                      <a:srgbClr val="196B24"/>
                    </a:solidFill>
                    <a:ln>
                      <a:solidFill>
                        <a:srgbClr val="196B24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4240382D-F91A-DB63-4269-495CCC9D04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273864" y="12935061"/>
                      <a:ext cx="1514140" cy="66710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 algn="ctr"/>
                      <a:r>
                        <a:rPr lang="en-US" sz="3000" dirty="0"/>
                        <a:t>Adults</a:t>
                      </a:r>
                    </a:p>
                  </p:txBody>
                </p:sp>
              </p:grpSp>
            </p:grp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B95626-EED3-2839-FB3C-51A7071A5F92}"/>
                  </a:ext>
                </a:extLst>
              </p:cNvPr>
              <p:cNvSpPr txBox="1"/>
              <p:nvPr/>
            </p:nvSpPr>
            <p:spPr>
              <a:xfrm>
                <a:off x="20574000" y="7086600"/>
                <a:ext cx="10744200" cy="642911"/>
              </a:xfrm>
              <a:prstGeom prst="rect">
                <a:avLst/>
              </a:prstGeom>
              <a:noFill/>
            </p:spPr>
            <p:txBody>
              <a:bodyPr wrap="square" rtlCol="0">
                <a:normAutofit lnSpcReduction="10000"/>
              </a:bodyPr>
              <a:lstStyle/>
              <a:p>
                <a:pPr algn="ctr"/>
                <a:r>
                  <a:rPr lang="en-US" sz="3400" i="1" dirty="0">
                    <a:solidFill>
                      <a:schemeClr val="tx1"/>
                    </a:solidFill>
                  </a:rPr>
                  <a:t>B. glandula </a:t>
                </a:r>
                <a:r>
                  <a:rPr lang="en-US" sz="3400" dirty="0">
                    <a:solidFill>
                      <a:schemeClr val="tx1"/>
                    </a:solidFill>
                  </a:rPr>
                  <a:t>Yearly</a:t>
                </a:r>
                <a:r>
                  <a:rPr lang="en-US" sz="34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3400" dirty="0">
                    <a:solidFill>
                      <a:schemeClr val="tx1"/>
                    </a:solidFill>
                  </a:rPr>
                  <a:t>Population Fluctuations</a:t>
                </a:r>
                <a:endParaRPr lang="en-US" sz="3400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9B7D9D85-6C36-73B7-366F-43B0F33BA87D}"/>
                </a:ext>
              </a:extLst>
            </p:cNvPr>
            <p:cNvSpPr/>
            <p:nvPr/>
          </p:nvSpPr>
          <p:spPr>
            <a:xfrm>
              <a:off x="20574000" y="7086600"/>
              <a:ext cx="10744200" cy="777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4A23FC0-499A-6473-50C4-B0F84E5391A9}"/>
              </a:ext>
            </a:extLst>
          </p:cNvPr>
          <p:cNvSpPr txBox="1">
            <a:spLocks/>
          </p:cNvSpPr>
          <p:nvPr/>
        </p:nvSpPr>
        <p:spPr>
          <a:xfrm>
            <a:off x="12573000" y="26289000"/>
            <a:ext cx="8686800" cy="6400800"/>
          </a:xfrm>
          <a:prstGeom prst="rect">
            <a:avLst/>
          </a:prstGeom>
          <a:solidFill>
            <a:srgbClr val="E8EFD9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 anchor="ctr">
            <a:noAutofit/>
          </a:bodyPr>
          <a:lstStyle/>
          <a:p>
            <a:pPr>
              <a:spcAft>
                <a:spcPts val="500"/>
              </a:spcAft>
            </a:pPr>
            <a:r>
              <a:rPr lang="en-US" sz="4000" b="1" dirty="0">
                <a:solidFill>
                  <a:srgbClr val="616A4E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Modeling Local Adaptation and Genetic Variation</a:t>
            </a:r>
            <a:endParaRPr lang="en-US" sz="4000" dirty="0">
              <a:solidFill>
                <a:srgbClr val="616A4E"/>
              </a:solidFill>
              <a:effectLst/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i="1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B. glandula </a:t>
            </a: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has limited dispersal capabilities, so populations see greater genomic divergence as the distance between them increases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A2DEC1F0-336B-3175-AA91-4BE4A5D9C032}"/>
              </a:ext>
            </a:extLst>
          </p:cNvPr>
          <p:cNvGrpSpPr/>
          <p:nvPr/>
        </p:nvGrpSpPr>
        <p:grpSpPr>
          <a:xfrm>
            <a:off x="22402800" y="11201399"/>
            <a:ext cx="8915400" cy="4572000"/>
            <a:chOff x="12572266" y="10744200"/>
            <a:chExt cx="8459668" cy="4342057"/>
          </a:xfrm>
        </p:grpSpPr>
        <p:pic>
          <p:nvPicPr>
            <p:cNvPr id="181" name="Picture 180" descr="A graph of a number of people&#10;&#10;Description automatically generated with medium confidence">
              <a:extLst>
                <a:ext uri="{FF2B5EF4-FFF2-40B4-BE49-F238E27FC236}">
                  <a16:creationId xmlns:a16="http://schemas.microsoft.com/office/drawing/2014/main" id="{0D505A95-55AF-A558-99A3-B48022CAC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2572266" y="10744200"/>
              <a:ext cx="8459668" cy="4342057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A3C72DA-F949-3C7A-8DE9-69ACC1D5DAB7}"/>
                </a:ext>
              </a:extLst>
            </p:cNvPr>
            <p:cNvSpPr/>
            <p:nvPr/>
          </p:nvSpPr>
          <p:spPr>
            <a:xfrm>
              <a:off x="12573000" y="10744200"/>
              <a:ext cx="8458200" cy="434205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8" name="Picture 187" descr="A graph of a green line&#10;&#10;Description automatically generated">
            <a:extLst>
              <a:ext uri="{FF2B5EF4-FFF2-40B4-BE49-F238E27FC236}">
                <a16:creationId xmlns:a16="http://schemas.microsoft.com/office/drawing/2014/main" id="{E5C416F5-DA54-8DA9-C0C9-F3E78E9908D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2406523" y="16308989"/>
            <a:ext cx="8043334" cy="5715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3F7AB22-C431-6077-BDDE-21E15145B08F}"/>
              </a:ext>
            </a:extLst>
          </p:cNvPr>
          <p:cNvGrpSpPr>
            <a:grpSpLocks noChangeAspect="1"/>
          </p:cNvGrpSpPr>
          <p:nvPr/>
        </p:nvGrpSpPr>
        <p:grpSpPr>
          <a:xfrm>
            <a:off x="22023548" y="26937870"/>
            <a:ext cx="8722661" cy="4881142"/>
            <a:chOff x="21939898" y="26434558"/>
            <a:chExt cx="8698206" cy="4867457"/>
          </a:xfrm>
        </p:grpSpPr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BC6F711D-00B8-EF4D-ECB5-6D4A6A44B993}"/>
                </a:ext>
              </a:extLst>
            </p:cNvPr>
            <p:cNvGrpSpPr/>
            <p:nvPr/>
          </p:nvGrpSpPr>
          <p:grpSpPr>
            <a:xfrm>
              <a:off x="21939898" y="26434558"/>
              <a:ext cx="4181829" cy="4867456"/>
              <a:chOff x="31775400" y="16916400"/>
              <a:chExt cx="5715000" cy="6400800"/>
            </a:xfrm>
          </p:grpSpPr>
          <p:pic>
            <p:nvPicPr>
              <p:cNvPr id="215" name="Picture 214">
                <a:extLst>
                  <a:ext uri="{FF2B5EF4-FFF2-40B4-BE49-F238E27FC236}">
                    <a16:creationId xmlns:a16="http://schemas.microsoft.com/office/drawing/2014/main" id="{95C43A9F-1018-1032-1B9A-E0DFCDF9BF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/>
              <a:srcRect t="2003"/>
              <a:stretch/>
            </p:blipFill>
            <p:spPr>
              <a:xfrm>
                <a:off x="31775400" y="17602200"/>
                <a:ext cx="5715000" cy="571500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68033D4A-A57E-C214-08FA-9601EE7B4D68}"/>
                  </a:ext>
                </a:extLst>
              </p:cNvPr>
              <p:cNvSpPr txBox="1"/>
              <p:nvPr/>
            </p:nvSpPr>
            <p:spPr>
              <a:xfrm>
                <a:off x="32811729" y="16916400"/>
                <a:ext cx="3642344" cy="553998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85000" lnSpcReduction="20000"/>
              </a:bodyPr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No Local Adaptation</a:t>
                </a:r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C1680FEF-1AAC-1233-2B16-1C7A7C997361}"/>
                </a:ext>
              </a:extLst>
            </p:cNvPr>
            <p:cNvGrpSpPr/>
            <p:nvPr/>
          </p:nvGrpSpPr>
          <p:grpSpPr>
            <a:xfrm>
              <a:off x="26448639" y="26434560"/>
              <a:ext cx="4189465" cy="4867455"/>
              <a:chOff x="37937168" y="17145000"/>
              <a:chExt cx="5725435" cy="6400798"/>
            </a:xfrm>
          </p:grpSpPr>
          <p:pic>
            <p:nvPicPr>
              <p:cNvPr id="213" name="Picture 212">
                <a:extLst>
                  <a:ext uri="{FF2B5EF4-FFF2-40B4-BE49-F238E27FC236}">
                    <a16:creationId xmlns:a16="http://schemas.microsoft.com/office/drawing/2014/main" id="{A579CB32-DC6E-22A1-AF2A-6BF9C9A971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7947602" y="17830798"/>
                <a:ext cx="5715001" cy="571500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29C8E48E-9DA6-76CF-3759-7CCC7FFCDF86}"/>
                  </a:ext>
                </a:extLst>
              </p:cNvPr>
              <p:cNvSpPr txBox="1"/>
              <p:nvPr/>
            </p:nvSpPr>
            <p:spPr>
              <a:xfrm>
                <a:off x="37937168" y="17145000"/>
                <a:ext cx="5715001" cy="553998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85000" lnSpcReduction="20000"/>
              </a:bodyPr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Local Adaptation to Low Salinity </a:t>
                </a:r>
              </a:p>
            </p:txBody>
          </p:sp>
        </p:grp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73593F19-A554-179F-96D5-58FC217A6CA3}"/>
              </a:ext>
            </a:extLst>
          </p:cNvPr>
          <p:cNvSpPr txBox="1"/>
          <p:nvPr/>
        </p:nvSpPr>
        <p:spPr>
          <a:xfrm>
            <a:off x="22174200" y="26384152"/>
            <a:ext cx="9144000" cy="535209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PLACE HOLDER FOR LOCAL ADAPTATION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B3C7DCC9-BD30-5BDA-5681-2605C2EA3553}"/>
              </a:ext>
            </a:extLst>
          </p:cNvPr>
          <p:cNvSpPr/>
          <p:nvPr/>
        </p:nvSpPr>
        <p:spPr>
          <a:xfrm>
            <a:off x="21497146" y="26289000"/>
            <a:ext cx="9821054" cy="6400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Google Shape;98;p1">
            <a:extLst>
              <a:ext uri="{FF2B5EF4-FFF2-40B4-BE49-F238E27FC236}">
                <a16:creationId xmlns:a16="http://schemas.microsoft.com/office/drawing/2014/main" id="{B1DFAFA7-5DAC-FE76-2995-1BB69883C6C4}"/>
              </a:ext>
            </a:extLst>
          </p:cNvPr>
          <p:cNvCxnSpPr>
            <a:cxnSpLocks/>
          </p:cNvCxnSpPr>
          <p:nvPr/>
        </p:nvCxnSpPr>
        <p:spPr>
          <a:xfrm rot="5400000">
            <a:off x="21374048" y="29471483"/>
            <a:ext cx="0" cy="22849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5C38AE9-4D98-2877-3D43-A2DCEE83276D}"/>
              </a:ext>
            </a:extLst>
          </p:cNvPr>
          <p:cNvSpPr txBox="1"/>
          <p:nvPr/>
        </p:nvSpPr>
        <p:spPr>
          <a:xfrm>
            <a:off x="-8084041" y="11995756"/>
            <a:ext cx="7512535" cy="3631763"/>
          </a:xfrm>
          <a:prstGeom prst="rect">
            <a:avLst/>
          </a:prstGeom>
          <a:solidFill>
            <a:srgbClr val="E8EFD9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616A4E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“As the sculptor carves a masterpiece out of stone, the computational biologist carves a barnacle out of a blob”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scadia Mono SemiLight" panose="020B0609020000020004" pitchFamily="49" charset="0"/>
              <a:cs typeface="Cascadia Mono SemiLight" panose="020B0609020000020004" pitchFamily="49" charset="0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2C62BA-2E13-8996-BF23-C074BE32CA0A}"/>
              </a:ext>
            </a:extLst>
          </p:cNvPr>
          <p:cNvSpPr txBox="1"/>
          <p:nvPr/>
        </p:nvSpPr>
        <p:spPr>
          <a:xfrm>
            <a:off x="-8092804" y="7808978"/>
            <a:ext cx="7521298" cy="3631763"/>
          </a:xfrm>
          <a:prstGeom prst="rect">
            <a:avLst/>
          </a:prstGeom>
          <a:solidFill>
            <a:srgbClr val="E8EFD9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4000" b="1" dirty="0">
                <a:solidFill>
                  <a:srgbClr val="616A4E"/>
                </a:solidFill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“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616A4E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We develop computational simulations of biological systems to expand our understanding of population genomics”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scadia Mono SemiLight" panose="020B0609020000020004" pitchFamily="49" charset="0"/>
              <a:cs typeface="Cascadia Mono SemiLight" panose="020B0609020000020004" pitchFamily="49" charset="0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BFFACC-D38F-0812-5E68-41F377631AF8}"/>
              </a:ext>
            </a:extLst>
          </p:cNvPr>
          <p:cNvSpPr txBox="1"/>
          <p:nvPr/>
        </p:nvSpPr>
        <p:spPr>
          <a:xfrm>
            <a:off x="46286927" y="13060758"/>
            <a:ext cx="8458200" cy="6899325"/>
          </a:xfrm>
          <a:prstGeom prst="rect">
            <a:avLst/>
          </a:prstGeom>
          <a:solidFill>
            <a:srgbClr val="E8EFD9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0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Expand the library of biological simulations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Science is a collaborative process, and constructing new simulations involves building off previous work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The variables and scenarios we’ve modeled can be adapted to other biological systems and contribute to our understanding of species otherwise unrelated to the Pacific acorn barnacle.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3C8798-EFAE-39F9-5B59-BEBDE84F6C0E}"/>
              </a:ext>
            </a:extLst>
          </p:cNvPr>
          <p:cNvSpPr txBox="1"/>
          <p:nvPr/>
        </p:nvSpPr>
        <p:spPr>
          <a:xfrm>
            <a:off x="-8983980" y="17065094"/>
            <a:ext cx="8458200" cy="6899325"/>
          </a:xfrm>
          <a:prstGeom prst="rect">
            <a:avLst/>
          </a:prstGeom>
          <a:solidFill>
            <a:srgbClr val="E8EFD9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0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Good subject for studying large-scale population genomics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Barnacles are easy to sample, contain significant genetic diversity, and are found across the world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The Pacific acorn barnacle is found from Alaska to Baja California. Learning how the genetic variation and evolution of populations across the range is vital for understanding population genomics</a:t>
            </a:r>
          </a:p>
        </p:txBody>
      </p:sp>
      <p:pic>
        <p:nvPicPr>
          <p:cNvPr id="19" name="Picture 1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E846D174-FE32-2954-A5B6-A9092EF63FD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00800" y="26974800"/>
            <a:ext cx="5715000" cy="5715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0A3E798-DBFE-6092-BDE0-A81B5983849B}"/>
              </a:ext>
            </a:extLst>
          </p:cNvPr>
          <p:cNvSpPr txBox="1"/>
          <p:nvPr/>
        </p:nvSpPr>
        <p:spPr>
          <a:xfrm>
            <a:off x="31775396" y="12573000"/>
            <a:ext cx="11887200" cy="2895664"/>
          </a:xfrm>
          <a:prstGeom prst="rect">
            <a:avLst/>
          </a:prstGeom>
          <a:solidFill>
            <a:srgbClr val="E8EFD9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0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Expanding the biological scope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Use the simulation to study the genomic variation of Pacific acorn barnacle populations across the Pacific coast</a:t>
            </a:r>
          </a:p>
        </p:txBody>
      </p:sp>
      <p:pic>
        <p:nvPicPr>
          <p:cNvPr id="24" name="Picture 23" descr="A map of the pacific ocean&#10;&#10;Description automatically generated">
            <a:extLst>
              <a:ext uri="{FF2B5EF4-FFF2-40B4-BE49-F238E27FC236}">
                <a16:creationId xmlns:a16="http://schemas.microsoft.com/office/drawing/2014/main" id="{1257A5D3-1BF5-2DBD-8ED8-943425CB6C7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861687" y="10093911"/>
            <a:ext cx="5486400" cy="82296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5DB78E4F-1810-3E17-0D79-EB5EBB5CE46F}"/>
              </a:ext>
            </a:extLst>
          </p:cNvPr>
          <p:cNvGrpSpPr/>
          <p:nvPr/>
        </p:nvGrpSpPr>
        <p:grpSpPr>
          <a:xfrm>
            <a:off x="228600" y="6858000"/>
            <a:ext cx="6400800" cy="6400800"/>
            <a:chOff x="228600" y="7772400"/>
            <a:chExt cx="6400800" cy="6400800"/>
          </a:xfrm>
        </p:grpSpPr>
        <p:pic>
          <p:nvPicPr>
            <p:cNvPr id="26" name="Picture 25" descr="A close-up of white flowers&#10;&#10;Description automatically generated">
              <a:extLst>
                <a:ext uri="{FF2B5EF4-FFF2-40B4-BE49-F238E27FC236}">
                  <a16:creationId xmlns:a16="http://schemas.microsoft.com/office/drawing/2014/main" id="{C55559BC-ACD1-F521-178D-8C260500BB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36237" t="4333" b="-75"/>
            <a:stretch/>
          </p:blipFill>
          <p:spPr>
            <a:xfrm>
              <a:off x="228600" y="7772400"/>
              <a:ext cx="6400800" cy="6400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981D390-EA36-9FF9-D431-5359719E60D7}"/>
                </a:ext>
              </a:extLst>
            </p:cNvPr>
            <p:cNvSpPr txBox="1"/>
            <p:nvPr/>
          </p:nvSpPr>
          <p:spPr>
            <a:xfrm>
              <a:off x="347472" y="13606272"/>
              <a:ext cx="2103120" cy="457200"/>
            </a:xfrm>
            <a:prstGeom prst="rect">
              <a:avLst/>
            </a:prstGeom>
            <a:solidFill>
              <a:srgbClr val="D7E4BD">
                <a:alpha val="69804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lIns="91440" tIns="91440" rIns="91440" bIns="91440" anchor="b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2000" dirty="0">
                  <a:solidFill>
                    <a:schemeClr val="tx1"/>
                  </a:solidFill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© Martin Arregui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872B1BE-EC11-A1EE-9F33-0B33AB8DFA3C}"/>
              </a:ext>
            </a:extLst>
          </p:cNvPr>
          <p:cNvSpPr txBox="1"/>
          <p:nvPr/>
        </p:nvSpPr>
        <p:spPr>
          <a:xfrm>
            <a:off x="6858000" y="6858000"/>
            <a:ext cx="5257800" cy="1785104"/>
          </a:xfrm>
          <a:prstGeom prst="rect">
            <a:avLst/>
          </a:prstGeom>
          <a:solidFill>
            <a:srgbClr val="E8EFD9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0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What: the Pacific acorn barnacle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1F699E-13E4-E0DF-1E54-AC33C9B1861D}"/>
              </a:ext>
            </a:extLst>
          </p:cNvPr>
          <p:cNvSpPr txBox="1"/>
          <p:nvPr/>
        </p:nvSpPr>
        <p:spPr>
          <a:xfrm>
            <a:off x="228600" y="24693027"/>
            <a:ext cx="11887200" cy="2277547"/>
          </a:xfrm>
          <a:prstGeom prst="rect">
            <a:avLst/>
          </a:prstGeom>
          <a:solidFill>
            <a:srgbClr val="E8EFD9"/>
          </a:solidFill>
          <a:ln>
            <a:solidFill>
              <a:schemeClr val="tx1"/>
            </a:solidFill>
          </a:ln>
        </p:spPr>
        <p:txBody>
          <a:bodyPr wrap="square" lIns="320040" tIns="274320" rIns="320040" bIns="274320" rtlCol="0" anchor="ctr">
            <a:spAutoFit/>
          </a:bodyPr>
          <a:lstStyle/>
          <a:p>
            <a:pPr algn="ctr"/>
            <a:r>
              <a:rPr lang="en-US" sz="5600" b="1" dirty="0">
                <a:solidFill>
                  <a:srgbClr val="616A4E"/>
                </a:solidFill>
              </a:rPr>
              <a:t>How do we develop our simulation?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FCF7E1-8828-A8B2-6B24-918BCCC9DD8F}"/>
              </a:ext>
            </a:extLst>
          </p:cNvPr>
          <p:cNvSpPr txBox="1"/>
          <p:nvPr/>
        </p:nvSpPr>
        <p:spPr>
          <a:xfrm>
            <a:off x="31775399" y="5943601"/>
            <a:ext cx="11887197" cy="2898229"/>
          </a:xfrm>
          <a:prstGeom prst="rect">
            <a:avLst/>
          </a:prstGeom>
          <a:solidFill>
            <a:srgbClr val="E8EFD9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Model the life cycle and reproduction of </a:t>
            </a:r>
            <a:r>
              <a:rPr lang="en-US" sz="3600" i="1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B. glandula 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Model the fitness effects of environmental variables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Developed the platform to conduct research on </a:t>
            </a:r>
            <a:r>
              <a:rPr lang="en-US" sz="3600" i="1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B. glandula </a:t>
            </a: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in estuarine settings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6C9604-070B-96E3-D588-589B43D8202B}"/>
              </a:ext>
            </a:extLst>
          </p:cNvPr>
          <p:cNvSpPr txBox="1">
            <a:spLocks/>
          </p:cNvSpPr>
          <p:nvPr/>
        </p:nvSpPr>
        <p:spPr>
          <a:xfrm>
            <a:off x="31775399" y="10168949"/>
            <a:ext cx="11887200" cy="2277547"/>
          </a:xfrm>
          <a:prstGeom prst="rect">
            <a:avLst/>
          </a:prstGeom>
          <a:solidFill>
            <a:srgbClr val="E8EFD9"/>
          </a:solidFill>
          <a:ln>
            <a:solidFill>
              <a:schemeClr val="tx1"/>
            </a:solidFill>
          </a:ln>
        </p:spPr>
        <p:txBody>
          <a:bodyPr wrap="square" lIns="320040" tIns="274320" rIns="320040" bIns="274320" rtlCol="0" anchor="t">
            <a:spAutoFit/>
          </a:bodyPr>
          <a:lstStyle/>
          <a:p>
            <a:pPr algn="ctr"/>
            <a:r>
              <a:rPr lang="en-US" sz="5600" b="1" dirty="0">
                <a:solidFill>
                  <a:srgbClr val="616A4E"/>
                </a:solidFill>
              </a:rPr>
              <a:t>Now that we have a working simulation, what comes next?</a:t>
            </a:r>
          </a:p>
        </p:txBody>
      </p:sp>
      <p:cxnSp>
        <p:nvCxnSpPr>
          <p:cNvPr id="36" name="Google Shape;97;p1">
            <a:extLst>
              <a:ext uri="{FF2B5EF4-FFF2-40B4-BE49-F238E27FC236}">
                <a16:creationId xmlns:a16="http://schemas.microsoft.com/office/drawing/2014/main" id="{37D1EC0A-E809-77AC-B11C-72154660D6A6}"/>
              </a:ext>
            </a:extLst>
          </p:cNvPr>
          <p:cNvCxnSpPr/>
          <p:nvPr/>
        </p:nvCxnSpPr>
        <p:spPr>
          <a:xfrm>
            <a:off x="31546800" y="9766072"/>
            <a:ext cx="12344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6299D172-E7B6-7473-84D9-5E30A2617E9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2957234" y="10060314"/>
            <a:ext cx="8229600" cy="82296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0FC9A06-0773-6F5F-8AB3-E787E0903388}"/>
              </a:ext>
            </a:extLst>
          </p:cNvPr>
          <p:cNvSpPr txBox="1"/>
          <p:nvPr/>
        </p:nvSpPr>
        <p:spPr>
          <a:xfrm>
            <a:off x="228600" y="27312988"/>
            <a:ext cx="6168660" cy="5029200"/>
          </a:xfrm>
          <a:prstGeom prst="rect">
            <a:avLst/>
          </a:prstGeom>
          <a:solidFill>
            <a:srgbClr val="E8EFD9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 marL="571500" indent="-5715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We use </a:t>
            </a:r>
            <a:r>
              <a:rPr lang="en-US" sz="3600" dirty="0" err="1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SLiM</a:t>
            </a: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, a software developed by the Messer Lab, to build simulations</a:t>
            </a:r>
          </a:p>
          <a:p>
            <a:pPr marL="571500" indent="-5715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Scan the QR code on the right to see this project’s GitHub repository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EBB3269-7E29-4F01-8467-4912BE1BD04E}">
  <we:reference id="2316f4a4-e734-4e90-ac62-c83f30603c77" version="1.0.0.0" store="EXCatalog" storeType="EXCatalog"/>
  <we:alternateReferences>
    <we:reference id="WA200003220" version="1.0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19472</TotalTime>
  <Words>1040</Words>
  <Application>Microsoft Office PowerPoint</Application>
  <PresentationFormat>Custom</PresentationFormat>
  <Paragraphs>124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Cascadia Mono SemiLight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Bryan Rebar</dc:creator>
  <cp:lastModifiedBy>Alexandra Bangs</cp:lastModifiedBy>
  <cp:revision>65</cp:revision>
  <dcterms:modified xsi:type="dcterms:W3CDTF">2024-10-28T17:02:34Z</dcterms:modified>
</cp:coreProperties>
</file>