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7D9FE6F5-5364-4438-88DD-886FE2CDFA8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E73"/>
    <a:srgbClr val="E69F00"/>
    <a:srgbClr val="56B4E9"/>
    <a:srgbClr val="D7E4BD"/>
    <a:srgbClr val="E8EFD9"/>
    <a:srgbClr val="616A4E"/>
    <a:srgbClr val="196B24"/>
    <a:srgbClr val="F2F6EA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07" autoAdjust="0"/>
    <p:restoredTop sz="93447" autoAdjust="0"/>
  </p:normalViewPr>
  <p:slideViewPr>
    <p:cSldViewPr snapToGrid="0">
      <p:cViewPr varScale="1">
        <p:scale>
          <a:sx n="12" d="100"/>
          <a:sy n="12" d="100"/>
        </p:scale>
        <p:origin x="2032" y="8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846D174-FE32-2954-A5B6-A9092EF63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7" t="4909" r="4220" b="4390"/>
          <a:stretch/>
        </p:blipFill>
        <p:spPr>
          <a:xfrm>
            <a:off x="10262938" y="30861000"/>
            <a:ext cx="1852862" cy="1828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DAF03E-1C28-162C-AF18-A65606466F12}"/>
              </a:ext>
            </a:extLst>
          </p:cNvPr>
          <p:cNvSpPr txBox="1"/>
          <p:nvPr/>
        </p:nvSpPr>
        <p:spPr>
          <a:xfrm>
            <a:off x="8299824" y="30861000"/>
            <a:ext cx="1852862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2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to see this project’s GitHub repository!</a:t>
            </a:r>
          </a:p>
        </p:txBody>
      </p:sp>
      <p:cxnSp>
        <p:nvCxnSpPr>
          <p:cNvPr id="23" name="Google Shape;98;p1">
            <a:extLst>
              <a:ext uri="{FF2B5EF4-FFF2-40B4-BE49-F238E27FC236}">
                <a16:creationId xmlns:a16="http://schemas.microsoft.com/office/drawing/2014/main" id="{F235E7E4-E44E-B32E-C564-DC6E3EA700B1}"/>
              </a:ext>
            </a:extLst>
          </p:cNvPr>
          <p:cNvCxnSpPr>
            <a:cxnSpLocks/>
          </p:cNvCxnSpPr>
          <p:nvPr/>
        </p:nvCxnSpPr>
        <p:spPr>
          <a:xfrm rot="5400000">
            <a:off x="21877875" y="290596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" name="Google Shape;98;p1">
            <a:extLst>
              <a:ext uri="{FF2B5EF4-FFF2-40B4-BE49-F238E27FC236}">
                <a16:creationId xmlns:a16="http://schemas.microsoft.com/office/drawing/2014/main" id="{F1F199A0-CA19-F9FD-DF5E-2F0D93622C40}"/>
              </a:ext>
            </a:extLst>
          </p:cNvPr>
          <p:cNvCxnSpPr>
            <a:cxnSpLocks/>
          </p:cNvCxnSpPr>
          <p:nvPr/>
        </p:nvCxnSpPr>
        <p:spPr>
          <a:xfrm rot="5400000">
            <a:off x="16973559" y="2075688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9" name="Google Shape;98;p1">
            <a:extLst>
              <a:ext uri="{FF2B5EF4-FFF2-40B4-BE49-F238E27FC236}">
                <a16:creationId xmlns:a16="http://schemas.microsoft.com/office/drawing/2014/main" id="{0023B1E7-65C7-03B5-26B5-78F35B80C74F}"/>
              </a:ext>
            </a:extLst>
          </p:cNvPr>
          <p:cNvCxnSpPr>
            <a:cxnSpLocks/>
          </p:cNvCxnSpPr>
          <p:nvPr/>
        </p:nvCxnSpPr>
        <p:spPr>
          <a:xfrm rot="5400000">
            <a:off x="16972239" y="9853459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8" name="Google Shape;98;p1">
            <a:extLst>
              <a:ext uri="{FF2B5EF4-FFF2-40B4-BE49-F238E27FC236}">
                <a16:creationId xmlns:a16="http://schemas.microsoft.com/office/drawing/2014/main" id="{35C1F854-ED73-7FF6-1AE2-B866F145F404}"/>
              </a:ext>
            </a:extLst>
          </p:cNvPr>
          <p:cNvCxnSpPr>
            <a:cxnSpLocks/>
          </p:cNvCxnSpPr>
          <p:nvPr/>
        </p:nvCxnSpPr>
        <p:spPr>
          <a:xfrm rot="5400000">
            <a:off x="21945600" y="127147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0" name="Google Shape;98;p1">
            <a:extLst>
              <a:ext uri="{FF2B5EF4-FFF2-40B4-BE49-F238E27FC236}">
                <a16:creationId xmlns:a16="http://schemas.microsoft.com/office/drawing/2014/main" id="{C7F2220E-DDAD-2796-854B-CAF3BE44A6DB}"/>
              </a:ext>
            </a:extLst>
          </p:cNvPr>
          <p:cNvCxnSpPr>
            <a:cxnSpLocks/>
          </p:cNvCxnSpPr>
          <p:nvPr/>
        </p:nvCxnSpPr>
        <p:spPr>
          <a:xfrm rot="5400000">
            <a:off x="21928795" y="7579596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6" y="6827222"/>
            <a:ext cx="9262872" cy="2957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 anchorCtr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 and life stages</a:t>
            </a:r>
            <a:endParaRPr lang="en-US" sz="44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Brooding occurs seasonally in the late winter,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larvae dispersing during the summer and juveniles settling in the fall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6BBB44-371A-6301-9A85-6A1FD6BB4B52}"/>
              </a:ext>
            </a:extLst>
          </p:cNvPr>
          <p:cNvSpPr txBox="1">
            <a:spLocks/>
          </p:cNvSpPr>
          <p:nvPr/>
        </p:nvSpPr>
        <p:spPr>
          <a:xfrm>
            <a:off x="22062194" y="6858000"/>
            <a:ext cx="9262872" cy="1900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274320" rIns="91440" bIns="274320" anchor="t">
            <a:spAutoFit/>
          </a:bodyPr>
          <a:lstStyle/>
          <a:p>
            <a:pPr lvl="1" algn="ctr">
              <a:spcAft>
                <a:spcPts val="5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Barnacle Life Stages</a:t>
            </a:r>
          </a:p>
          <a:p>
            <a:pPr lvl="1" algn="ctr">
              <a:lnSpc>
                <a:spcPct val="150000"/>
              </a:lnSpc>
              <a:spcAft>
                <a:spcPts val="500"/>
              </a:spcAft>
            </a:pPr>
            <a:r>
              <a:rPr lang="en-US" sz="3600" b="1" dirty="0">
                <a:ln>
                  <a:solidFill>
                    <a:srgbClr val="E69F00"/>
                  </a:solidFill>
                </a:ln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Larvae | </a:t>
            </a:r>
            <a:r>
              <a:rPr lang="en-US" sz="3600" b="1" dirty="0">
                <a:ln w="38100">
                  <a:solidFill>
                    <a:srgbClr val="56B4E9"/>
                  </a:solidFill>
                </a:ln>
                <a:solidFill>
                  <a:srgbClr val="56B4E9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Juveniles | </a:t>
            </a:r>
            <a:r>
              <a:rPr lang="en-US" sz="3600" b="1" dirty="0">
                <a:ln>
                  <a:solidFill>
                    <a:srgbClr val="009E73"/>
                  </a:solidFill>
                </a:ln>
                <a:solidFill>
                  <a:srgbClr val="009E73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Adults | </a:t>
            </a:r>
            <a:r>
              <a:rPr lang="en-US" sz="3600" b="1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Total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208" name="Google Shape;98;p1">
            <a:extLst>
              <a:ext uri="{FF2B5EF4-FFF2-40B4-BE49-F238E27FC236}">
                <a16:creationId xmlns:a16="http://schemas.microsoft.com/office/drawing/2014/main" id="{E0F72F07-98BA-11F6-FC61-0A7E1D00CFF4}"/>
              </a:ext>
            </a:extLst>
          </p:cNvPr>
          <p:cNvCxnSpPr>
            <a:cxnSpLocks/>
          </p:cNvCxnSpPr>
          <p:nvPr/>
        </p:nvCxnSpPr>
        <p:spPr>
          <a:xfrm rot="5400000">
            <a:off x="2880873" y="1618488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7" name="Google Shape;98;p1">
            <a:extLst>
              <a:ext uri="{FF2B5EF4-FFF2-40B4-BE49-F238E27FC236}">
                <a16:creationId xmlns:a16="http://schemas.microsoft.com/office/drawing/2014/main" id="{073CEA54-26F2-9704-A2CE-FE8F2D998918}"/>
              </a:ext>
            </a:extLst>
          </p:cNvPr>
          <p:cNvCxnSpPr>
            <a:cxnSpLocks/>
          </p:cNvCxnSpPr>
          <p:nvPr/>
        </p:nvCxnSpPr>
        <p:spPr>
          <a:xfrm rot="5400000">
            <a:off x="6290110" y="13234838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60" name="Google Shape;98;p1">
            <a:extLst>
              <a:ext uri="{FF2B5EF4-FFF2-40B4-BE49-F238E27FC236}">
                <a16:creationId xmlns:a16="http://schemas.microsoft.com/office/drawing/2014/main" id="{521FC19F-383D-FB6C-4B5B-7E02ACE8465C}"/>
              </a:ext>
            </a:extLst>
          </p:cNvPr>
          <p:cNvCxnSpPr>
            <a:cxnSpLocks/>
          </p:cNvCxnSpPr>
          <p:nvPr/>
        </p:nvCxnSpPr>
        <p:spPr>
          <a:xfrm rot="5400000">
            <a:off x="6172200" y="27818182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55" name="Google Shape;98;p1">
            <a:extLst>
              <a:ext uri="{FF2B5EF4-FFF2-40B4-BE49-F238E27FC236}">
                <a16:creationId xmlns:a16="http://schemas.microsoft.com/office/drawing/2014/main" id="{E133BA58-3EFE-3AF5-25CB-29F295A5C6F0}"/>
              </a:ext>
            </a:extLst>
          </p:cNvPr>
          <p:cNvCxnSpPr>
            <a:cxnSpLocks/>
          </p:cNvCxnSpPr>
          <p:nvPr/>
        </p:nvCxnSpPr>
        <p:spPr>
          <a:xfrm rot="5400000">
            <a:off x="5577840" y="872490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5715000" y="59436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53" r="5862"/>
          <a:stretch/>
        </p:blipFill>
        <p:spPr>
          <a:xfrm>
            <a:off x="228600" y="16279471"/>
            <a:ext cx="5950820" cy="9890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/>
          </p:cNvSpPr>
          <p:nvPr/>
        </p:nvSpPr>
        <p:spPr>
          <a:xfrm>
            <a:off x="12573000" y="4343400"/>
            <a:ext cx="18745200" cy="22860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02" name="Google Shape;102;p1"/>
          <p:cNvSpPr txBox="1">
            <a:spLocks/>
          </p:cNvSpPr>
          <p:nvPr/>
        </p:nvSpPr>
        <p:spPr>
          <a:xfrm>
            <a:off x="5943600" y="2430689"/>
            <a:ext cx="32004000" cy="156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Alexandra Bangs</a:t>
            </a:r>
            <a:r>
              <a:rPr lang="en-US" sz="5000" b="1" i="0" u="sng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Angel Rivera-Colón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lang="en-US" sz="5000" baseline="30000" dirty="0">
                <a:solidFill>
                  <a:schemeClr val="dk1"/>
                </a:solidFill>
              </a:rPr>
              <a:t>2</a:t>
            </a:r>
            <a:endParaRPr sz="5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 </a:t>
            </a: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3200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b="15698"/>
          <a:stretch/>
        </p:blipFill>
        <p:spPr>
          <a:xfrm>
            <a:off x="39269361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6355560" y="24746052"/>
            <a:ext cx="5825991" cy="5825991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3248527" y="228600"/>
            <a:ext cx="36020834" cy="22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1768534" y="26106116"/>
            <a:ext cx="11903210" cy="3112785"/>
            <a:chOff x="31953484" y="27913079"/>
            <a:chExt cx="11903210" cy="2704508"/>
          </a:xfrm>
        </p:grpSpPr>
        <p:sp>
          <p:nvSpPr>
            <p:cNvPr id="114" name="Google Shape;114;p1"/>
            <p:cNvSpPr txBox="1"/>
            <p:nvPr/>
          </p:nvSpPr>
          <p:spPr>
            <a:xfrm>
              <a:off x="31953484" y="28612060"/>
              <a:ext cx="11887200" cy="2005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Dave Sutherland for providing environmental models of Coos Bay, OR</a:t>
              </a:r>
              <a:r>
                <a:rPr lang="en-US" sz="1800" dirty="0">
                  <a:solidFill>
                    <a:schemeClr val="dk1"/>
                  </a:solidFill>
                </a:rPr>
                <a:t>.</a:t>
              </a:r>
              <a:endParaRPr lang="en-US" sz="1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Kern Ralph Co-Lab for being a wonderful group to collaborate and learn with.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the University of Oregon Summer Program for Undergraduate Research and the Mary G. Alden Fellowship for the funding to pursue summer research.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dk1"/>
                  </a:solidFill>
                </a:rPr>
                <a:t>And to ASM for providing a travel award to attend ABRCMS 2024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31969494" y="27913079"/>
              <a:ext cx="11887200" cy="693349"/>
            </a:xfrm>
            <a:prstGeom prst="rect">
              <a:avLst/>
            </a:prstGeom>
            <a:solidFill>
              <a:srgbClr val="E8EFD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616A4E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4500" b="0" i="0" u="none" strike="noStrike" cap="none" dirty="0">
                <a:solidFill>
                  <a:srgbClr val="616A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587752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415239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53" name="Google Shape;96;p1">
            <a:extLst>
              <a:ext uri="{FF2B5EF4-FFF2-40B4-BE49-F238E27FC236}">
                <a16:creationId xmlns:a16="http://schemas.microsoft.com/office/drawing/2014/main" id="{31FBF473-4E2F-0DFE-912B-26CFEC75EDC7}"/>
              </a:ext>
            </a:extLst>
          </p:cNvPr>
          <p:cNvSpPr txBox="1"/>
          <p:nvPr/>
        </p:nvSpPr>
        <p:spPr>
          <a:xfrm>
            <a:off x="31784544" y="29626560"/>
            <a:ext cx="11887200" cy="798018"/>
          </a:xfrm>
          <a:prstGeom prst="rect">
            <a:avLst/>
          </a:prstGeom>
          <a:solidFill>
            <a:srgbClr val="E8EFD9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616A4E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500" b="0" i="0" u="none" strike="noStrike" cap="none" dirty="0">
              <a:solidFill>
                <a:srgbClr val="616A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11887200" cy="13716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520100" y="5092735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93684" y="22167400"/>
            <a:ext cx="11880342" cy="3575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Evolution of Barnacle Populations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Apply model to study the genomic variation of barnacle populations across the Pacific coast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 environmental variables are contributing to the population structure?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228600" y="5909781"/>
            <a:ext cx="5257800" cy="6468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</a:t>
            </a: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he Pacific acorn barnacle</a:t>
            </a:r>
            <a:endParaRPr lang="en-US" sz="4400" b="1" dirty="0">
              <a:solidFill>
                <a:srgbClr val="616A4E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Filter-feeding invertebrate found in intertidal zones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Undergoes planktonic larval stage, and sessile juveniles and adult stages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6" name="Picture 45" descr="A green and black logo&#10;&#10;Description automatically generated">
            <a:extLst>
              <a:ext uri="{FF2B5EF4-FFF2-40B4-BE49-F238E27FC236}">
                <a16:creationId xmlns:a16="http://schemas.microsoft.com/office/drawing/2014/main" id="{531548A0-8995-48D2-B386-FA09C06F8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41" y="224375"/>
            <a:ext cx="3179873" cy="36576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50F206C-26A4-F596-CDE4-B0E2A59F2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772" y="30861000"/>
            <a:ext cx="1828800" cy="1828800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59" name="Picture 5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8C6C8CB-EE61-626F-AB3D-8B1739B7BC4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318"/>
          <a:stretch/>
        </p:blipFill>
        <p:spPr>
          <a:xfrm>
            <a:off x="6362772" y="12562398"/>
            <a:ext cx="5825993" cy="11928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8072080"/>
            <a:ext cx="9262872" cy="468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Population Fitness</a:t>
            </a:r>
            <a:endParaRPr lang="en-US" sz="44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Fitness is the product of density-dependent selection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7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environmental gradients, and local adaptation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 see the effects of local adaptation, the model needs to run for much longer than 100 years!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7060376"/>
            <a:ext cx="9262872" cy="3634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Effects of Environmental Variables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</a:t>
            </a:r>
            <a:r>
              <a:rPr lang="en-US" sz="3600" dirty="0"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have higher survival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at moderate to high salinities</a:t>
            </a:r>
            <a:r>
              <a:rPr kumimoji="0" lang="en-US" sz="3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4,5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5E03358-19C1-2BCA-728D-2959A20B0E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5" b="385"/>
          <a:stretch/>
        </p:blipFill>
        <p:spPr>
          <a:xfrm>
            <a:off x="22062195" y="16206584"/>
            <a:ext cx="9262872" cy="9262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6" name="Google Shape;114;p1">
            <a:extLst>
              <a:ext uri="{FF2B5EF4-FFF2-40B4-BE49-F238E27FC236}">
                <a16:creationId xmlns:a16="http://schemas.microsoft.com/office/drawing/2014/main" id="{E23C6F3B-144A-BE51-A5DF-21E43D2B5DC4}"/>
              </a:ext>
            </a:extLst>
          </p:cNvPr>
          <p:cNvSpPr txBox="1"/>
          <p:nvPr/>
        </p:nvSpPr>
        <p:spPr>
          <a:xfrm>
            <a:off x="31784544" y="30422088"/>
            <a:ext cx="11887200" cy="229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>
              <a:buAutoNum type="arabicPeriod"/>
            </a:pPr>
            <a:r>
              <a:rPr lang="en-US" sz="1300" b="0" i="0" dirty="0" err="1">
                <a:solidFill>
                  <a:srgbClr val="000000"/>
                </a:solidFill>
                <a:effectLst/>
                <a:latin typeface="+mj-lt"/>
              </a:rPr>
              <a:t>iNaturalist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+mj-lt"/>
              </a:rPr>
              <a:t> community. Observations of </a:t>
            </a:r>
            <a:r>
              <a:rPr lang="en-US" sz="1300" b="0" i="1" dirty="0">
                <a:solidFill>
                  <a:srgbClr val="000000"/>
                </a:solidFill>
                <a:effectLst/>
                <a:latin typeface="+mj-lt"/>
              </a:rPr>
              <a:t>Balanus glandula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+mj-lt"/>
              </a:rPr>
              <a:t> from Mar del Plata, Provincia de Buenos Aires, Argentina observed on Nov 6, 2021. Exported from https://www.inaturalist.org on 11/6/2024</a:t>
            </a:r>
            <a:endParaRPr lang="en-US" sz="13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Wares, J. P., Strand, A. E. &amp; </a:t>
            </a:r>
            <a:r>
              <a:rPr lang="en-US" sz="1300" dirty="0" err="1">
                <a:effectLst/>
                <a:latin typeface="+mj-lt"/>
              </a:rPr>
              <a:t>Sotka</a:t>
            </a:r>
            <a:r>
              <a:rPr lang="en-US" sz="1300" dirty="0">
                <a:effectLst/>
                <a:latin typeface="+mj-lt"/>
              </a:rPr>
              <a:t>, E. E. Diversity, divergence and density: How habitat and hybrid zone dynamics maintain a genomic cline in an intertidal barnacle. </a:t>
            </a:r>
            <a:r>
              <a:rPr lang="en-US" sz="1300" i="1" dirty="0">
                <a:effectLst/>
                <a:latin typeface="+mj-lt"/>
              </a:rPr>
              <a:t>Journal of Biogeography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48</a:t>
            </a:r>
            <a:r>
              <a:rPr lang="en-US" sz="1300" dirty="0">
                <a:effectLst/>
                <a:latin typeface="+mj-lt"/>
              </a:rPr>
              <a:t>, 2174–2185 (2021).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Haller, B. C. &amp; Messer, P. W. </a:t>
            </a:r>
            <a:r>
              <a:rPr lang="en-US" sz="1300" dirty="0" err="1">
                <a:effectLst/>
                <a:latin typeface="+mj-lt"/>
              </a:rPr>
              <a:t>SLiM</a:t>
            </a:r>
            <a:r>
              <a:rPr lang="en-US" sz="1300" dirty="0">
                <a:effectLst/>
                <a:latin typeface="+mj-lt"/>
              </a:rPr>
              <a:t> 4: Multispecies Eco-Evolutionary Modeling. </a:t>
            </a:r>
            <a:r>
              <a:rPr lang="en-US" sz="1300" i="1" dirty="0">
                <a:effectLst/>
                <a:latin typeface="+mj-lt"/>
              </a:rPr>
              <a:t>The American Naturalist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201</a:t>
            </a:r>
            <a:r>
              <a:rPr lang="en-US" sz="1300" dirty="0">
                <a:effectLst/>
                <a:latin typeface="+mj-lt"/>
              </a:rPr>
              <a:t>, E127–E139 (2023).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Berger, M. S., Darrah, A. J. &amp; </a:t>
            </a:r>
            <a:r>
              <a:rPr lang="en-US" sz="1300" dirty="0" err="1">
                <a:effectLst/>
                <a:latin typeface="+mj-lt"/>
              </a:rPr>
              <a:t>Emlet</a:t>
            </a:r>
            <a:r>
              <a:rPr lang="en-US" sz="1300" dirty="0">
                <a:effectLst/>
                <a:latin typeface="+mj-lt"/>
              </a:rPr>
              <a:t>, R. B. Spatial and temporal variability of early post-settlement survivorship and growth in the barnacle Balanus glandula along an estuarine gradient. </a:t>
            </a:r>
            <a:r>
              <a:rPr lang="en-US" sz="1300" i="1" dirty="0">
                <a:effectLst/>
                <a:latin typeface="+mj-lt"/>
              </a:rPr>
              <a:t>Journal of Experimental Marine Biology and Ecology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336</a:t>
            </a:r>
            <a:r>
              <a:rPr lang="en-US" sz="1300" dirty="0">
                <a:effectLst/>
                <a:latin typeface="+mj-lt"/>
              </a:rPr>
              <a:t>, 74–87 (2006).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Conroy, T., Sutherland, D. A. &amp; Ralston, D. K. Estuarine Exchange Flow Variability in a Seasonal, Segmented Estuary. </a:t>
            </a:r>
            <a:r>
              <a:rPr lang="en-US" sz="1300" i="1" dirty="0">
                <a:effectLst/>
                <a:latin typeface="+mj-lt"/>
              </a:rPr>
              <a:t>Journal of Physical Oceanography, 50(3), 595-613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50</a:t>
            </a:r>
            <a:r>
              <a:rPr lang="en-US" sz="1300" dirty="0">
                <a:effectLst/>
                <a:latin typeface="+mj-lt"/>
              </a:rPr>
              <a:t>, 595–613 (2020).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Chevy, E. T. </a:t>
            </a:r>
            <a:r>
              <a:rPr lang="en-US" sz="1300" i="1" dirty="0">
                <a:effectLst/>
                <a:latin typeface="+mj-lt"/>
              </a:rPr>
              <a:t>et al.</a:t>
            </a:r>
            <a:r>
              <a:rPr lang="en-US" sz="1300" dirty="0">
                <a:effectLst/>
                <a:latin typeface="+mj-lt"/>
              </a:rPr>
              <a:t> Population genetics meets ecology: a guide to individual-based simulations in continuous landscapes. </a:t>
            </a:r>
            <a:r>
              <a:rPr lang="en-US" sz="1300" dirty="0">
                <a:latin typeface="+mj-lt"/>
              </a:rPr>
              <a:t>Preprint at </a:t>
            </a:r>
            <a:r>
              <a:rPr lang="en-US" sz="1300" i="1" dirty="0" err="1">
                <a:latin typeface="+mj-lt"/>
              </a:rPr>
              <a:t>bioRxiv</a:t>
            </a:r>
            <a:r>
              <a:rPr lang="en-US" sz="1300" dirty="0">
                <a:effectLst/>
                <a:latin typeface="+mj-lt"/>
              </a:rPr>
              <a:t> (2024</a:t>
            </a:r>
            <a:r>
              <a:rPr lang="en-US" sz="1300" dirty="0">
                <a:latin typeface="+mj-lt"/>
              </a:rPr>
              <a:t>).</a:t>
            </a:r>
          </a:p>
          <a:p>
            <a:pPr marL="228600" indent="-228600">
              <a:buAutoNum type="arabicPeriod"/>
            </a:pPr>
            <a:r>
              <a:rPr lang="en-US" sz="1300" dirty="0">
                <a:effectLst/>
                <a:latin typeface="+mj-lt"/>
              </a:rPr>
              <a:t>Berger, M. Reproduction of the intertidal barnacle Balanus glandula along an estuarine gradient. </a:t>
            </a:r>
            <a:r>
              <a:rPr lang="en-US" sz="1300" i="1" dirty="0">
                <a:effectLst/>
                <a:latin typeface="+mj-lt"/>
              </a:rPr>
              <a:t>Marine Ecology</a:t>
            </a:r>
            <a:r>
              <a:rPr lang="en-US" sz="1300" dirty="0">
                <a:effectLst/>
                <a:latin typeface="+mj-lt"/>
              </a:rPr>
              <a:t> </a:t>
            </a:r>
            <a:r>
              <a:rPr lang="en-US" sz="1300" b="1" dirty="0">
                <a:effectLst/>
                <a:latin typeface="+mj-lt"/>
              </a:rPr>
              <a:t>30</a:t>
            </a:r>
            <a:r>
              <a:rPr lang="en-US" sz="1300" dirty="0">
                <a:effectLst/>
                <a:latin typeface="+mj-lt"/>
              </a:rPr>
              <a:t>, 346–353 (2009).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272931-4D3B-945E-B8CD-067E7218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Mar del Plata, Provincia de Buenos Aires, Argentina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FDF56-11EB-E851-9055-018BF81BB6DF}"/>
              </a:ext>
            </a:extLst>
          </p:cNvPr>
          <p:cNvSpPr txBox="1"/>
          <p:nvPr/>
        </p:nvSpPr>
        <p:spPr>
          <a:xfrm>
            <a:off x="11542005" y="11763460"/>
            <a:ext cx="457200" cy="457200"/>
          </a:xfrm>
          <a:prstGeom prst="rect">
            <a:avLst/>
          </a:prstGeom>
          <a:solidFill>
            <a:srgbClr val="D7E4BD">
              <a:alpha val="69804"/>
            </a:srgbClr>
          </a:solidFill>
          <a:ln w="25400">
            <a:solidFill>
              <a:schemeClr val="tx1"/>
            </a:solidFill>
          </a:ln>
        </p:spPr>
        <p:txBody>
          <a:bodyPr wrap="square" lIns="91440" tIns="91440" rIns="91440" bIns="9144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cxnSp>
        <p:nvCxnSpPr>
          <p:cNvPr id="18" name="Google Shape;98;p1">
            <a:extLst>
              <a:ext uri="{FF2B5EF4-FFF2-40B4-BE49-F238E27FC236}">
                <a16:creationId xmlns:a16="http://schemas.microsoft.com/office/drawing/2014/main" id="{1081D4A6-B13A-D419-5DE1-97540CC763C7}"/>
              </a:ext>
            </a:extLst>
          </p:cNvPr>
          <p:cNvCxnSpPr>
            <a:cxnSpLocks/>
          </p:cNvCxnSpPr>
          <p:nvPr/>
        </p:nvCxnSpPr>
        <p:spPr>
          <a:xfrm rot="5400000">
            <a:off x="22062194" y="186489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59616" y="26343864"/>
            <a:ext cx="5950106" cy="6468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 err="1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44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simulation of Coos Bay, OR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is an evolutionary simulation framework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3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It allows us to simulate individuals, their genomes, and the spatial interactions between the population and their environment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3E40F8-65F2-8AB3-096C-0554294E1B24}"/>
              </a:ext>
            </a:extLst>
          </p:cNvPr>
          <p:cNvGrpSpPr/>
          <p:nvPr/>
        </p:nvGrpSpPr>
        <p:grpSpPr>
          <a:xfrm>
            <a:off x="34699790" y="15321546"/>
            <a:ext cx="6040691" cy="457200"/>
            <a:chOff x="34699790" y="14760714"/>
            <a:chExt cx="6040691" cy="457200"/>
          </a:xfrm>
          <a:solidFill>
            <a:schemeClr val="bg1"/>
          </a:solidFill>
        </p:grpSpPr>
        <p:cxnSp>
          <p:nvCxnSpPr>
            <p:cNvPr id="34" name="Google Shape;98;p1">
              <a:extLst>
                <a:ext uri="{FF2B5EF4-FFF2-40B4-BE49-F238E27FC236}">
                  <a16:creationId xmlns:a16="http://schemas.microsoft.com/office/drawing/2014/main" id="{8916B845-251B-0E1E-EF1E-DF519E3C3F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71190" y="14989314"/>
              <a:ext cx="457200" cy="0"/>
            </a:xfrm>
            <a:prstGeom prst="straightConnector1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cxnSp>
          <p:nvCxnSpPr>
            <p:cNvPr id="35" name="Google Shape;98;p1">
              <a:extLst>
                <a:ext uri="{FF2B5EF4-FFF2-40B4-BE49-F238E27FC236}">
                  <a16:creationId xmlns:a16="http://schemas.microsoft.com/office/drawing/2014/main" id="{CF92191A-9F94-8EAA-767B-2DE7BF872C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11881" y="14989314"/>
              <a:ext cx="457200" cy="0"/>
            </a:xfrm>
            <a:prstGeom prst="straightConnector1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41311C5C-0F05-952E-DF7A-37A5C5B90FAA}"/>
              </a:ext>
            </a:extLst>
          </p:cNvPr>
          <p:cNvSpPr txBox="1"/>
          <p:nvPr/>
        </p:nvSpPr>
        <p:spPr>
          <a:xfrm>
            <a:off x="31784544" y="11738704"/>
            <a:ext cx="11887200" cy="3639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Expanding Environmental Model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Implementing other environmental conditions that impact barnacles such as temperature and tides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7</a:t>
            </a:r>
            <a:endParaRPr lang="en-US" sz="3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seasonal variation of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long-term environmental change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2842C1-1420-3A2A-7D8E-0445A0A3F599}"/>
              </a:ext>
            </a:extLst>
          </p:cNvPr>
          <p:cNvGrpSpPr/>
          <p:nvPr/>
        </p:nvGrpSpPr>
        <p:grpSpPr>
          <a:xfrm>
            <a:off x="31793684" y="15550146"/>
            <a:ext cx="11876310" cy="6442270"/>
            <a:chOff x="31784540" y="9766702"/>
            <a:chExt cx="11876310" cy="6442270"/>
          </a:xfrm>
          <a:solidFill>
            <a:schemeClr val="bg1"/>
          </a:solidFill>
        </p:grpSpPr>
        <p:pic>
          <p:nvPicPr>
            <p:cNvPr id="206" name="Picture 205" descr="A red and white map&#10;&#10;Description automatically generated">
              <a:extLst>
                <a:ext uri="{FF2B5EF4-FFF2-40B4-BE49-F238E27FC236}">
                  <a16:creationId xmlns:a16="http://schemas.microsoft.com/office/drawing/2014/main" id="{ED3AD138-2F0F-F5E5-B991-C862CC387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828661" y="9766702"/>
              <a:ext cx="5830506" cy="58338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134" name="Picture 133" descr="A rainbow colored map of a river&#10;&#10;Description automatically generated">
              <a:extLst>
                <a:ext uri="{FF2B5EF4-FFF2-40B4-BE49-F238E27FC236}">
                  <a16:creationId xmlns:a16="http://schemas.microsoft.com/office/drawing/2014/main" id="{72050FB8-50F0-45D9-4BB7-5332F27D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86223" y="9766702"/>
              <a:ext cx="5830506" cy="58338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3F9C06-C38E-8391-E722-0067C7316A7E}"/>
                </a:ext>
              </a:extLst>
            </p:cNvPr>
            <p:cNvSpPr txBox="1"/>
            <p:nvPr/>
          </p:nvSpPr>
          <p:spPr>
            <a:xfrm>
              <a:off x="31784540" y="15608808"/>
              <a:ext cx="5833872" cy="600164"/>
            </a:xfrm>
            <a:prstGeom prst="rect">
              <a:avLst/>
            </a:prstGeom>
            <a:solidFill>
              <a:srgbClr val="E8EFD9"/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7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Temperature Model, Winter 2014</a:t>
              </a:r>
              <a:r>
                <a:rPr lang="en-US" sz="2700" baseline="30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5</a:t>
              </a:r>
              <a:endParaRPr kumimoji="0" lang="en-US" sz="2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2CABBF-176A-4127-B8BC-A6665C70411F}"/>
                </a:ext>
              </a:extLst>
            </p:cNvPr>
            <p:cNvSpPr txBox="1"/>
            <p:nvPr/>
          </p:nvSpPr>
          <p:spPr>
            <a:xfrm>
              <a:off x="37826978" y="15608808"/>
              <a:ext cx="5833872" cy="600164"/>
            </a:xfrm>
            <a:prstGeom prst="rect">
              <a:avLst/>
            </a:prstGeom>
            <a:solidFill>
              <a:srgbClr val="E8EFD9"/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7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Temperature Model, Summer 2014</a:t>
              </a:r>
              <a:r>
                <a:rPr lang="en-US" sz="2700" baseline="30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5</a:t>
              </a:r>
              <a:endParaRPr kumimoji="0" lang="en-US" sz="2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45446-82DF-C7DE-60BE-6F17C8A5D9FF}"/>
              </a:ext>
            </a:extLst>
          </p:cNvPr>
          <p:cNvSpPr txBox="1"/>
          <p:nvPr/>
        </p:nvSpPr>
        <p:spPr>
          <a:xfrm>
            <a:off x="31784544" y="5943600"/>
            <a:ext cx="11887200" cy="400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model captures the life cycle and reproduction of the Pacific acorn barnacle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Implemented a population response to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a framework for future research on this biological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574DEE-C990-7729-23D4-D4D6DF60B3F0}"/>
              </a:ext>
            </a:extLst>
          </p:cNvPr>
          <p:cNvSpPr txBox="1">
            <a:spLocks/>
          </p:cNvSpPr>
          <p:nvPr/>
        </p:nvSpPr>
        <p:spPr>
          <a:xfrm>
            <a:off x="31768534" y="10139927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Future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234505" y="12573000"/>
            <a:ext cx="5972632" cy="3634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4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Pacific Coast Range</a:t>
            </a:r>
            <a:endParaRPr lang="en-US" sz="4400" b="1" baseline="30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observe population structure across the Pacific Coast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48" name="Picture 4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50559AF-0B1B-9D72-1B95-33719743F9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64472" y="898855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A06415D-2BA4-62CB-0C1B-8092C88D50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73000" y="9985248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 descr="A graph of a curve&#10;&#10;Description automatically generated">
            <a:extLst>
              <a:ext uri="{FF2B5EF4-FFF2-40B4-BE49-F238E27FC236}">
                <a16:creationId xmlns:a16="http://schemas.microsoft.com/office/drawing/2014/main" id="{096F0802-C66A-212A-F941-A046E14691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73000" y="2089840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F94214C-6CAA-83B4-A430-7851BB6B4C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64472" y="25767792"/>
            <a:ext cx="9262872" cy="6919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21572</TotalTime>
  <Words>1229</Words>
  <Application>Microsoft Office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Cascadia Mono SemiLight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88</cp:revision>
  <dcterms:modified xsi:type="dcterms:W3CDTF">2024-11-07T00:00:38Z</dcterms:modified>
</cp:coreProperties>
</file>