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5321F3-DC18-44FD-9537-3498DF08F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300B45-29D7-47B8-8B5F-30EAF98C7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6AE640-4D6A-44FD-8676-234F6224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8F13-43B4-41D2-99EA-8BF409349150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DE8727-A23B-48B1-B276-4E7A7067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A3947A-1F27-4E50-90C6-BA477730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473B-7197-4E54-B966-9C0CE8DB23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01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28208-2CAC-47CA-B06B-CF772FF5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00744D-9710-4BB0-81F4-25CCA11D3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B50326-4F01-41D2-9258-22C4C01C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8F13-43B4-41D2-99EA-8BF409349150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5A3C64-2F63-46D1-918F-5BF63550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FF8A22-CF2F-40CE-9819-F7163EB5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473B-7197-4E54-B966-9C0CE8DB23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46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B78324B-9679-4FEB-BF03-18FCD5742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6C9288-6594-4AD7-BD6B-041FD2C9E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B72EFA-65EB-4C64-8A8F-AC80758C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8F13-43B4-41D2-99EA-8BF409349150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77F111-9C98-4D6A-9139-BABB1483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242C6E-2E4F-4280-9990-9BC944D8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473B-7197-4E54-B966-9C0CE8DB23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35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B23ED3-8851-4DAB-AAC2-FA38A2D8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F803D0-BCDE-4F29-A816-4FC288924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98FD53-69A8-454D-96C7-29895B50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8F13-43B4-41D2-99EA-8BF409349150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92078D-0DF7-4232-BAA0-51824A3D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F5F90E-18C9-44A8-A5C4-AEF18ABB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473B-7197-4E54-B966-9C0CE8DB23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38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6174C9-BD5D-4CE9-8935-19EB68D0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9E7B23-5831-4905-A273-50E6AD189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D71AB9-8A8B-48BC-8D56-08A23E03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8F13-43B4-41D2-99EA-8BF409349150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7A6D67-4AAA-491B-A7D5-6B3E6424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41AEA0-055D-48A5-BD4C-FB588E6C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473B-7197-4E54-B966-9C0CE8DB23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42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B74F0-67E5-4587-99C2-51D7BDD2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E160B3-FF87-430A-BF47-1231C6259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759885-8173-4545-A99C-BC3AAE57E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726C05-5BCE-4AD2-A442-32C56D8B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8F13-43B4-41D2-99EA-8BF409349150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E22F75-8DBF-4BF0-B23A-6177AFE9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007988-727A-49E2-B1A5-6A013871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473B-7197-4E54-B966-9C0CE8DB23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44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61F54-07A9-4A14-AB88-E0AAFDA3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962B26-4E50-4EA5-99CD-EA26BADF4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4AE188-93B0-4B50-B009-E352EEE17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8C4760-448F-48AF-A851-6ED6434B1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754380-79B3-44C7-A4EC-3831DA487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AFC22F-AB26-4C9A-8F50-63E2B675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8F13-43B4-41D2-99EA-8BF409349150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86E96B-A1F6-4F95-BE6F-7985B122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6809BE-A9DA-4890-95F8-E4455394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473B-7197-4E54-B966-9C0CE8DB23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7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65822A-4360-4FAE-BAE5-239C91D6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A5EE934-0217-4407-987E-20E7768D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8F13-43B4-41D2-99EA-8BF409349150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DD1B73-FC5D-4F4C-9337-4B953633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DBC705-B121-49B6-9046-9468AFA0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473B-7197-4E54-B966-9C0CE8DB23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30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F926401-61CC-4B22-BAEE-7501C580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8F13-43B4-41D2-99EA-8BF409349150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16C8ED0-5740-478F-A475-32E1D6CB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AD5575-1084-4C91-A50F-A95ACFA7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473B-7197-4E54-B966-9C0CE8DB23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59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B02B5E-DDC0-47E5-884F-876716FD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7BA6BE-73F3-43DD-A91C-3B01A288F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FD0A46-E9D5-4047-9339-4CE46C5D2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17FFCD-A64F-405F-B757-D3EF32B6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8F13-43B4-41D2-99EA-8BF409349150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EA6F12-42AD-4A1E-B3BA-B64BB117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76BE2B-5CEA-4F67-8CAD-5AE03EF3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473B-7197-4E54-B966-9C0CE8DB23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20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B1D75-2FA2-4AEA-99A6-B4ACF4B4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8CA2101-0F38-4B4F-997C-95DF2FEC2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7C9403-5D0C-4FE9-9D15-9D4EFBFEF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CAD63E-FA18-438C-9FBF-54B6DBF9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8F13-43B4-41D2-99EA-8BF409349150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3F7AA5-E792-4796-B6F4-6E20C556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B189BC-275C-438D-B732-8640A550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473B-7197-4E54-B966-9C0CE8DB23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31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A7806-6A4B-4E47-9D1D-97DE9123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C573CF-82C8-46F6-95B9-C17666183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E1C325-0CAB-446A-A00C-446D97479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58F13-43B4-41D2-99EA-8BF409349150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70D6DF-0359-4948-A542-A3293C68D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323525-7999-47DC-8091-B13C7642A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1473B-7197-4E54-B966-9C0CE8DB23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EBFE8-74BA-4C1A-B89F-8904E168A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41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+mn-lt"/>
                <a:cs typeface="Arial" panose="020B0604020202020204" pitchFamily="34" charset="0"/>
              </a:rPr>
              <a:t>GRID</a:t>
            </a:r>
            <a:endParaRPr lang="ru-RU" sz="48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993EBA-4DCB-4014-9E2E-DB5CB7ACB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2159" y="5610687"/>
            <a:ext cx="3349841" cy="1190270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+mj-lt"/>
                <a:cs typeface="Arial" panose="020B0604020202020204" pitchFamily="34" charset="0"/>
              </a:rPr>
              <a:t>Подготовил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ru-RU" dirty="0">
                <a:latin typeface="+mj-lt"/>
                <a:cs typeface="Arial" panose="020B0604020202020204" pitchFamily="34" charset="0"/>
              </a:rPr>
              <a:t>студент группы ИВТ-31</a:t>
            </a:r>
          </a:p>
          <a:p>
            <a:r>
              <a:rPr lang="ru-RU" dirty="0">
                <a:latin typeface="+mj-lt"/>
                <a:cs typeface="Arial" panose="020B0604020202020204" pitchFamily="34" charset="0"/>
              </a:rPr>
              <a:t>Крючков И.С.</a:t>
            </a:r>
          </a:p>
        </p:txBody>
      </p:sp>
    </p:spTree>
    <p:extLst>
      <p:ext uri="{BB962C8B-B14F-4D97-AF65-F5344CB8AC3E}">
        <p14:creationId xmlns:p14="http://schemas.microsoft.com/office/powerpoint/2010/main" val="2032752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643659-4E53-445D-AFE2-DCA9FAD3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+mn-lt"/>
              </a:rPr>
              <a:t>Пример использования</a:t>
            </a:r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A2F05D80-A16F-429A-A81A-C382FC103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020" r="11176"/>
          <a:stretch/>
        </p:blipFill>
        <p:spPr>
          <a:xfrm>
            <a:off x="2005287" y="1690688"/>
            <a:ext cx="8181423" cy="431777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8B35F5-CECC-446B-B075-4ACC22D9ABB7}"/>
              </a:ext>
            </a:extLst>
          </p:cNvPr>
          <p:cNvSpPr txBox="1"/>
          <p:nvPr/>
        </p:nvSpPr>
        <p:spPr>
          <a:xfrm>
            <a:off x="5050679" y="6192799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LHC Computing Grid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65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73069-559B-430F-B1B7-1E459599F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+mn-lt"/>
              </a:rPr>
              <a:t>Спасибо за внимание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6632D-B223-496C-83FE-2D8F796FBAA4}"/>
              </a:ext>
            </a:extLst>
          </p:cNvPr>
          <p:cNvSpPr txBox="1"/>
          <p:nvPr/>
        </p:nvSpPr>
        <p:spPr>
          <a:xfrm>
            <a:off x="492898" y="5657671"/>
            <a:ext cx="5603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Источники:</a:t>
            </a:r>
            <a:endParaRPr lang="en-US" dirty="0"/>
          </a:p>
          <a:p>
            <a:r>
              <a:rPr lang="en-US" dirty="0"/>
              <a:t>https://en.wikipedia.org/wiki/Grid_computing</a:t>
            </a:r>
            <a:r>
              <a:rPr lang="ru-RU" dirty="0"/>
              <a:t> </a:t>
            </a:r>
          </a:p>
          <a:p>
            <a:r>
              <a:rPr lang="en-US" dirty="0"/>
              <a:t>https://home.cern/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048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43C90-F979-4A79-8A0B-BDF531E3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+mn-lt"/>
                <a:cs typeface="Arial" panose="020B0604020202020204" pitchFamily="34" charset="0"/>
              </a:rPr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B4CDBF-D9F6-4164-966A-BFB9AB09F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+mj-lt"/>
                <a:cs typeface="Arial" panose="020B0604020202020204" pitchFamily="34" charset="0"/>
              </a:rPr>
              <a:t>Определение</a:t>
            </a:r>
          </a:p>
          <a:p>
            <a:r>
              <a:rPr lang="ru-RU" dirty="0">
                <a:latin typeface="+mj-lt"/>
                <a:cs typeface="Arial" panose="020B0604020202020204" pitchFamily="34" charset="0"/>
              </a:rPr>
              <a:t>Архитектура</a:t>
            </a:r>
          </a:p>
          <a:p>
            <a:r>
              <a:rPr lang="ru-RU" dirty="0">
                <a:latin typeface="+mj-lt"/>
                <a:cs typeface="Arial" panose="020B0604020202020204" pitchFamily="34" charset="0"/>
              </a:rPr>
              <a:t>Классификация</a:t>
            </a:r>
          </a:p>
          <a:p>
            <a:r>
              <a:rPr lang="ru-RU" dirty="0">
                <a:latin typeface="+mj-lt"/>
                <a:cs typeface="Arial" panose="020B0604020202020204" pitchFamily="34" charset="0"/>
              </a:rPr>
              <a:t>Взаимодействие пользователя с системой</a:t>
            </a:r>
          </a:p>
          <a:p>
            <a:r>
              <a:rPr lang="ru-RU" dirty="0">
                <a:latin typeface="+mj-lt"/>
                <a:cs typeface="Arial" panose="020B0604020202020204" pitchFamily="34" charset="0"/>
              </a:rPr>
              <a:t>Свойства</a:t>
            </a:r>
          </a:p>
          <a:p>
            <a:r>
              <a:rPr lang="ru-RU" dirty="0">
                <a:latin typeface="+mj-lt"/>
                <a:cs typeface="Arial" panose="020B0604020202020204" pitchFamily="34" charset="0"/>
              </a:rPr>
              <a:t>Области применения</a:t>
            </a:r>
          </a:p>
          <a:p>
            <a:r>
              <a:rPr lang="ru-RU" dirty="0">
                <a:latin typeface="+mj-lt"/>
                <a:cs typeface="Arial" panose="020B0604020202020204" pitchFamily="34" charset="0"/>
              </a:rPr>
              <a:t>Пример использования</a:t>
            </a:r>
          </a:p>
          <a:p>
            <a:endParaRPr lang="ru-RU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88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C6213-23B9-4223-8B59-862D2C71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+mn-lt"/>
              </a:rPr>
              <a:t>Что такое </a:t>
            </a:r>
            <a:r>
              <a:rPr lang="en-US" b="1" dirty="0">
                <a:latin typeface="+mn-lt"/>
              </a:rPr>
              <a:t>GRID</a:t>
            </a:r>
            <a:endParaRPr lang="ru-RU" b="1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BC9A54-95D3-4DEA-BA22-7DDA90F11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– </a:t>
            </a:r>
            <a:r>
              <a:rPr lang="ru-RU" dirty="0"/>
              <a:t>форма распределенных вычислений, состоящая из множества соединенных с помощью сети слабосвязанных компьютеров, работающих вместе для выполнения задач, требующих больших вычислительных мощностей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51A4FC-4538-45A6-9D38-8FA249F75C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32"/>
          <a:stretch/>
        </p:blipFill>
        <p:spPr>
          <a:xfrm>
            <a:off x="6903868" y="3296454"/>
            <a:ext cx="4373732" cy="319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2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D301E-F406-42F8-9898-A72218E6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+mn-lt"/>
              </a:rPr>
              <a:t>Архитектура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70007C9-4E13-4088-BDAE-7974E4F13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57" b="6020"/>
          <a:stretch/>
        </p:blipFill>
        <p:spPr>
          <a:xfrm>
            <a:off x="1717927" y="1687514"/>
            <a:ext cx="8756146" cy="4657591"/>
          </a:xfrm>
        </p:spPr>
      </p:pic>
    </p:spTree>
    <p:extLst>
      <p:ext uri="{BB962C8B-B14F-4D97-AF65-F5344CB8AC3E}">
        <p14:creationId xmlns:p14="http://schemas.microsoft.com/office/powerpoint/2010/main" val="252891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7C76C-1629-4E89-86CA-63DCD2E9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+mn-lt"/>
              </a:rPr>
              <a:t>Классификация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F7D3F2-9ECE-47C7-ABAB-6377F48E9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По размеру</a:t>
            </a:r>
          </a:p>
          <a:p>
            <a:pPr lvl="1">
              <a:buFont typeface="Symbol" panose="05050102010706020507" pitchFamily="18" charset="2"/>
              <a:buChar char=""/>
            </a:pPr>
            <a:r>
              <a:rPr lang="ru-RU" dirty="0">
                <a:latin typeface="+mj-lt"/>
              </a:rPr>
              <a:t>Глобальные</a:t>
            </a:r>
          </a:p>
          <a:p>
            <a:pPr lvl="1">
              <a:buFont typeface="Symbol" panose="05050102010706020507" pitchFamily="18" charset="2"/>
              <a:buChar char=""/>
            </a:pPr>
            <a:r>
              <a:rPr lang="ru-RU" dirty="0">
                <a:latin typeface="+mj-lt"/>
              </a:rPr>
              <a:t>Национальные</a:t>
            </a:r>
          </a:p>
          <a:p>
            <a:pPr lvl="1">
              <a:buFont typeface="Symbol" panose="05050102010706020507" pitchFamily="18" charset="2"/>
              <a:buChar char=""/>
            </a:pPr>
            <a:r>
              <a:rPr lang="ru-RU" dirty="0">
                <a:latin typeface="+mj-lt"/>
              </a:rPr>
              <a:t>Проектные</a:t>
            </a:r>
          </a:p>
          <a:p>
            <a:pPr lvl="1">
              <a:buFont typeface="Symbol" panose="05050102010706020507" pitchFamily="18" charset="2"/>
              <a:buChar char=""/>
            </a:pPr>
            <a:r>
              <a:rPr lang="ru-RU" dirty="0">
                <a:latin typeface="+mj-lt"/>
              </a:rPr>
              <a:t>Университетские</a:t>
            </a:r>
          </a:p>
          <a:p>
            <a:pPr lvl="1">
              <a:buFont typeface="Symbol" panose="05050102010706020507" pitchFamily="18" charset="2"/>
              <a:buChar char=""/>
            </a:pPr>
            <a:r>
              <a:rPr lang="ru-RU" dirty="0">
                <a:latin typeface="+mj-lt"/>
              </a:rPr>
              <a:t>Персональные</a:t>
            </a:r>
          </a:p>
          <a:p>
            <a:r>
              <a:rPr lang="ru-RU" dirty="0">
                <a:latin typeface="+mj-lt"/>
              </a:rPr>
              <a:t>По типу решаемых задач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ru-RU" dirty="0">
                <a:latin typeface="+mj-lt"/>
              </a:rPr>
              <a:t>Вычислительный </a:t>
            </a:r>
            <a:r>
              <a:rPr lang="en-US" dirty="0">
                <a:latin typeface="+mj-lt"/>
              </a:rPr>
              <a:t>GRID (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Computational Grid</a:t>
            </a:r>
            <a:r>
              <a:rPr lang="en-US" dirty="0">
                <a:latin typeface="+mj-lt"/>
              </a:rPr>
              <a:t>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GRID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 для интенсивной обработки данных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(Data Grid)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Семантический 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GRID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 (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Semantic Grid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)</a:t>
            </a:r>
            <a:endParaRPr lang="en-US" dirty="0">
              <a:latin typeface="+mj-lt"/>
            </a:endParaRPr>
          </a:p>
          <a:p>
            <a:pPr lvl="1"/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973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7DB22-A2F3-4B33-A9DE-28C5EAAE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+mn-lt"/>
              </a:rPr>
              <a:t>Взаимодействие пользователя с системой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0BC085-8930-4960-BAB4-282C79E01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b="0" i="0" dirty="0">
                <a:solidFill>
                  <a:srgbClr val="292828"/>
                </a:solidFill>
                <a:effectLst/>
                <a:latin typeface="+mj-lt"/>
              </a:rPr>
              <a:t>Аутентификация пользователя с помощью механизма сертификатов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b="0" i="0" dirty="0">
                <a:solidFill>
                  <a:srgbClr val="292828"/>
                </a:solidFill>
                <a:effectLst/>
                <a:latin typeface="+mj-lt"/>
              </a:rPr>
              <a:t>Формирование пользователем задачи</a:t>
            </a:r>
          </a:p>
          <a:p>
            <a:pPr marL="514350" indent="-514350">
              <a:buFont typeface="+mj-lt"/>
              <a:buAutoNum type="arabicPeriod"/>
            </a:pPr>
            <a:r>
              <a:rPr lang="ru-RU" b="0" i="0" dirty="0">
                <a:solidFill>
                  <a:srgbClr val="292828"/>
                </a:solidFill>
                <a:effectLst/>
                <a:latin typeface="+mj-lt"/>
              </a:rPr>
              <a:t>Отправка задачи на выполнение, используя сервисы среды исполнения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292828"/>
                </a:solidFill>
                <a:latin typeface="+mj-lt"/>
              </a:rPr>
              <a:t>Поиск средой исполнения, доступных вычислительных ресурсов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+mj-lt"/>
              </a:rPr>
              <a:t>Выполнение расчетов системой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+mj-lt"/>
              </a:rPr>
              <a:t>Возврат результата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219691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2A5BF2-4F86-4EF7-A39F-AE3983CA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+mn-lt"/>
              </a:rPr>
              <a:t>Свойства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6F0FC-576C-4950-AF6E-9CC980EAC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Масштабы вычислительного ресурса (объем ОЗУ, количество ядер ЦП)</a:t>
            </a:r>
          </a:p>
          <a:p>
            <a:r>
              <a:rPr lang="ru-RU" dirty="0">
                <a:latin typeface="+mj-lt"/>
              </a:rPr>
              <a:t>гетерогенность среды</a:t>
            </a:r>
          </a:p>
          <a:p>
            <a:r>
              <a:rPr lang="ru-RU" dirty="0">
                <a:latin typeface="+mj-lt"/>
              </a:rPr>
              <a:t>географическое распределение вычислительной системы</a:t>
            </a:r>
          </a:p>
          <a:p>
            <a:r>
              <a:rPr lang="ru-RU" dirty="0">
                <a:latin typeface="+mj-lt"/>
              </a:rPr>
              <a:t>использование стандартных, открытых, общедоступных протоколов и интерфейсов</a:t>
            </a:r>
          </a:p>
          <a:p>
            <a:r>
              <a:rPr lang="ru-RU" dirty="0">
                <a:latin typeface="+mj-lt"/>
              </a:rPr>
              <a:t>обеспечение информационной безопасности</a:t>
            </a:r>
          </a:p>
        </p:txBody>
      </p:sp>
    </p:spTree>
    <p:extLst>
      <p:ext uri="{BB962C8B-B14F-4D97-AF65-F5344CB8AC3E}">
        <p14:creationId xmlns:p14="http://schemas.microsoft.com/office/powerpoint/2010/main" val="290655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3BDD1-8DC5-4193-BA2E-573C385C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+mn-lt"/>
              </a:rPr>
              <a:t>Области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AEFF9A-343C-488F-B5AA-42680821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Финансовое моделирование</a:t>
            </a:r>
          </a:p>
          <a:p>
            <a:r>
              <a:rPr lang="ru-RU" dirty="0">
                <a:solidFill>
                  <a:srgbClr val="000000"/>
                </a:solidFill>
                <a:latin typeface="+mj-lt"/>
              </a:rPr>
              <a:t>Исследования в области ядерной физики</a:t>
            </a:r>
          </a:p>
          <a:p>
            <a:r>
              <a:rPr lang="ru-RU" dirty="0">
                <a:solidFill>
                  <a:srgbClr val="000000"/>
                </a:solidFill>
                <a:latin typeface="+mj-lt"/>
              </a:rPr>
              <a:t>Прогнозирование погоды, моделирование климатических изменений</a:t>
            </a:r>
          </a:p>
          <a:p>
            <a:r>
              <a:rPr lang="ru-RU" dirty="0">
                <a:solidFill>
                  <a:srgbClr val="000000"/>
                </a:solidFill>
                <a:latin typeface="+mj-lt"/>
              </a:rPr>
              <a:t>Биологическое и фармацевтическое моделирование</a:t>
            </a:r>
          </a:p>
          <a:p>
            <a:r>
              <a:rPr lang="ru-RU" dirty="0">
                <a:solidFill>
                  <a:srgbClr val="000000"/>
                </a:solidFill>
                <a:latin typeface="+mj-lt"/>
              </a:rPr>
              <a:t>Моделирование в </a:t>
            </a:r>
            <a:r>
              <a:rPr lang="ru-RU" dirty="0" err="1">
                <a:solidFill>
                  <a:srgbClr val="000000"/>
                </a:solidFill>
                <a:latin typeface="+mj-lt"/>
              </a:rPr>
              <a:t>машино</a:t>
            </a:r>
            <a:r>
              <a:rPr lang="ru-RU" dirty="0">
                <a:solidFill>
                  <a:srgbClr val="000000"/>
                </a:solidFill>
                <a:latin typeface="+mj-lt"/>
              </a:rPr>
              <a:t>- и авиастроении</a:t>
            </a:r>
          </a:p>
          <a:p>
            <a:r>
              <a:rPr lang="ru-RU" dirty="0">
                <a:solidFill>
                  <a:srgbClr val="000000"/>
                </a:solidFill>
                <a:latin typeface="+mj-lt"/>
              </a:rPr>
              <a:t>Анализ и обработка больших данных</a:t>
            </a:r>
          </a:p>
          <a:p>
            <a:r>
              <a:rPr lang="ru-RU" dirty="0">
                <a:solidFill>
                  <a:srgbClr val="000000"/>
                </a:solidFill>
                <a:latin typeface="+mj-lt"/>
              </a:rPr>
              <a:t>Сложные бизнес-процессы</a:t>
            </a:r>
          </a:p>
          <a:p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634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E27AA5-2A05-494D-BEB5-BDC4C6D0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+mn-lt"/>
              </a:rPr>
              <a:t>Пример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DCBF15-27F1-4C12-B94C-89CB57AC4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LCG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b="1" i="0" dirty="0">
                <a:solidFill>
                  <a:srgbClr val="000000"/>
                </a:solidFill>
                <a:effectLst/>
              </a:rPr>
              <a:t>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HC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</a:rPr>
              <a:t>omputing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rid) - Grid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спроектированный в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CERN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и предназначенный для обработки больших объёмов данных, поступающих с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Большого адронного коллайдера.</a:t>
            </a:r>
          </a:p>
          <a:p>
            <a:pPr marL="0" indent="0">
              <a:buNone/>
            </a:pPr>
            <a:endParaRPr lang="ru-RU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+mj-lt"/>
              </a:rPr>
              <a:t>170 вычислительных центров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40 стран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2 000 000 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задач в день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+mj-lt"/>
              </a:rPr>
              <a:t>300 ГБ/с</a:t>
            </a:r>
            <a:endParaRPr lang="ru-RU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endParaRPr lang="ru-RU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F009CC3-866A-4D6E-8398-AD4DD67C8F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19256" r="7783" b="11924"/>
          <a:stretch/>
        </p:blipFill>
        <p:spPr bwMode="auto">
          <a:xfrm>
            <a:off x="6267636" y="3325247"/>
            <a:ext cx="5157925" cy="316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9346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254</Words>
  <Application>Microsoft Office PowerPoint</Application>
  <PresentationFormat>Широкоэкранный</PresentationFormat>
  <Paragraphs>60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Тема Office</vt:lpstr>
      <vt:lpstr>GRID</vt:lpstr>
      <vt:lpstr>План</vt:lpstr>
      <vt:lpstr>Что такое GRID</vt:lpstr>
      <vt:lpstr>Архитектура</vt:lpstr>
      <vt:lpstr>Классификация</vt:lpstr>
      <vt:lpstr>Взаимодействие пользователя с системой</vt:lpstr>
      <vt:lpstr>Свойства</vt:lpstr>
      <vt:lpstr>Области применения</vt:lpstr>
      <vt:lpstr>Пример использования</vt:lpstr>
      <vt:lpstr>Пример использования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</dc:title>
  <dc:creator>Крючков Илья Сергеевич</dc:creator>
  <cp:lastModifiedBy>Крючков Илья Сергеевич</cp:lastModifiedBy>
  <cp:revision>18</cp:revision>
  <dcterms:created xsi:type="dcterms:W3CDTF">2022-11-21T19:25:55Z</dcterms:created>
  <dcterms:modified xsi:type="dcterms:W3CDTF">2022-11-23T06:06:23Z</dcterms:modified>
</cp:coreProperties>
</file>