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0" r:id="rId4"/>
    <p:sldId id="261" r:id="rId5"/>
    <p:sldId id="262" r:id="rId6"/>
    <p:sldId id="263" r:id="rId7"/>
    <p:sldId id="264" r:id="rId8"/>
    <p:sldId id="265" r:id="rId9"/>
    <p:sldId id="267" r:id="rId10"/>
    <p:sldId id="266" r:id="rId11"/>
    <p:sldId id="268" r:id="rId12"/>
    <p:sldId id="274" r:id="rId13"/>
    <p:sldId id="257" r:id="rId14"/>
    <p:sldId id="276" r:id="rId15"/>
    <p:sldId id="275" r:id="rId16"/>
    <p:sldId id="258" r:id="rId17"/>
    <p:sldId id="259" r:id="rId18"/>
    <p:sldId id="271" r:id="rId19"/>
    <p:sldId id="272" r:id="rId20"/>
    <p:sldId id="270"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94488"/>
  </p:normalViewPr>
  <p:slideViewPr>
    <p:cSldViewPr snapToGrid="0">
      <p:cViewPr varScale="1">
        <p:scale>
          <a:sx n="170" d="100"/>
          <a:sy n="170" d="100"/>
        </p:scale>
        <p:origin x="7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11/17/24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11/17/24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11/17/24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www.amazon.ca/Domain-Driven-Design-Tackling-Complexity-Software/dp/0321125215/ref=sr_1_1?crid=IVAEAB51MY7F&amp;dib=eyJ2IjoiMSJ9.7e1t139BfNp6eUe0FhgtbSnBv2Hrg8Ro7mTtpv4W3kLeUBS7imETAf9hW2dXcvNlQb3aMk03l3TWeOVLYy8ssFG6UAfWzvcEeBWEcJDR1-IqQ__HZjx6Ovsci3bG52fGqR4g0CYPbwz-por-MvdIMijLH1DkeySC5usdM8_hmVBiIzMyoamuD0sMaseKyScKTA1zStiwDD9hoGmtMrt1g0zZpccrUGAjlBALoOCEERI.Ww62dlCFfQ4u5H-ep7X7l-8Ci3UWjuB9M4Fp8G4RHX4&amp;dib_tag=se&amp;keywords=domain+driven+design&amp;qid=1731850065&amp;s=books&amp;sprefix=domain+driven+desig%2Cstripbooks%2C112&amp;sr=1-1" TargetMode="External"/><Relationship Id="rId7"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www.amazon.ca/xUnit-Test-Patterns-Refactoring-Code/dp/0131495054/ref=sr_1_1?crid=2QIOSX4DGIOWQ&amp;dib=eyJ2IjoiMSJ9.i2eN9sRvVHl4EMKcP8SbAQ.wxe6MEcU6K6QabqCjq1mCuvkEYFeHjOM6Kusxsjv98Q&amp;dib_tag=se&amp;keywords=xunit+test+patterns+refactoring+test+code&amp;qid=1731850299&amp;sprefix=xunit+%2Caps%2C131&amp;sr=8-1" TargetMode="External"/><Relationship Id="rId5" Type="http://schemas.openxmlformats.org/officeDocument/2006/relationships/hyperlink" Target="https://www.amazon.ca/Refactoring-Improving-Design-Existing-Code/dp/0134757599/ref=pd_vtp_d_sccl_3_1/142-5016818-7588264?pd_rd_w=vTRUB&amp;content-id=amzn1.sym.6c8f5ba2-2d8f-4a52-ae8f-bf992c2998dd&amp;pf_rd_p=6c8f5ba2-2d8f-4a52-ae8f-bf992c2998dd&amp;pf_rd_r=4MTGPHG60WTZE6XDX6AK&amp;pd_rd_wg=L5fVj&amp;pd_rd_r=e8a31202-a709-487b-be9b-790438f72044&amp;pd_rd_i=0134757599&amp;psc=1" TargetMode="External"/><Relationship Id="rId4" Type="http://schemas.openxmlformats.org/officeDocument/2006/relationships/image" Target="../media/image15.png"/><Relationship Id="rId9" Type="http://schemas.openxmlformats.org/officeDocument/2006/relationships/hyperlink" Target="https://www.amazon.ca/Design-Patterns-Elements-Reusable-Object-Oriented/dp/0201633612/ref=sr_1_1?crid=3GR66E9NCFWRC&amp;dib=eyJ2IjoiMSJ9.xpNHwBR8s6xGIL1ik9DhFtdMxng9PFxNk5VteZ5HM_A28GWHRbE0IFtMXxwQT9gZtkU9rI8p-jcgVxdfMW_889GhgMbOafEkcOrzI_sbKxjLJNWRr7CQYXCVq6pb7mjc3RYk0WlZbnJL0Izrf_m74eUkpL3xiYT_G_tZait3TBwUQ0pxOZQl-IexAC3OTVGWibgHWnOCBcGyWGnbwfW0FRfIX3I6yICamZLp50rtjK91uclN36oNbY0M8xKFkKv-HkZoFJOVoG0drmq_nuVdG_VF3EGH80RZ8uO3UzjTBns.RsvgzbnU9yf7PB_9gzsrnXTFj0ZWvcNmMTYu3a3v5XI&amp;dib_tag=se&amp;keywords=design+patterns+elements+of+reusable+object-oriented+software&amp;qid=1731850499&amp;sprefix=design+patterns%2Caps%2C153&amp;sr=8-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04D9-500F-20BC-E9CD-7CA59A3494ED}"/>
              </a:ext>
            </a:extLst>
          </p:cNvPr>
          <p:cNvSpPr>
            <a:spLocks noGrp="1"/>
          </p:cNvSpPr>
          <p:nvPr>
            <p:ph type="ctrTitle"/>
          </p:nvPr>
        </p:nvSpPr>
        <p:spPr/>
        <p:txBody>
          <a:bodyPr/>
          <a:lstStyle/>
          <a:p>
            <a:r>
              <a:rPr lang="en-US" dirty="0"/>
              <a:t>TDD Workshop</a:t>
            </a:r>
          </a:p>
        </p:txBody>
      </p:sp>
      <p:sp>
        <p:nvSpPr>
          <p:cNvPr id="3" name="Subtitle 2">
            <a:extLst>
              <a:ext uri="{FF2B5EF4-FFF2-40B4-BE49-F238E27FC236}">
                <a16:creationId xmlns:a16="http://schemas.microsoft.com/office/drawing/2014/main" id="{B1BB5CC6-1BFA-EA21-3735-14B4FF412999}"/>
              </a:ext>
            </a:extLst>
          </p:cNvPr>
          <p:cNvSpPr>
            <a:spLocks noGrp="1"/>
          </p:cNvSpPr>
          <p:nvPr>
            <p:ph type="subTitle" idx="1"/>
          </p:nvPr>
        </p:nvSpPr>
        <p:spPr>
          <a:xfrm>
            <a:off x="1154955" y="5082362"/>
            <a:ext cx="8825658" cy="556437"/>
          </a:xfrm>
        </p:spPr>
        <p:txBody>
          <a:bodyPr/>
          <a:lstStyle/>
          <a:p>
            <a:r>
              <a:rPr lang="en-US" dirty="0"/>
              <a:t>Greg Cook</a:t>
            </a:r>
          </a:p>
        </p:txBody>
      </p:sp>
      <p:pic>
        <p:nvPicPr>
          <p:cNvPr id="6" name="Picture 5">
            <a:extLst>
              <a:ext uri="{FF2B5EF4-FFF2-40B4-BE49-F238E27FC236}">
                <a16:creationId xmlns:a16="http://schemas.microsoft.com/office/drawing/2014/main" id="{B5514202-5A6B-B629-9FA6-D7BFE93187BF}"/>
              </a:ext>
            </a:extLst>
          </p:cNvPr>
          <p:cNvPicPr>
            <a:picLocks noChangeAspect="1"/>
          </p:cNvPicPr>
          <p:nvPr/>
        </p:nvPicPr>
        <p:blipFill>
          <a:blip r:embed="rId2"/>
          <a:stretch>
            <a:fillRect/>
          </a:stretch>
        </p:blipFill>
        <p:spPr>
          <a:xfrm>
            <a:off x="9838274" y="5638799"/>
            <a:ext cx="1803898" cy="681140"/>
          </a:xfrm>
          <a:prstGeom prst="rect">
            <a:avLst/>
          </a:prstGeom>
        </p:spPr>
      </p:pic>
      <p:sp>
        <p:nvSpPr>
          <p:cNvPr id="5" name="TextBox 4">
            <a:extLst>
              <a:ext uri="{FF2B5EF4-FFF2-40B4-BE49-F238E27FC236}">
                <a16:creationId xmlns:a16="http://schemas.microsoft.com/office/drawing/2014/main" id="{3571C05B-ED4A-8400-B2F5-804D534B1119}"/>
              </a:ext>
            </a:extLst>
          </p:cNvPr>
          <p:cNvSpPr txBox="1"/>
          <p:nvPr/>
        </p:nvSpPr>
        <p:spPr>
          <a:xfrm>
            <a:off x="1154955" y="5943780"/>
            <a:ext cx="2453366" cy="230832"/>
          </a:xfrm>
          <a:prstGeom prst="rect">
            <a:avLst/>
          </a:prstGeom>
          <a:noFill/>
        </p:spPr>
        <p:txBody>
          <a:bodyPr wrap="square" rtlCol="0">
            <a:spAutoFit/>
          </a:bodyPr>
          <a:lstStyle/>
          <a:p>
            <a:pPr algn="r"/>
            <a:r>
              <a:rPr lang="en-US" sz="900" dirty="0">
                <a:solidFill>
                  <a:schemeClr val="bg1"/>
                </a:solidFill>
              </a:rPr>
              <a:t>© 2024 Bow Valley College / Greg Cook</a:t>
            </a:r>
          </a:p>
        </p:txBody>
      </p:sp>
    </p:spTree>
    <p:extLst>
      <p:ext uri="{BB962C8B-B14F-4D97-AF65-F5344CB8AC3E}">
        <p14:creationId xmlns:p14="http://schemas.microsoft.com/office/powerpoint/2010/main" val="82483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189D24-CEAE-5D42-7280-AB3A747FF080}"/>
            </a:ext>
          </a:extLst>
        </p:cNvPr>
        <p:cNvGrpSpPr/>
        <p:nvPr/>
      </p:nvGrpSpPr>
      <p:grpSpPr>
        <a:xfrm>
          <a:off x="0" y="0"/>
          <a:ext cx="0" cy="0"/>
          <a:chOff x="0" y="0"/>
          <a:chExt cx="0" cy="0"/>
        </a:xfrm>
      </p:grpSpPr>
      <p:sp>
        <p:nvSpPr>
          <p:cNvPr id="1067" name="Rectangle 1066">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069"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071"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AABF3B6A-CD83-BAD7-D67F-2ECF88E9EC6D}"/>
              </a:ext>
            </a:extLst>
          </p:cNvPr>
          <p:cNvSpPr>
            <a:spLocks noGrp="1"/>
          </p:cNvSpPr>
          <p:nvPr>
            <p:ph type="title"/>
          </p:nvPr>
        </p:nvSpPr>
        <p:spPr>
          <a:xfrm>
            <a:off x="639098" y="629265"/>
            <a:ext cx="6072776" cy="1622322"/>
          </a:xfrm>
        </p:spPr>
        <p:txBody>
          <a:bodyPr>
            <a:normAutofit/>
          </a:bodyPr>
          <a:lstStyle/>
          <a:p>
            <a:r>
              <a:rPr lang="en-US" dirty="0">
                <a:solidFill>
                  <a:srgbClr val="EBEBEB"/>
                </a:solidFill>
              </a:rPr>
              <a:t>Gamer Leader Board</a:t>
            </a:r>
          </a:p>
        </p:txBody>
      </p:sp>
      <p:sp>
        <p:nvSpPr>
          <p:cNvPr id="1073" name="Freeform: Shape 1072">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6" name="Picture 5">
            <a:extLst>
              <a:ext uri="{FF2B5EF4-FFF2-40B4-BE49-F238E27FC236}">
                <a16:creationId xmlns:a16="http://schemas.microsoft.com/office/drawing/2014/main" id="{1185DE2D-E015-02C6-6D7F-35AA8DC0BE46}"/>
              </a:ext>
            </a:extLst>
          </p:cNvPr>
          <p:cNvPicPr>
            <a:picLocks noChangeAspect="1"/>
          </p:cNvPicPr>
          <p:nvPr/>
        </p:nvPicPr>
        <p:blipFill>
          <a:blip r:embed="rId2"/>
          <a:stretch>
            <a:fillRect/>
          </a:stretch>
        </p:blipFill>
        <p:spPr>
          <a:xfrm>
            <a:off x="7418226" y="645106"/>
            <a:ext cx="3700306" cy="5585369"/>
          </a:xfrm>
          <a:prstGeom prst="rect">
            <a:avLst/>
          </a:prstGeom>
        </p:spPr>
      </p:pic>
      <p:sp>
        <p:nvSpPr>
          <p:cNvPr id="1075" name="Rectangle 1074">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7" name="Oval 1076">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9" name="Oval 1078">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48EA571-9F6B-CAEB-1266-7D946AFBDD9A}"/>
              </a:ext>
            </a:extLst>
          </p:cNvPr>
          <p:cNvSpPr>
            <a:spLocks noGrp="1"/>
          </p:cNvSpPr>
          <p:nvPr>
            <p:ph idx="1"/>
          </p:nvPr>
        </p:nvSpPr>
        <p:spPr>
          <a:xfrm>
            <a:off x="639098" y="1945037"/>
            <a:ext cx="6072776" cy="4285438"/>
          </a:xfrm>
        </p:spPr>
        <p:txBody>
          <a:bodyPr anchor="ctr">
            <a:normAutofit/>
          </a:bodyPr>
          <a:lstStyle/>
          <a:p>
            <a:endParaRPr lang="en-US" dirty="0">
              <a:solidFill>
                <a:srgbClr val="FFFFFF"/>
              </a:solidFill>
            </a:endParaRPr>
          </a:p>
          <a:p>
            <a:r>
              <a:rPr lang="en-US" dirty="0">
                <a:solidFill>
                  <a:srgbClr val="FFFFFF"/>
                </a:solidFill>
              </a:rPr>
              <a:t>User Authentication</a:t>
            </a:r>
          </a:p>
          <a:p>
            <a:pPr lvl="1"/>
            <a:r>
              <a:rPr lang="en-US" dirty="0">
                <a:solidFill>
                  <a:srgbClr val="FFFFFF"/>
                </a:solidFill>
              </a:rPr>
              <a:t>Signup/Login</a:t>
            </a:r>
          </a:p>
          <a:p>
            <a:r>
              <a:rPr lang="en-US" dirty="0">
                <a:solidFill>
                  <a:srgbClr val="FFFFFF"/>
                </a:solidFill>
              </a:rPr>
              <a:t>User Profile Management</a:t>
            </a:r>
          </a:p>
          <a:p>
            <a:pPr lvl="1"/>
            <a:r>
              <a:rPr lang="en-US" dirty="0">
                <a:solidFill>
                  <a:srgbClr val="FFFFFF"/>
                </a:solidFill>
              </a:rPr>
              <a:t>Profile Picture, Social Media links</a:t>
            </a:r>
          </a:p>
          <a:p>
            <a:r>
              <a:rPr lang="en-US" dirty="0">
                <a:solidFill>
                  <a:srgbClr val="FFFFFF"/>
                </a:solidFill>
              </a:rPr>
              <a:t>Viewing Leaderboards</a:t>
            </a:r>
          </a:p>
          <a:p>
            <a:pPr lvl="1"/>
            <a:r>
              <a:rPr lang="en-US" dirty="0">
                <a:solidFill>
                  <a:srgbClr val="FFFFFF"/>
                </a:solidFill>
              </a:rPr>
              <a:t>Filter by Game, View Their Rankings</a:t>
            </a:r>
          </a:p>
          <a:p>
            <a:r>
              <a:rPr lang="en-US" dirty="0">
                <a:solidFill>
                  <a:srgbClr val="FFFFFF"/>
                </a:solidFill>
              </a:rPr>
              <a:t>Submitting Scores</a:t>
            </a:r>
          </a:p>
          <a:p>
            <a:pPr lvl="1"/>
            <a:r>
              <a:rPr lang="en-US" dirty="0">
                <a:solidFill>
                  <a:srgbClr val="FFFFFF"/>
                </a:solidFill>
              </a:rPr>
              <a:t>Game Integration</a:t>
            </a:r>
          </a:p>
          <a:p>
            <a:r>
              <a:rPr lang="en-US" dirty="0">
                <a:solidFill>
                  <a:srgbClr val="FFFFFF"/>
                </a:solidFill>
              </a:rPr>
              <a:t>Achievements and Badges</a:t>
            </a:r>
          </a:p>
          <a:p>
            <a:pPr lvl="1"/>
            <a:r>
              <a:rPr lang="en-US">
                <a:solidFill>
                  <a:srgbClr val="FFFFFF"/>
                </a:solidFill>
              </a:rPr>
              <a:t>New </a:t>
            </a:r>
            <a:r>
              <a:rPr lang="en-US" dirty="0">
                <a:solidFill>
                  <a:srgbClr val="FFFFFF"/>
                </a:solidFill>
              </a:rPr>
              <a:t>High Score.  Top 5 Score, Top of Leaderboard</a:t>
            </a:r>
          </a:p>
          <a:p>
            <a:endParaRPr lang="en-US" dirty="0">
              <a:solidFill>
                <a:srgbClr val="FFFFFF"/>
              </a:solidFill>
            </a:endParaRPr>
          </a:p>
        </p:txBody>
      </p:sp>
      <p:sp>
        <p:nvSpPr>
          <p:cNvPr id="4" name="TextBox 3">
            <a:extLst>
              <a:ext uri="{FF2B5EF4-FFF2-40B4-BE49-F238E27FC236}">
                <a16:creationId xmlns:a16="http://schemas.microsoft.com/office/drawing/2014/main" id="{66A6C032-7023-FC93-BD72-383ACCDBDC7B}"/>
              </a:ext>
            </a:extLst>
          </p:cNvPr>
          <p:cNvSpPr txBox="1"/>
          <p:nvPr/>
        </p:nvSpPr>
        <p:spPr>
          <a:xfrm>
            <a:off x="9661161" y="6376682"/>
            <a:ext cx="2453366" cy="230832"/>
          </a:xfrm>
          <a:prstGeom prst="rect">
            <a:avLst/>
          </a:prstGeom>
          <a:noFill/>
        </p:spPr>
        <p:txBody>
          <a:bodyPr wrap="square" rtlCol="0">
            <a:spAutoFit/>
          </a:bodyPr>
          <a:lstStyle/>
          <a:p>
            <a:pPr algn="r"/>
            <a:r>
              <a:rPr lang="en-US" sz="900" dirty="0">
                <a:solidFill>
                  <a:schemeClr val="bg1"/>
                </a:solidFill>
              </a:rPr>
              <a:t>© 2024 Bow Valley College / Greg Cook</a:t>
            </a:r>
          </a:p>
        </p:txBody>
      </p:sp>
    </p:spTree>
    <p:extLst>
      <p:ext uri="{BB962C8B-B14F-4D97-AF65-F5344CB8AC3E}">
        <p14:creationId xmlns:p14="http://schemas.microsoft.com/office/powerpoint/2010/main" val="279017280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41CE2-DA7A-BFEA-AADF-BB9C09C82A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89B1B-418D-CF8F-96B4-6573B36C6E68}"/>
              </a:ext>
            </a:extLst>
          </p:cNvPr>
          <p:cNvSpPr>
            <a:spLocks noGrp="1"/>
          </p:cNvSpPr>
          <p:nvPr>
            <p:ph type="title"/>
          </p:nvPr>
        </p:nvSpPr>
        <p:spPr>
          <a:xfrm>
            <a:off x="1154954" y="942672"/>
            <a:ext cx="8761413" cy="706964"/>
          </a:xfrm>
        </p:spPr>
        <p:txBody>
          <a:bodyPr/>
          <a:lstStyle/>
          <a:p>
            <a:r>
              <a:rPr lang="en-US"/>
              <a:t>Project Repository </a:t>
            </a:r>
            <a:endParaRPr lang="en-US" dirty="0"/>
          </a:p>
        </p:txBody>
      </p:sp>
      <p:sp>
        <p:nvSpPr>
          <p:cNvPr id="5" name="TextBox 4">
            <a:extLst>
              <a:ext uri="{FF2B5EF4-FFF2-40B4-BE49-F238E27FC236}">
                <a16:creationId xmlns:a16="http://schemas.microsoft.com/office/drawing/2014/main" id="{0F7210A2-1FEF-121A-E1DE-A48CF6D78049}"/>
              </a:ext>
            </a:extLst>
          </p:cNvPr>
          <p:cNvSpPr txBox="1"/>
          <p:nvPr/>
        </p:nvSpPr>
        <p:spPr>
          <a:xfrm>
            <a:off x="421105" y="2889136"/>
            <a:ext cx="10099308" cy="584775"/>
          </a:xfrm>
          <a:prstGeom prst="rect">
            <a:avLst/>
          </a:prstGeom>
          <a:noFill/>
        </p:spPr>
        <p:txBody>
          <a:bodyPr wrap="square">
            <a:spAutoFit/>
          </a:bodyPr>
          <a:lstStyle/>
          <a:p>
            <a:r>
              <a:rPr lang="en-US" sz="3200" dirty="0"/>
              <a:t>https://</a:t>
            </a:r>
            <a:r>
              <a:rPr lang="en-US" sz="3200" dirty="0" err="1"/>
              <a:t>github.com</a:t>
            </a:r>
            <a:r>
              <a:rPr lang="en-US" sz="3200" dirty="0"/>
              <a:t>/kr0ggg/</a:t>
            </a:r>
            <a:r>
              <a:rPr lang="en-US" sz="3200" dirty="0" err="1"/>
              <a:t>bvc.game.quest</a:t>
            </a:r>
            <a:endParaRPr lang="en-US" sz="3200" dirty="0"/>
          </a:p>
        </p:txBody>
      </p:sp>
      <p:sp>
        <p:nvSpPr>
          <p:cNvPr id="3" name="TextBox 2">
            <a:extLst>
              <a:ext uri="{FF2B5EF4-FFF2-40B4-BE49-F238E27FC236}">
                <a16:creationId xmlns:a16="http://schemas.microsoft.com/office/drawing/2014/main" id="{E535DDEE-EACD-DA6A-3B47-0B50F171D002}"/>
              </a:ext>
            </a:extLst>
          </p:cNvPr>
          <p:cNvSpPr txBox="1"/>
          <p:nvPr/>
        </p:nvSpPr>
        <p:spPr>
          <a:xfrm>
            <a:off x="9661161" y="6376682"/>
            <a:ext cx="2453366" cy="230832"/>
          </a:xfrm>
          <a:prstGeom prst="rect">
            <a:avLst/>
          </a:prstGeom>
          <a:noFill/>
        </p:spPr>
        <p:txBody>
          <a:bodyPr wrap="square" rtlCol="0">
            <a:spAutoFit/>
          </a:bodyPr>
          <a:lstStyle/>
          <a:p>
            <a:pPr algn="r"/>
            <a:r>
              <a:rPr lang="en-US" sz="900" dirty="0"/>
              <a:t>© 2024 Bow Valley College / Greg Cook</a:t>
            </a:r>
          </a:p>
        </p:txBody>
      </p:sp>
    </p:spTree>
    <p:extLst>
      <p:ext uri="{BB962C8B-B14F-4D97-AF65-F5344CB8AC3E}">
        <p14:creationId xmlns:p14="http://schemas.microsoft.com/office/powerpoint/2010/main" val="252967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3501F6-582B-2313-A23C-583C52264F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FE1961-425E-4C8F-F325-C2D4BC8C3B65}"/>
              </a:ext>
            </a:extLst>
          </p:cNvPr>
          <p:cNvSpPr>
            <a:spLocks noGrp="1"/>
          </p:cNvSpPr>
          <p:nvPr>
            <p:ph type="title"/>
          </p:nvPr>
        </p:nvSpPr>
        <p:spPr>
          <a:xfrm>
            <a:off x="1154954" y="973668"/>
            <a:ext cx="8761413" cy="706964"/>
          </a:xfrm>
        </p:spPr>
        <p:txBody>
          <a:bodyPr>
            <a:normAutofit/>
          </a:bodyPr>
          <a:lstStyle/>
          <a:p>
            <a:r>
              <a:rPr lang="en-US">
                <a:solidFill>
                  <a:srgbClr val="EBEBEB"/>
                </a:solidFill>
              </a:rPr>
              <a:t>Workshop Day 2</a:t>
            </a:r>
          </a:p>
        </p:txBody>
      </p:sp>
      <p:sp>
        <p:nvSpPr>
          <p:cNvPr id="3" name="Content Placeholder 2">
            <a:extLst>
              <a:ext uri="{FF2B5EF4-FFF2-40B4-BE49-F238E27FC236}">
                <a16:creationId xmlns:a16="http://schemas.microsoft.com/office/drawing/2014/main" id="{54AF8B16-D3EE-E3C1-919C-FD84331D37D0}"/>
              </a:ext>
            </a:extLst>
          </p:cNvPr>
          <p:cNvSpPr>
            <a:spLocks noGrp="1"/>
          </p:cNvSpPr>
          <p:nvPr>
            <p:ph idx="1"/>
          </p:nvPr>
        </p:nvSpPr>
        <p:spPr>
          <a:xfrm>
            <a:off x="1154954" y="2603500"/>
            <a:ext cx="6397313" cy="3416300"/>
          </a:xfrm>
        </p:spPr>
        <p:txBody>
          <a:bodyPr anchor="ctr">
            <a:normAutofit/>
          </a:bodyPr>
          <a:lstStyle/>
          <a:p>
            <a:pPr>
              <a:lnSpc>
                <a:spcPct val="90000"/>
              </a:lnSpc>
            </a:pPr>
            <a:r>
              <a:rPr lang="en-US"/>
              <a:t>The SDLC</a:t>
            </a:r>
          </a:p>
          <a:p>
            <a:pPr lvl="1">
              <a:lnSpc>
                <a:spcPct val="90000"/>
              </a:lnSpc>
            </a:pPr>
            <a:r>
              <a:rPr lang="en-US"/>
              <a:t>Software Development Lifecycle</a:t>
            </a:r>
          </a:p>
          <a:p>
            <a:pPr lvl="1">
              <a:lnSpc>
                <a:spcPct val="90000"/>
              </a:lnSpc>
            </a:pPr>
            <a:r>
              <a:rPr lang="en-US"/>
              <a:t>Iterative development in “sprints”</a:t>
            </a:r>
          </a:p>
          <a:p>
            <a:pPr>
              <a:lnSpc>
                <a:spcPct val="90000"/>
              </a:lnSpc>
            </a:pPr>
            <a:r>
              <a:rPr lang="en-US"/>
              <a:t>The Test Automation as a Practice</a:t>
            </a:r>
          </a:p>
          <a:p>
            <a:pPr lvl="1">
              <a:lnSpc>
                <a:spcPct val="90000"/>
              </a:lnSpc>
            </a:pPr>
            <a:r>
              <a:rPr lang="en-US"/>
              <a:t>Develop tests as part of feature development</a:t>
            </a:r>
          </a:p>
          <a:p>
            <a:pPr lvl="1">
              <a:lnSpc>
                <a:spcPct val="90000"/>
              </a:lnSpc>
            </a:pPr>
            <a:r>
              <a:rPr lang="en-US"/>
              <a:t>Integration tests run on every build</a:t>
            </a:r>
          </a:p>
          <a:p>
            <a:pPr lvl="1">
              <a:lnSpc>
                <a:spcPct val="90000"/>
              </a:lnSpc>
            </a:pPr>
            <a:r>
              <a:rPr lang="en-US"/>
              <a:t>Automated regression suite runs with every build or nightly</a:t>
            </a:r>
          </a:p>
          <a:p>
            <a:pPr lvl="1">
              <a:lnSpc>
                <a:spcPct val="90000"/>
              </a:lnSpc>
            </a:pPr>
            <a:r>
              <a:rPr lang="en-US"/>
              <a:t>Performance/Security testing often</a:t>
            </a:r>
          </a:p>
          <a:p>
            <a:pPr lvl="1">
              <a:lnSpc>
                <a:spcPct val="90000"/>
              </a:lnSpc>
            </a:pPr>
            <a:r>
              <a:rPr lang="en-US"/>
              <a:t>Continuous testing throughout </a:t>
            </a:r>
          </a:p>
          <a:p>
            <a:pPr lvl="1">
              <a:lnSpc>
                <a:spcPct val="90000"/>
              </a:lnSpc>
            </a:pPr>
            <a:endParaRPr lang="en-US"/>
          </a:p>
        </p:txBody>
      </p:sp>
      <p:pic>
        <p:nvPicPr>
          <p:cNvPr id="1026" name="Picture 2" descr="Test Automation - Infuse Consulting">
            <a:extLst>
              <a:ext uri="{FF2B5EF4-FFF2-40B4-BE49-F238E27FC236}">
                <a16:creationId xmlns:a16="http://schemas.microsoft.com/office/drawing/2014/main" id="{8EFCC776-F4A7-FD5E-DD71-607A97995E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88865" y="2351313"/>
            <a:ext cx="3693660" cy="3919006"/>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D427DD-AB12-90DD-B9FD-AE53AF0C2DC2}"/>
              </a:ext>
            </a:extLst>
          </p:cNvPr>
          <p:cNvSpPr txBox="1"/>
          <p:nvPr/>
        </p:nvSpPr>
        <p:spPr>
          <a:xfrm>
            <a:off x="9661161" y="6376682"/>
            <a:ext cx="2453366" cy="230832"/>
          </a:xfrm>
          <a:prstGeom prst="rect">
            <a:avLst/>
          </a:prstGeom>
          <a:noFill/>
        </p:spPr>
        <p:txBody>
          <a:bodyPr wrap="square" rtlCol="0">
            <a:spAutoFit/>
          </a:bodyPr>
          <a:lstStyle/>
          <a:p>
            <a:pPr algn="r"/>
            <a:r>
              <a:rPr lang="en-US" sz="900" dirty="0"/>
              <a:t>© 2024 Bow Valley College / Greg Cook</a:t>
            </a:r>
          </a:p>
        </p:txBody>
      </p:sp>
    </p:spTree>
    <p:extLst>
      <p:ext uri="{BB962C8B-B14F-4D97-AF65-F5344CB8AC3E}">
        <p14:creationId xmlns:p14="http://schemas.microsoft.com/office/powerpoint/2010/main" val="3348169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2BEA-E5F7-2DC4-9769-5927D1843A69}"/>
              </a:ext>
            </a:extLst>
          </p:cNvPr>
          <p:cNvSpPr>
            <a:spLocks noGrp="1"/>
          </p:cNvSpPr>
          <p:nvPr>
            <p:ph type="title"/>
          </p:nvPr>
        </p:nvSpPr>
        <p:spPr/>
        <p:txBody>
          <a:bodyPr/>
          <a:lstStyle/>
          <a:p>
            <a:r>
              <a:rPr lang="en-US" dirty="0"/>
              <a:t>The Agile Sprint</a:t>
            </a:r>
          </a:p>
        </p:txBody>
      </p:sp>
      <p:pic>
        <p:nvPicPr>
          <p:cNvPr id="4" name="Picture 2" descr="Picture 2">
            <a:extLst>
              <a:ext uri="{FF2B5EF4-FFF2-40B4-BE49-F238E27FC236}">
                <a16:creationId xmlns:a16="http://schemas.microsoft.com/office/drawing/2014/main" id="{4BC09D51-E0A1-2389-C8C8-8262FEE2F2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03228" y="2317899"/>
            <a:ext cx="7756702" cy="36650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DB9527E-976D-9B0C-615C-70C172461F9C}"/>
              </a:ext>
            </a:extLst>
          </p:cNvPr>
          <p:cNvSpPr txBox="1"/>
          <p:nvPr/>
        </p:nvSpPr>
        <p:spPr>
          <a:xfrm>
            <a:off x="9661161" y="6376682"/>
            <a:ext cx="2453366" cy="230832"/>
          </a:xfrm>
          <a:prstGeom prst="rect">
            <a:avLst/>
          </a:prstGeom>
          <a:noFill/>
        </p:spPr>
        <p:txBody>
          <a:bodyPr wrap="square" rtlCol="0">
            <a:spAutoFit/>
          </a:bodyPr>
          <a:lstStyle/>
          <a:p>
            <a:pPr algn="r"/>
            <a:r>
              <a:rPr lang="en-US" sz="900" dirty="0"/>
              <a:t>© 2024 Bow Valley College / Greg Cook</a:t>
            </a:r>
          </a:p>
        </p:txBody>
      </p:sp>
    </p:spTree>
    <p:extLst>
      <p:ext uri="{BB962C8B-B14F-4D97-AF65-F5344CB8AC3E}">
        <p14:creationId xmlns:p14="http://schemas.microsoft.com/office/powerpoint/2010/main" val="97567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1EEF4-900D-8055-2141-80B2C3DADF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A205A0-F2AC-00FA-084D-165504645678}"/>
              </a:ext>
            </a:extLst>
          </p:cNvPr>
          <p:cNvSpPr>
            <a:spLocks noGrp="1"/>
          </p:cNvSpPr>
          <p:nvPr>
            <p:ph type="title"/>
          </p:nvPr>
        </p:nvSpPr>
        <p:spPr>
          <a:xfrm>
            <a:off x="1154954" y="973668"/>
            <a:ext cx="9048919" cy="706964"/>
          </a:xfrm>
        </p:spPr>
        <p:txBody>
          <a:bodyPr/>
          <a:lstStyle/>
          <a:p>
            <a:r>
              <a:rPr lang="en-US" dirty="0"/>
              <a:t>Software Development Lifecycle (SDLC)</a:t>
            </a:r>
          </a:p>
        </p:txBody>
      </p:sp>
      <p:sp>
        <p:nvSpPr>
          <p:cNvPr id="3" name="Content Placeholder 2">
            <a:extLst>
              <a:ext uri="{FF2B5EF4-FFF2-40B4-BE49-F238E27FC236}">
                <a16:creationId xmlns:a16="http://schemas.microsoft.com/office/drawing/2014/main" id="{3C9F766A-B7DE-F7EC-EFCB-A52200D70FEA}"/>
              </a:ext>
            </a:extLst>
          </p:cNvPr>
          <p:cNvSpPr>
            <a:spLocks noGrp="1"/>
          </p:cNvSpPr>
          <p:nvPr>
            <p:ph idx="1"/>
          </p:nvPr>
        </p:nvSpPr>
        <p:spPr>
          <a:xfrm>
            <a:off x="775855" y="2603500"/>
            <a:ext cx="4147020" cy="3416300"/>
          </a:xfrm>
        </p:spPr>
        <p:txBody>
          <a:bodyPr>
            <a:normAutofit/>
          </a:bodyPr>
          <a:lstStyle/>
          <a:p>
            <a:r>
              <a:rPr lang="en-US" sz="1600" dirty="0"/>
              <a:t>The Agile Sprint</a:t>
            </a:r>
          </a:p>
          <a:p>
            <a:pPr lvl="1"/>
            <a:r>
              <a:rPr lang="en-US" sz="1400" dirty="0"/>
              <a:t>1-4 Week “Sprints”</a:t>
            </a:r>
          </a:p>
          <a:p>
            <a:pPr lvl="1"/>
            <a:r>
              <a:rPr lang="en-US" sz="1400" dirty="0"/>
              <a:t>Sprint Planning</a:t>
            </a:r>
          </a:p>
          <a:p>
            <a:pPr lvl="1"/>
            <a:r>
              <a:rPr lang="en-US" sz="1400" dirty="0"/>
              <a:t>Design</a:t>
            </a:r>
          </a:p>
          <a:p>
            <a:pPr lvl="1"/>
            <a:r>
              <a:rPr lang="en-US" sz="1400" dirty="0"/>
              <a:t>Development </a:t>
            </a:r>
          </a:p>
          <a:p>
            <a:pPr lvl="1"/>
            <a:r>
              <a:rPr lang="en-US" sz="1400" dirty="0"/>
              <a:t>Testing Deployment </a:t>
            </a:r>
          </a:p>
          <a:p>
            <a:pPr lvl="1"/>
            <a:r>
              <a:rPr lang="en-US" sz="1400" dirty="0"/>
              <a:t>Sprint Demo</a:t>
            </a:r>
          </a:p>
          <a:p>
            <a:pPr lvl="1"/>
            <a:r>
              <a:rPr lang="en-US" sz="1400" dirty="0"/>
              <a:t>Retrospective	</a:t>
            </a:r>
          </a:p>
          <a:p>
            <a:pPr lvl="1"/>
            <a:endParaRPr lang="en-US" sz="1400" dirty="0"/>
          </a:p>
        </p:txBody>
      </p:sp>
      <p:sp>
        <p:nvSpPr>
          <p:cNvPr id="4" name="Content Placeholder 2">
            <a:extLst>
              <a:ext uri="{FF2B5EF4-FFF2-40B4-BE49-F238E27FC236}">
                <a16:creationId xmlns:a16="http://schemas.microsoft.com/office/drawing/2014/main" id="{F6F1E325-8DB9-A375-2230-B2384F6A8F08}"/>
              </a:ext>
            </a:extLst>
          </p:cNvPr>
          <p:cNvSpPr txBox="1">
            <a:spLocks/>
          </p:cNvSpPr>
          <p:nvPr/>
        </p:nvSpPr>
        <p:spPr>
          <a:xfrm>
            <a:off x="5385167" y="2603500"/>
            <a:ext cx="3767920"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dirty="0"/>
              <a:t>Agile Test Automation</a:t>
            </a:r>
          </a:p>
          <a:p>
            <a:pPr lvl="1"/>
            <a:r>
              <a:rPr lang="en-US" sz="1400" dirty="0"/>
              <a:t>Develop tests as part of feature development</a:t>
            </a:r>
          </a:p>
          <a:p>
            <a:pPr lvl="1"/>
            <a:r>
              <a:rPr lang="en-US" sz="1400" dirty="0"/>
              <a:t>Integration tests run on every build</a:t>
            </a:r>
          </a:p>
          <a:p>
            <a:pPr lvl="1"/>
            <a:r>
              <a:rPr lang="en-US" sz="1400" dirty="0"/>
              <a:t>Automated regression suite runs with every build or nightly</a:t>
            </a:r>
          </a:p>
          <a:p>
            <a:pPr lvl="1"/>
            <a:r>
              <a:rPr lang="en-US" sz="1400" dirty="0"/>
              <a:t>Performance/Security testing often</a:t>
            </a:r>
          </a:p>
          <a:p>
            <a:pPr lvl="1"/>
            <a:r>
              <a:rPr lang="en-US" sz="1400" dirty="0"/>
              <a:t>Continuous testing throughout </a:t>
            </a:r>
          </a:p>
          <a:p>
            <a:pPr lvl="1"/>
            <a:endParaRPr lang="en-US" sz="1400" dirty="0"/>
          </a:p>
          <a:p>
            <a:pPr lvl="1"/>
            <a:endParaRPr lang="en-US" sz="1400" dirty="0"/>
          </a:p>
          <a:p>
            <a:pPr lvl="1"/>
            <a:endParaRPr lang="en-US" sz="1400" dirty="0"/>
          </a:p>
        </p:txBody>
      </p:sp>
      <p:sp>
        <p:nvSpPr>
          <p:cNvPr id="5" name="TextBox 4">
            <a:extLst>
              <a:ext uri="{FF2B5EF4-FFF2-40B4-BE49-F238E27FC236}">
                <a16:creationId xmlns:a16="http://schemas.microsoft.com/office/drawing/2014/main" id="{AABAC6D5-56E8-0D2D-8A66-0CBBED94E4C8}"/>
              </a:ext>
            </a:extLst>
          </p:cNvPr>
          <p:cNvSpPr txBox="1"/>
          <p:nvPr/>
        </p:nvSpPr>
        <p:spPr>
          <a:xfrm>
            <a:off x="9661161" y="6376682"/>
            <a:ext cx="2453366" cy="230832"/>
          </a:xfrm>
          <a:prstGeom prst="rect">
            <a:avLst/>
          </a:prstGeom>
          <a:noFill/>
        </p:spPr>
        <p:txBody>
          <a:bodyPr wrap="square" rtlCol="0">
            <a:spAutoFit/>
          </a:bodyPr>
          <a:lstStyle/>
          <a:p>
            <a:pPr algn="r"/>
            <a:r>
              <a:rPr lang="en-US" sz="900" dirty="0"/>
              <a:t>© 2024 Bow Valley College / Greg Cook</a:t>
            </a:r>
          </a:p>
        </p:txBody>
      </p:sp>
    </p:spTree>
    <p:extLst>
      <p:ext uri="{BB962C8B-B14F-4D97-AF65-F5344CB8AC3E}">
        <p14:creationId xmlns:p14="http://schemas.microsoft.com/office/powerpoint/2010/main" val="887954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6BB41-BDBC-374E-2A21-606D9721E7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D5B52-EA68-3CF8-49D0-FB7264373117}"/>
              </a:ext>
            </a:extLst>
          </p:cNvPr>
          <p:cNvSpPr>
            <a:spLocks noGrp="1"/>
          </p:cNvSpPr>
          <p:nvPr>
            <p:ph type="title"/>
          </p:nvPr>
        </p:nvSpPr>
        <p:spPr/>
        <p:txBody>
          <a:bodyPr/>
          <a:lstStyle/>
          <a:p>
            <a:r>
              <a:rPr lang="en-US" dirty="0"/>
              <a:t>Benefits of Test Automation</a:t>
            </a:r>
          </a:p>
        </p:txBody>
      </p:sp>
      <p:sp>
        <p:nvSpPr>
          <p:cNvPr id="3" name="Content Placeholder 2">
            <a:extLst>
              <a:ext uri="{FF2B5EF4-FFF2-40B4-BE49-F238E27FC236}">
                <a16:creationId xmlns:a16="http://schemas.microsoft.com/office/drawing/2014/main" id="{25A2E257-20D2-9BF8-2CAA-8BFC7BC514C4}"/>
              </a:ext>
            </a:extLst>
          </p:cNvPr>
          <p:cNvSpPr>
            <a:spLocks noGrp="1"/>
          </p:cNvSpPr>
          <p:nvPr>
            <p:ph idx="1"/>
          </p:nvPr>
        </p:nvSpPr>
        <p:spPr>
          <a:xfrm>
            <a:off x="865910" y="2603500"/>
            <a:ext cx="4147020" cy="3416300"/>
          </a:xfrm>
        </p:spPr>
        <p:txBody>
          <a:bodyPr>
            <a:normAutofit/>
          </a:bodyPr>
          <a:lstStyle/>
          <a:p>
            <a:r>
              <a:rPr lang="en-US" sz="1600" dirty="0"/>
              <a:t>Faster feedback on code changes</a:t>
            </a:r>
          </a:p>
          <a:p>
            <a:r>
              <a:rPr lang="en-US" sz="1600" dirty="0"/>
              <a:t>Increased software quality</a:t>
            </a:r>
          </a:p>
          <a:p>
            <a:pPr lvl="1"/>
            <a:r>
              <a:rPr lang="en-US" sz="1400" dirty="0"/>
              <a:t>Increased code coverage</a:t>
            </a:r>
          </a:p>
          <a:p>
            <a:pPr lvl="1"/>
            <a:r>
              <a:rPr lang="en-US" sz="1400" dirty="0"/>
              <a:t>Improved software design</a:t>
            </a:r>
          </a:p>
          <a:p>
            <a:r>
              <a:rPr lang="en-US" sz="1600" dirty="0"/>
              <a:t>Improved QA Practices</a:t>
            </a:r>
          </a:p>
          <a:p>
            <a:pPr lvl="1"/>
            <a:r>
              <a:rPr lang="en-US" sz="1400" dirty="0"/>
              <a:t>Less manual regressing testing</a:t>
            </a:r>
          </a:p>
          <a:p>
            <a:pPr lvl="1"/>
            <a:r>
              <a:rPr lang="en-US" sz="1400" dirty="0"/>
              <a:t>More time for exploratory testing</a:t>
            </a:r>
          </a:p>
          <a:p>
            <a:r>
              <a:rPr lang="en-US" sz="1600" dirty="0"/>
              <a:t>Enables continuous Delivery</a:t>
            </a:r>
          </a:p>
          <a:p>
            <a:endParaRPr lang="en-US" sz="1400" dirty="0"/>
          </a:p>
          <a:p>
            <a:pPr lvl="1"/>
            <a:endParaRPr lang="en-US" sz="1400" dirty="0"/>
          </a:p>
        </p:txBody>
      </p:sp>
      <p:sp>
        <p:nvSpPr>
          <p:cNvPr id="4" name="Content Placeholder 2">
            <a:extLst>
              <a:ext uri="{FF2B5EF4-FFF2-40B4-BE49-F238E27FC236}">
                <a16:creationId xmlns:a16="http://schemas.microsoft.com/office/drawing/2014/main" id="{775839D6-26E3-2308-C3D4-A1B71D202DFA}"/>
              </a:ext>
            </a:extLst>
          </p:cNvPr>
          <p:cNvSpPr txBox="1">
            <a:spLocks/>
          </p:cNvSpPr>
          <p:nvPr/>
        </p:nvSpPr>
        <p:spPr>
          <a:xfrm>
            <a:off x="6148446" y="2603500"/>
            <a:ext cx="4519553"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dirty="0"/>
              <a:t>Benefits to the “Customer”</a:t>
            </a:r>
          </a:p>
          <a:p>
            <a:pPr lvl="1"/>
            <a:r>
              <a:rPr lang="en-US" sz="1400" dirty="0"/>
              <a:t>Fast “time to market”</a:t>
            </a:r>
          </a:p>
          <a:p>
            <a:pPr lvl="1"/>
            <a:r>
              <a:rPr lang="en-US" sz="1400" dirty="0"/>
              <a:t>Better quality product</a:t>
            </a:r>
          </a:p>
          <a:p>
            <a:pPr lvl="1"/>
            <a:r>
              <a:rPr lang="en-US" sz="1400" dirty="0"/>
              <a:t>A more agile product</a:t>
            </a:r>
          </a:p>
          <a:p>
            <a:r>
              <a:rPr lang="en-US" sz="1400" dirty="0"/>
              <a:t>Benefits to the “Engineer”</a:t>
            </a:r>
          </a:p>
          <a:p>
            <a:pPr lvl="1"/>
            <a:r>
              <a:rPr lang="en-US" sz="1400" dirty="0"/>
              <a:t>Improved job satisfaction</a:t>
            </a:r>
          </a:p>
          <a:p>
            <a:pPr lvl="1"/>
            <a:r>
              <a:rPr lang="en-US" sz="1400" dirty="0"/>
              <a:t>Improved learning &amp; development</a:t>
            </a:r>
          </a:p>
          <a:p>
            <a:pPr lvl="1"/>
            <a:r>
              <a:rPr lang="en-US" sz="1400" dirty="0"/>
              <a:t>Improved reputation</a:t>
            </a:r>
          </a:p>
          <a:p>
            <a:pPr lvl="1"/>
            <a:endParaRPr lang="en-US" sz="1400" dirty="0"/>
          </a:p>
          <a:p>
            <a:pPr lvl="1"/>
            <a:endParaRPr lang="en-US" sz="1200" dirty="0"/>
          </a:p>
          <a:p>
            <a:pPr lvl="1"/>
            <a:endParaRPr lang="en-US" sz="1400" dirty="0"/>
          </a:p>
          <a:p>
            <a:pPr lvl="1"/>
            <a:endParaRPr lang="en-US" sz="1400" dirty="0"/>
          </a:p>
          <a:p>
            <a:pPr lvl="1"/>
            <a:endParaRPr lang="en-US" sz="1400" dirty="0"/>
          </a:p>
        </p:txBody>
      </p:sp>
      <p:sp>
        <p:nvSpPr>
          <p:cNvPr id="5" name="TextBox 4">
            <a:extLst>
              <a:ext uri="{FF2B5EF4-FFF2-40B4-BE49-F238E27FC236}">
                <a16:creationId xmlns:a16="http://schemas.microsoft.com/office/drawing/2014/main" id="{81198646-7B6E-DECB-7434-2F75B250D8F1}"/>
              </a:ext>
            </a:extLst>
          </p:cNvPr>
          <p:cNvSpPr txBox="1"/>
          <p:nvPr/>
        </p:nvSpPr>
        <p:spPr>
          <a:xfrm>
            <a:off x="9661161" y="6376682"/>
            <a:ext cx="2453366" cy="230832"/>
          </a:xfrm>
          <a:prstGeom prst="rect">
            <a:avLst/>
          </a:prstGeom>
          <a:noFill/>
        </p:spPr>
        <p:txBody>
          <a:bodyPr wrap="square" rtlCol="0">
            <a:spAutoFit/>
          </a:bodyPr>
          <a:lstStyle/>
          <a:p>
            <a:pPr algn="r"/>
            <a:r>
              <a:rPr lang="en-US" sz="900" dirty="0"/>
              <a:t>© 2024 Bow Valley College / Greg Cook</a:t>
            </a:r>
          </a:p>
        </p:txBody>
      </p:sp>
    </p:spTree>
    <p:extLst>
      <p:ext uri="{BB962C8B-B14F-4D97-AF65-F5344CB8AC3E}">
        <p14:creationId xmlns:p14="http://schemas.microsoft.com/office/powerpoint/2010/main" val="2080956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C9B2-33EA-18E5-C3F2-C7668A4FC947}"/>
              </a:ext>
            </a:extLst>
          </p:cNvPr>
          <p:cNvSpPr>
            <a:spLocks noGrp="1"/>
          </p:cNvSpPr>
          <p:nvPr>
            <p:ph type="title"/>
          </p:nvPr>
        </p:nvSpPr>
        <p:spPr/>
        <p:txBody>
          <a:bodyPr/>
          <a:lstStyle/>
          <a:p>
            <a:r>
              <a:rPr lang="en-US" dirty="0"/>
              <a:t>Development Quality Practices</a:t>
            </a:r>
          </a:p>
        </p:txBody>
      </p:sp>
      <p:pic>
        <p:nvPicPr>
          <p:cNvPr id="4" name="Google Shape;918;g298b9ec6717_0_1024">
            <a:extLst>
              <a:ext uri="{FF2B5EF4-FFF2-40B4-BE49-F238E27FC236}">
                <a16:creationId xmlns:a16="http://schemas.microsoft.com/office/drawing/2014/main" id="{B336BF35-F89A-0C94-C117-297EC5786582}"/>
              </a:ext>
            </a:extLst>
          </p:cNvPr>
          <p:cNvPicPr preferRelativeResize="0"/>
          <p:nvPr/>
        </p:nvPicPr>
        <p:blipFill rotWithShape="1">
          <a:blip r:embed="rId2">
            <a:alphaModFix/>
          </a:blip>
          <a:srcRect t="5943" b="4538"/>
          <a:stretch/>
        </p:blipFill>
        <p:spPr>
          <a:xfrm>
            <a:off x="6953692" y="2656708"/>
            <a:ext cx="4983127" cy="2946650"/>
          </a:xfrm>
          <a:prstGeom prst="rect">
            <a:avLst/>
          </a:prstGeom>
          <a:noFill/>
          <a:ln>
            <a:noFill/>
          </a:ln>
        </p:spPr>
      </p:pic>
      <p:sp>
        <p:nvSpPr>
          <p:cNvPr id="6" name="Google Shape;913;g298b9ec6717_0_1024">
            <a:extLst>
              <a:ext uri="{FF2B5EF4-FFF2-40B4-BE49-F238E27FC236}">
                <a16:creationId xmlns:a16="http://schemas.microsoft.com/office/drawing/2014/main" id="{33DD46CB-3E4E-EFE2-E570-7FCBC2C4650F}"/>
              </a:ext>
            </a:extLst>
          </p:cNvPr>
          <p:cNvSpPr txBox="1">
            <a:spLocks/>
          </p:cNvSpPr>
          <p:nvPr/>
        </p:nvSpPr>
        <p:spPr>
          <a:xfrm>
            <a:off x="655325" y="2402958"/>
            <a:ext cx="6298367" cy="4173734"/>
          </a:xfrm>
          <a:prstGeom prst="rect">
            <a:avLst/>
          </a:prstGeom>
          <a:noFill/>
          <a:ln>
            <a:noFill/>
          </a:ln>
        </p:spPr>
        <p:txBody>
          <a:bodyPr spcFirstLastPara="1" vert="horz" wrap="square" lIns="0" tIns="0" rIns="0" bIns="0" rtlCol="0" anchor="t" anchorCtr="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 indent="0">
              <a:lnSpc>
                <a:spcPct val="115000"/>
              </a:lnSpc>
              <a:buFont typeface="Arial" panose="020B0604020202020204" pitchFamily="34" charset="0"/>
              <a:buNone/>
            </a:pPr>
            <a:r>
              <a:rPr lang="en-US" sz="1000" dirty="0">
                <a:solidFill>
                  <a:schemeClr val="accent3"/>
                </a:solidFill>
              </a:rPr>
              <a:t>Component Unit Tests:</a:t>
            </a:r>
            <a:r>
              <a:rPr lang="en-US" sz="1000" dirty="0">
                <a:solidFill>
                  <a:srgbClr val="3F3F3F"/>
                </a:solidFill>
              </a:rPr>
              <a:t> Provide the foundation for quality, allowing for early bug detection, improved continuous integration and deployment, collaboration, fearless refactoring and time and cost savings    </a:t>
            </a:r>
          </a:p>
          <a:p>
            <a:pPr marL="0" indent="0">
              <a:lnSpc>
                <a:spcPct val="115000"/>
              </a:lnSpc>
              <a:spcBef>
                <a:spcPts val="300"/>
              </a:spcBef>
              <a:buFont typeface="Arial" panose="020B0604020202020204" pitchFamily="34" charset="0"/>
              <a:buNone/>
            </a:pPr>
            <a:r>
              <a:rPr lang="en-US" sz="1000" dirty="0">
                <a:solidFill>
                  <a:srgbClr val="0E101A"/>
                </a:solidFill>
              </a:rPr>
              <a:t>     </a:t>
            </a:r>
            <a:r>
              <a:rPr lang="en-US" sz="1000" dirty="0">
                <a:solidFill>
                  <a:schemeClr val="accent3"/>
                </a:solidFill>
              </a:rPr>
              <a:t>Metric:</a:t>
            </a:r>
            <a:r>
              <a:rPr lang="en-US" sz="1000" dirty="0"/>
              <a:t> </a:t>
            </a:r>
            <a:r>
              <a:rPr lang="en-US" sz="1000" dirty="0">
                <a:solidFill>
                  <a:schemeClr val="dk1"/>
                </a:solidFill>
              </a:rPr>
              <a:t>Minimum</a:t>
            </a:r>
            <a:r>
              <a:rPr lang="en-US" sz="1000" dirty="0"/>
              <a:t> </a:t>
            </a:r>
            <a:r>
              <a:rPr lang="en-US" sz="1000" dirty="0">
                <a:solidFill>
                  <a:srgbClr val="3F3F3F"/>
                </a:solidFill>
              </a:rPr>
              <a:t>80% coverage on front-end and back-end components</a:t>
            </a:r>
          </a:p>
          <a:p>
            <a:pPr marL="0" indent="0">
              <a:lnSpc>
                <a:spcPct val="115000"/>
              </a:lnSpc>
              <a:spcBef>
                <a:spcPts val="0"/>
              </a:spcBef>
              <a:buFont typeface="Arial" panose="020B0604020202020204" pitchFamily="34" charset="0"/>
              <a:buNone/>
            </a:pPr>
            <a:endParaRPr lang="en-US" sz="1100" dirty="0">
              <a:solidFill>
                <a:srgbClr val="0E101A"/>
              </a:solidFill>
            </a:endParaRPr>
          </a:p>
          <a:p>
            <a:pPr marL="91440" indent="0">
              <a:lnSpc>
                <a:spcPct val="115000"/>
              </a:lnSpc>
              <a:spcBef>
                <a:spcPts val="300"/>
              </a:spcBef>
              <a:buFont typeface="Arial" panose="020B0604020202020204" pitchFamily="34" charset="0"/>
              <a:buNone/>
            </a:pPr>
            <a:r>
              <a:rPr lang="en-US" sz="1000" dirty="0">
                <a:solidFill>
                  <a:schemeClr val="accent3"/>
                </a:solidFill>
              </a:rPr>
              <a:t>Acceptance Testing:</a:t>
            </a:r>
            <a:r>
              <a:rPr lang="en-US" sz="1000" dirty="0">
                <a:solidFill>
                  <a:srgbClr val="0E101A"/>
                </a:solidFill>
              </a:rPr>
              <a:t> </a:t>
            </a:r>
            <a:r>
              <a:rPr lang="en-US" sz="1000" dirty="0">
                <a:solidFill>
                  <a:srgbClr val="3F3F3F"/>
                </a:solidFill>
              </a:rPr>
              <a:t>Ensuring the software meets the requirements and instills confidence in stakeholders. Acceptance tests also allow for gathering feedback from stakeholders and users and improving subsequent development cycles.   They free the QA analysts from non-repeatable manual tests and enable more exploratory testing and user experience  testing</a:t>
            </a:r>
          </a:p>
          <a:p>
            <a:pPr marL="0" indent="0">
              <a:lnSpc>
                <a:spcPct val="115000"/>
              </a:lnSpc>
              <a:spcBef>
                <a:spcPts val="300"/>
              </a:spcBef>
              <a:buFont typeface="Arial" panose="020B0604020202020204" pitchFamily="34" charset="0"/>
              <a:buNone/>
            </a:pPr>
            <a:r>
              <a:rPr lang="en-US" sz="1000" dirty="0">
                <a:solidFill>
                  <a:srgbClr val="0E101A"/>
                </a:solidFill>
              </a:rPr>
              <a:t>  </a:t>
            </a:r>
            <a:r>
              <a:rPr lang="en-US" sz="1000" dirty="0">
                <a:solidFill>
                  <a:schemeClr val="accent3"/>
                </a:solidFill>
              </a:rPr>
              <a:t>   Metric:</a:t>
            </a:r>
            <a:r>
              <a:rPr lang="en-US" sz="1000" dirty="0">
                <a:solidFill>
                  <a:srgbClr val="0E101A"/>
                </a:solidFill>
              </a:rPr>
              <a:t> </a:t>
            </a:r>
            <a:r>
              <a:rPr lang="en-US" sz="1000" dirty="0">
                <a:solidFill>
                  <a:srgbClr val="3F3F3F"/>
                </a:solidFill>
              </a:rPr>
              <a:t>100% coverage on major features</a:t>
            </a:r>
          </a:p>
          <a:p>
            <a:pPr marL="0" indent="0">
              <a:lnSpc>
                <a:spcPct val="115000"/>
              </a:lnSpc>
              <a:spcBef>
                <a:spcPts val="300"/>
              </a:spcBef>
              <a:buFont typeface="Arial" panose="020B0604020202020204" pitchFamily="34" charset="0"/>
              <a:buNone/>
            </a:pPr>
            <a:endParaRPr lang="en-US" sz="1000" dirty="0">
              <a:solidFill>
                <a:srgbClr val="3F3F3F"/>
              </a:solidFill>
            </a:endParaRPr>
          </a:p>
          <a:p>
            <a:pPr marL="91440" indent="0">
              <a:lnSpc>
                <a:spcPct val="115000"/>
              </a:lnSpc>
              <a:spcBef>
                <a:spcPts val="300"/>
              </a:spcBef>
              <a:buFont typeface="Arial" panose="020B0604020202020204" pitchFamily="34" charset="0"/>
              <a:buNone/>
            </a:pPr>
            <a:r>
              <a:rPr lang="en-US" sz="1000" dirty="0">
                <a:solidFill>
                  <a:schemeClr val="accent3"/>
                </a:solidFill>
              </a:rPr>
              <a:t>Code Quality: </a:t>
            </a:r>
            <a:r>
              <a:rPr lang="en-US" sz="1000" dirty="0">
                <a:solidFill>
                  <a:srgbClr val="3F3F3F"/>
                </a:solidFill>
              </a:rPr>
              <a:t>Static code analysis tools such as SonarQube identify potential issues in the code, such as cyclomatic complexity and allow a team to track trends in code quality over time. Keeping a handle on an application's technical debt reduces the maintainability index and significantly lowers the total cost of ownership   </a:t>
            </a:r>
          </a:p>
          <a:p>
            <a:pPr marL="0" indent="0">
              <a:lnSpc>
                <a:spcPct val="115000"/>
              </a:lnSpc>
              <a:spcBef>
                <a:spcPts val="300"/>
              </a:spcBef>
              <a:buFont typeface="Arial" panose="020B0604020202020204" pitchFamily="34" charset="0"/>
              <a:buNone/>
            </a:pPr>
            <a:r>
              <a:rPr lang="en-US" sz="1000" dirty="0">
                <a:solidFill>
                  <a:srgbClr val="0E101A"/>
                </a:solidFill>
              </a:rPr>
              <a:t>      </a:t>
            </a:r>
            <a:r>
              <a:rPr lang="en-US" sz="1000" dirty="0">
                <a:solidFill>
                  <a:schemeClr val="accent3"/>
                </a:solidFill>
              </a:rPr>
              <a:t>Metric: </a:t>
            </a:r>
            <a:r>
              <a:rPr lang="en-US" sz="1000" dirty="0">
                <a:solidFill>
                  <a:srgbClr val="3F3F3F"/>
                </a:solidFill>
              </a:rPr>
              <a:t> Maintainability Index of &gt;= 85</a:t>
            </a:r>
          </a:p>
          <a:p>
            <a:pPr marL="0" indent="0">
              <a:lnSpc>
                <a:spcPct val="115000"/>
              </a:lnSpc>
              <a:spcBef>
                <a:spcPts val="300"/>
              </a:spcBef>
              <a:buFont typeface="Arial" panose="020B0604020202020204" pitchFamily="34" charset="0"/>
              <a:buNone/>
            </a:pPr>
            <a:endParaRPr lang="en-US" sz="1000" dirty="0">
              <a:solidFill>
                <a:srgbClr val="3F3F3F"/>
              </a:solidFill>
            </a:endParaRPr>
          </a:p>
          <a:p>
            <a:pPr marL="91440" indent="0">
              <a:lnSpc>
                <a:spcPct val="115000"/>
              </a:lnSpc>
              <a:spcBef>
                <a:spcPts val="300"/>
              </a:spcBef>
              <a:buFont typeface="Arial" panose="020B0604020202020204" pitchFamily="34" charset="0"/>
              <a:buNone/>
            </a:pPr>
            <a:r>
              <a:rPr lang="en-US" sz="1000" dirty="0">
                <a:solidFill>
                  <a:schemeClr val="accent3"/>
                </a:solidFill>
              </a:rPr>
              <a:t>Creating a QA Practice:</a:t>
            </a:r>
            <a:r>
              <a:rPr lang="en-US" sz="1000" dirty="0"/>
              <a:t> </a:t>
            </a:r>
            <a:r>
              <a:rPr lang="en-US" sz="1000" dirty="0">
                <a:solidFill>
                  <a:srgbClr val="0E101A"/>
                </a:solidFill>
              </a:rPr>
              <a:t> </a:t>
            </a:r>
            <a:r>
              <a:rPr lang="en-US" sz="1000" dirty="0">
                <a:solidFill>
                  <a:srgbClr val="3F3F3F"/>
                </a:solidFill>
              </a:rPr>
              <a:t>Foster a culture of continuous improvement, collaboration and knowledge sharing across all development pods</a:t>
            </a:r>
          </a:p>
          <a:p>
            <a:pPr marL="0" indent="0">
              <a:lnSpc>
                <a:spcPct val="115000"/>
              </a:lnSpc>
              <a:spcBef>
                <a:spcPts val="300"/>
              </a:spcBef>
              <a:buFont typeface="Arial" panose="020B0604020202020204" pitchFamily="34" charset="0"/>
              <a:buNone/>
            </a:pPr>
            <a:r>
              <a:rPr lang="en-US" sz="1000" dirty="0">
                <a:solidFill>
                  <a:srgbClr val="0E101A"/>
                </a:solidFill>
              </a:rPr>
              <a:t>      </a:t>
            </a:r>
            <a:r>
              <a:rPr lang="en-US" sz="1000" dirty="0">
                <a:solidFill>
                  <a:schemeClr val="accent3"/>
                </a:solidFill>
              </a:rPr>
              <a:t>Metric: </a:t>
            </a:r>
            <a:r>
              <a:rPr lang="en-US" sz="1000" dirty="0"/>
              <a:t> </a:t>
            </a:r>
            <a:r>
              <a:rPr lang="en-US" sz="1000" dirty="0">
                <a:solidFill>
                  <a:srgbClr val="3F3F3F"/>
                </a:solidFill>
              </a:rPr>
              <a:t>Establish RTO and RPO and measure performance metrics for each application</a:t>
            </a:r>
          </a:p>
          <a:p>
            <a:pPr marL="0" indent="0">
              <a:lnSpc>
                <a:spcPct val="115000"/>
              </a:lnSpc>
              <a:spcBef>
                <a:spcPts val="0"/>
              </a:spcBef>
              <a:buFont typeface="Arial" panose="020B0604020202020204" pitchFamily="34" charset="0"/>
              <a:buNone/>
            </a:pPr>
            <a:endParaRPr lang="en-US" sz="1100" dirty="0">
              <a:solidFill>
                <a:srgbClr val="0E101A"/>
              </a:solidFill>
            </a:endParaRPr>
          </a:p>
          <a:p>
            <a:pPr marL="0" indent="0">
              <a:lnSpc>
                <a:spcPct val="115000"/>
              </a:lnSpc>
              <a:spcBef>
                <a:spcPts val="0"/>
              </a:spcBef>
              <a:buFont typeface="Arial" panose="020B0604020202020204" pitchFamily="34" charset="0"/>
              <a:buNone/>
            </a:pPr>
            <a:endParaRPr lang="en-US" sz="1100" dirty="0">
              <a:solidFill>
                <a:srgbClr val="0E101A"/>
              </a:solidFill>
            </a:endParaRPr>
          </a:p>
          <a:p>
            <a:pPr marL="0" indent="0">
              <a:lnSpc>
                <a:spcPct val="115000"/>
              </a:lnSpc>
              <a:spcAft>
                <a:spcPts val="1000"/>
              </a:spcAft>
              <a:buFont typeface="Arial" panose="020B0604020202020204" pitchFamily="34" charset="0"/>
              <a:buNone/>
            </a:pPr>
            <a:endParaRPr lang="en-US" sz="1200" dirty="0">
              <a:solidFill>
                <a:srgbClr val="515559"/>
              </a:solidFill>
              <a:highlight>
                <a:srgbClr val="FFFFFF"/>
              </a:highlight>
            </a:endParaRPr>
          </a:p>
        </p:txBody>
      </p:sp>
      <p:sp>
        <p:nvSpPr>
          <p:cNvPr id="3" name="TextBox 2">
            <a:extLst>
              <a:ext uri="{FF2B5EF4-FFF2-40B4-BE49-F238E27FC236}">
                <a16:creationId xmlns:a16="http://schemas.microsoft.com/office/drawing/2014/main" id="{D558F96E-3909-9714-2953-8330DD9330A7}"/>
              </a:ext>
            </a:extLst>
          </p:cNvPr>
          <p:cNvSpPr txBox="1"/>
          <p:nvPr/>
        </p:nvSpPr>
        <p:spPr>
          <a:xfrm>
            <a:off x="9661161" y="6376682"/>
            <a:ext cx="2453366" cy="230832"/>
          </a:xfrm>
          <a:prstGeom prst="rect">
            <a:avLst/>
          </a:prstGeom>
          <a:noFill/>
        </p:spPr>
        <p:txBody>
          <a:bodyPr wrap="square" rtlCol="0">
            <a:spAutoFit/>
          </a:bodyPr>
          <a:lstStyle/>
          <a:p>
            <a:pPr algn="r"/>
            <a:r>
              <a:rPr lang="en-US" sz="900" dirty="0"/>
              <a:t>© 2024 Bow Valley College / Greg Cook</a:t>
            </a:r>
          </a:p>
        </p:txBody>
      </p:sp>
    </p:spTree>
    <p:extLst>
      <p:ext uri="{BB962C8B-B14F-4D97-AF65-F5344CB8AC3E}">
        <p14:creationId xmlns:p14="http://schemas.microsoft.com/office/powerpoint/2010/main" val="2154990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36906-6431-71DF-0C2E-1E2975B61135}"/>
              </a:ext>
            </a:extLst>
          </p:cNvPr>
          <p:cNvSpPr>
            <a:spLocks noGrp="1"/>
          </p:cNvSpPr>
          <p:nvPr>
            <p:ph type="title"/>
          </p:nvPr>
        </p:nvSpPr>
        <p:spPr/>
        <p:txBody>
          <a:bodyPr/>
          <a:lstStyle/>
          <a:p>
            <a:r>
              <a:rPr lang="en-US" dirty="0"/>
              <a:t>Quality Assurance Practice</a:t>
            </a:r>
          </a:p>
        </p:txBody>
      </p:sp>
      <p:pic>
        <p:nvPicPr>
          <p:cNvPr id="4" name="Google Shape;907;g299f7e71b44_0_8">
            <a:extLst>
              <a:ext uri="{FF2B5EF4-FFF2-40B4-BE49-F238E27FC236}">
                <a16:creationId xmlns:a16="http://schemas.microsoft.com/office/drawing/2014/main" id="{A36AB982-99CB-EC26-7BEE-4AA353CB1C49}"/>
              </a:ext>
            </a:extLst>
          </p:cNvPr>
          <p:cNvPicPr preferRelativeResize="0"/>
          <p:nvPr/>
        </p:nvPicPr>
        <p:blipFill>
          <a:blip r:embed="rId2">
            <a:alphaModFix/>
          </a:blip>
          <a:stretch>
            <a:fillRect/>
          </a:stretch>
        </p:blipFill>
        <p:spPr>
          <a:xfrm>
            <a:off x="8612372" y="2551814"/>
            <a:ext cx="3136605" cy="3121977"/>
          </a:xfrm>
          <a:prstGeom prst="rect">
            <a:avLst/>
          </a:prstGeom>
          <a:noFill/>
          <a:ln>
            <a:noFill/>
          </a:ln>
        </p:spPr>
      </p:pic>
      <p:sp>
        <p:nvSpPr>
          <p:cNvPr id="5" name="Google Shape;902;g299f7e71b44_0_8">
            <a:extLst>
              <a:ext uri="{FF2B5EF4-FFF2-40B4-BE49-F238E27FC236}">
                <a16:creationId xmlns:a16="http://schemas.microsoft.com/office/drawing/2014/main" id="{82A89B89-3DC2-2A0F-80B8-DDE0CD05FF6A}"/>
              </a:ext>
            </a:extLst>
          </p:cNvPr>
          <p:cNvSpPr txBox="1">
            <a:spLocks/>
          </p:cNvSpPr>
          <p:nvPr/>
        </p:nvSpPr>
        <p:spPr>
          <a:xfrm>
            <a:off x="648061" y="2349796"/>
            <a:ext cx="7634702" cy="3725136"/>
          </a:xfrm>
          <a:prstGeom prst="rect">
            <a:avLst/>
          </a:prstGeom>
          <a:noFill/>
          <a:ln>
            <a:noFill/>
          </a:ln>
        </p:spPr>
        <p:txBody>
          <a:bodyPr spcFirstLastPara="1" vert="horz" wrap="square" lIns="0" tIns="0" rIns="0" bIns="0" rtlCol="0" anchor="t" anchorCtr="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7142"/>
              </a:lnSpc>
              <a:spcBef>
                <a:spcPts val="0"/>
              </a:spcBef>
              <a:buClr>
                <a:schemeClr val="accent2"/>
              </a:buClr>
              <a:buSzPts val="1400"/>
              <a:buFont typeface="Arial" panose="020B0604020202020204" pitchFamily="34" charset="0"/>
              <a:buNone/>
            </a:pPr>
            <a:r>
              <a:rPr lang="en-US" dirty="0"/>
              <a:t>Setting The Quality Bar High</a:t>
            </a:r>
          </a:p>
          <a:p>
            <a:pPr marL="0" indent="0">
              <a:lnSpc>
                <a:spcPct val="115000"/>
              </a:lnSpc>
              <a:buFont typeface="Arial" panose="020B0604020202020204" pitchFamily="34" charset="0"/>
              <a:buNone/>
            </a:pPr>
            <a:r>
              <a:rPr lang="en-US" sz="1000" dirty="0">
                <a:solidFill>
                  <a:srgbClr val="515559"/>
                </a:solidFill>
                <a:highlight>
                  <a:srgbClr val="FFFFFF"/>
                </a:highlight>
              </a:rPr>
              <a:t>Measuring quality involves more than just functional correctness.  Quality involves assessing various aspects and methodologies throughout the software development life cycle (SDLC)</a:t>
            </a:r>
          </a:p>
          <a:p>
            <a:pPr marL="0" indent="0">
              <a:lnSpc>
                <a:spcPct val="115000"/>
              </a:lnSpc>
              <a:buFont typeface="Arial" panose="020B0604020202020204" pitchFamily="34" charset="0"/>
              <a:buNone/>
            </a:pPr>
            <a:r>
              <a:rPr lang="en-US" sz="1200" dirty="0">
                <a:highlight>
                  <a:srgbClr val="FFFFFF"/>
                </a:highlight>
              </a:rPr>
              <a:t>Automated Tests and Exploratory Testing</a:t>
            </a:r>
          </a:p>
          <a:p>
            <a:pPr marL="91440" indent="-90170">
              <a:lnSpc>
                <a:spcPct val="115000"/>
              </a:lnSpc>
              <a:buSzPts val="700"/>
              <a:buFont typeface="Plus Jakarta Sans"/>
              <a:buChar char="●"/>
            </a:pPr>
            <a:r>
              <a:rPr lang="en-US" sz="1000" dirty="0">
                <a:solidFill>
                  <a:srgbClr val="515559"/>
                </a:solidFill>
                <a:highlight>
                  <a:srgbClr val="FFFFFF"/>
                </a:highlight>
              </a:rPr>
              <a:t>A combination of automated and manual activities to ensure the software meets the functional requirements</a:t>
            </a:r>
          </a:p>
          <a:p>
            <a:pPr marL="91440" indent="-90170">
              <a:lnSpc>
                <a:spcPct val="115000"/>
              </a:lnSpc>
              <a:spcBef>
                <a:spcPts val="0"/>
              </a:spcBef>
              <a:buSzPts val="700"/>
              <a:buFont typeface="Plus Jakarta Sans"/>
              <a:buChar char="●"/>
            </a:pPr>
            <a:r>
              <a:rPr lang="en-US" sz="1000" dirty="0">
                <a:solidFill>
                  <a:srgbClr val="515559"/>
                </a:solidFill>
                <a:highlight>
                  <a:srgbClr val="FFFFFF"/>
                </a:highlight>
              </a:rPr>
              <a:t>Defining a series of metrics to feed back into the development process to improve quality and time to market</a:t>
            </a:r>
            <a:endParaRPr lang="en-US" sz="1000" dirty="0">
              <a:solidFill>
                <a:srgbClr val="515559"/>
              </a:solidFill>
              <a:highlight>
                <a:schemeClr val="lt1"/>
              </a:highlight>
            </a:endParaRPr>
          </a:p>
          <a:p>
            <a:pPr marL="0" indent="0">
              <a:lnSpc>
                <a:spcPct val="115000"/>
              </a:lnSpc>
              <a:buFont typeface="Arial" panose="020B0604020202020204" pitchFamily="34" charset="0"/>
              <a:buNone/>
            </a:pPr>
            <a:r>
              <a:rPr lang="en-US" sz="1200" dirty="0">
                <a:highlight>
                  <a:schemeClr val="lt1"/>
                </a:highlight>
              </a:rPr>
              <a:t>Release Management &amp; Operational </a:t>
            </a:r>
            <a:r>
              <a:rPr lang="en-US" sz="1200" dirty="0">
                <a:highlight>
                  <a:schemeClr val="lt1"/>
                </a:highligh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Readiness</a:t>
            </a:r>
            <a:endParaRPr lang="en-US" sz="1200" dirty="0">
              <a:highlight>
                <a:schemeClr val="lt1"/>
              </a:highlight>
            </a:endParaRPr>
          </a:p>
          <a:p>
            <a:pPr marL="91440" indent="-90170">
              <a:lnSpc>
                <a:spcPct val="115000"/>
              </a:lnSpc>
              <a:buSzPts val="700"/>
              <a:buFont typeface="Plus Jakarta Sans"/>
              <a:buChar char="●"/>
            </a:pPr>
            <a:r>
              <a:rPr lang="en-US" sz="1000" dirty="0">
                <a:solidFill>
                  <a:srgbClr val="515559"/>
                </a:solidFill>
                <a:highlight>
                  <a:schemeClr val="lt1"/>
                </a:highlight>
              </a:rPr>
              <a:t>Metrics, alerts and monitors to enable personnel to assess the health of the system in real-time to minimize impact to users</a:t>
            </a:r>
          </a:p>
          <a:p>
            <a:pPr marL="91440" indent="-90170">
              <a:lnSpc>
                <a:spcPct val="115000"/>
              </a:lnSpc>
              <a:spcBef>
                <a:spcPts val="0"/>
              </a:spcBef>
              <a:buSzPts val="700"/>
              <a:buFont typeface="Arial" panose="020B0604020202020204" pitchFamily="34" charset="0"/>
              <a:buChar char="●"/>
            </a:pPr>
            <a:r>
              <a:rPr lang="en-US" sz="1000" dirty="0">
                <a:solidFill>
                  <a:srgbClr val="515559"/>
                </a:solidFill>
                <a:highlight>
                  <a:schemeClr val="lt1"/>
                </a:highlight>
              </a:rPr>
              <a:t>Automated methods for deployment, rollback and incident responses</a:t>
            </a:r>
          </a:p>
          <a:p>
            <a:pPr marL="91440" indent="-90170">
              <a:lnSpc>
                <a:spcPct val="115000"/>
              </a:lnSpc>
              <a:spcBef>
                <a:spcPts val="0"/>
              </a:spcBef>
              <a:buSzPts val="700"/>
              <a:buFont typeface="Arial" panose="020B0604020202020204" pitchFamily="34" charset="0"/>
              <a:buChar char="●"/>
            </a:pPr>
            <a:r>
              <a:rPr lang="en-US" sz="1000" dirty="0">
                <a:solidFill>
                  <a:srgbClr val="515559"/>
                </a:solidFill>
                <a:highlight>
                  <a:schemeClr val="lt1"/>
                </a:highlight>
              </a:rPr>
              <a:t>Runbooks and procedures ensuring operations personnel are properly trained</a:t>
            </a:r>
          </a:p>
          <a:p>
            <a:pPr marL="0" indent="0">
              <a:lnSpc>
                <a:spcPct val="115000"/>
              </a:lnSpc>
              <a:buFont typeface="Arial" panose="020B0604020202020204" pitchFamily="34" charset="0"/>
              <a:buNone/>
            </a:pPr>
            <a:r>
              <a:rPr lang="en-US" sz="1200" dirty="0">
                <a:highlight>
                  <a:schemeClr val="lt1"/>
                </a:highlight>
              </a:rPr>
              <a:t>Non-Functional Requirements</a:t>
            </a:r>
          </a:p>
          <a:p>
            <a:pPr marL="91440" indent="-90170">
              <a:lnSpc>
                <a:spcPct val="115000"/>
              </a:lnSpc>
              <a:buSzPts val="700"/>
              <a:buFont typeface="Plus Jakarta Sans"/>
              <a:buChar char="●"/>
            </a:pPr>
            <a:r>
              <a:rPr lang="en-US" sz="1000" dirty="0">
                <a:solidFill>
                  <a:srgbClr val="515559"/>
                </a:solidFill>
                <a:highlight>
                  <a:schemeClr val="lt1"/>
                </a:highlight>
              </a:rPr>
              <a:t>Metrics and guardrails to ensure performance, security, scalability authorization/authentication, data production, auditability and compliance</a:t>
            </a:r>
            <a:endParaRPr lang="en-US" sz="1000" dirty="0">
              <a:solidFill>
                <a:schemeClr val="dk1"/>
              </a:solidFill>
              <a:highlight>
                <a:schemeClr val="lt1"/>
              </a:highlight>
            </a:endParaRPr>
          </a:p>
          <a:p>
            <a:pPr marL="0" indent="0">
              <a:lnSpc>
                <a:spcPct val="115000"/>
              </a:lnSpc>
              <a:buFont typeface="Arial" panose="020B0604020202020204" pitchFamily="34" charset="0"/>
              <a:buNone/>
            </a:pPr>
            <a:endParaRPr lang="en-US" sz="1100" dirty="0">
              <a:solidFill>
                <a:srgbClr val="0E101A"/>
              </a:solidFill>
            </a:endParaRPr>
          </a:p>
          <a:p>
            <a:pPr marL="0" indent="0">
              <a:lnSpc>
                <a:spcPct val="115000"/>
              </a:lnSpc>
              <a:spcAft>
                <a:spcPts val="1000"/>
              </a:spcAft>
              <a:buFont typeface="Arial" panose="020B0604020202020204" pitchFamily="34" charset="0"/>
              <a:buNone/>
            </a:pPr>
            <a:endParaRPr lang="en-US" sz="1200" dirty="0">
              <a:solidFill>
                <a:srgbClr val="515559"/>
              </a:solidFill>
              <a:highlight>
                <a:srgbClr val="FFFFFF"/>
              </a:highlight>
            </a:endParaRPr>
          </a:p>
        </p:txBody>
      </p:sp>
      <p:sp>
        <p:nvSpPr>
          <p:cNvPr id="3" name="TextBox 2">
            <a:extLst>
              <a:ext uri="{FF2B5EF4-FFF2-40B4-BE49-F238E27FC236}">
                <a16:creationId xmlns:a16="http://schemas.microsoft.com/office/drawing/2014/main" id="{735D2A8F-5D99-5EBF-35B0-13B0BAE2D047}"/>
              </a:ext>
            </a:extLst>
          </p:cNvPr>
          <p:cNvSpPr txBox="1"/>
          <p:nvPr/>
        </p:nvSpPr>
        <p:spPr>
          <a:xfrm>
            <a:off x="9661161" y="6376682"/>
            <a:ext cx="2453366" cy="230832"/>
          </a:xfrm>
          <a:prstGeom prst="rect">
            <a:avLst/>
          </a:prstGeom>
          <a:noFill/>
        </p:spPr>
        <p:txBody>
          <a:bodyPr wrap="square" rtlCol="0">
            <a:spAutoFit/>
          </a:bodyPr>
          <a:lstStyle/>
          <a:p>
            <a:pPr algn="r"/>
            <a:r>
              <a:rPr lang="en-US" sz="900" dirty="0"/>
              <a:t>© 2024 Bow Valley College / Greg Cook</a:t>
            </a:r>
          </a:p>
        </p:txBody>
      </p:sp>
    </p:spTree>
    <p:extLst>
      <p:ext uri="{BB962C8B-B14F-4D97-AF65-F5344CB8AC3E}">
        <p14:creationId xmlns:p14="http://schemas.microsoft.com/office/powerpoint/2010/main" val="365250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4E6C80-931E-DC7A-D734-49D62FEAC56C}"/>
            </a:ext>
          </a:extLst>
        </p:cNvPr>
        <p:cNvGrpSpPr/>
        <p:nvPr/>
      </p:nvGrpSpPr>
      <p:grpSpPr>
        <a:xfrm>
          <a:off x="0" y="0"/>
          <a:ext cx="0" cy="0"/>
          <a:chOff x="0" y="0"/>
          <a:chExt cx="0" cy="0"/>
        </a:xfrm>
      </p:grpSpPr>
      <p:sp>
        <p:nvSpPr>
          <p:cNvPr id="1067" name="Rectangle 1066">
            <a:extLst>
              <a:ext uri="{FF2B5EF4-FFF2-40B4-BE49-F238E27FC236}">
                <a16:creationId xmlns:a16="http://schemas.microsoft.com/office/drawing/2014/main" id="{EB1C6CEC-22AF-1466-DF23-1CAE246EA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069" name="Freeform 5">
            <a:extLst>
              <a:ext uri="{FF2B5EF4-FFF2-40B4-BE49-F238E27FC236}">
                <a16:creationId xmlns:a16="http://schemas.microsoft.com/office/drawing/2014/main" id="{34D0D04B-6FCC-AFD9-0767-92A741509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071" name="Freeform 5">
            <a:extLst>
              <a:ext uri="{FF2B5EF4-FFF2-40B4-BE49-F238E27FC236}">
                <a16:creationId xmlns:a16="http://schemas.microsoft.com/office/drawing/2014/main" id="{8BFA9E95-9FF7-868F-A1D3-E8BDDB591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D0F9E3A0-09FC-34EC-5FB0-BA716665E65E}"/>
              </a:ext>
            </a:extLst>
          </p:cNvPr>
          <p:cNvSpPr>
            <a:spLocks noGrp="1"/>
          </p:cNvSpPr>
          <p:nvPr>
            <p:ph type="title"/>
          </p:nvPr>
        </p:nvSpPr>
        <p:spPr>
          <a:xfrm>
            <a:off x="639098" y="629265"/>
            <a:ext cx="6072776" cy="1622322"/>
          </a:xfrm>
        </p:spPr>
        <p:txBody>
          <a:bodyPr>
            <a:normAutofit/>
          </a:bodyPr>
          <a:lstStyle/>
          <a:p>
            <a:r>
              <a:rPr lang="en-US" dirty="0">
                <a:solidFill>
                  <a:srgbClr val="EBEBEB"/>
                </a:solidFill>
              </a:rPr>
              <a:t>Refactoring 101</a:t>
            </a:r>
          </a:p>
        </p:txBody>
      </p:sp>
      <p:sp>
        <p:nvSpPr>
          <p:cNvPr id="1073" name="Freeform: Shape 1072">
            <a:extLst>
              <a:ext uri="{FF2B5EF4-FFF2-40B4-BE49-F238E27FC236}">
                <a16:creationId xmlns:a16="http://schemas.microsoft.com/office/drawing/2014/main" id="{EA42667F-AB46-24C8-DD33-F63550723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6" name="Picture 5">
            <a:extLst>
              <a:ext uri="{FF2B5EF4-FFF2-40B4-BE49-F238E27FC236}">
                <a16:creationId xmlns:a16="http://schemas.microsoft.com/office/drawing/2014/main" id="{D8E4D88F-C6E3-8544-BA29-DEC1BC117875}"/>
              </a:ext>
            </a:extLst>
          </p:cNvPr>
          <p:cNvPicPr>
            <a:picLocks noChangeAspect="1"/>
          </p:cNvPicPr>
          <p:nvPr/>
        </p:nvPicPr>
        <p:blipFill>
          <a:blip r:embed="rId2"/>
          <a:stretch>
            <a:fillRect/>
          </a:stretch>
        </p:blipFill>
        <p:spPr>
          <a:xfrm>
            <a:off x="7418226" y="645106"/>
            <a:ext cx="3700306" cy="5585369"/>
          </a:xfrm>
          <a:prstGeom prst="rect">
            <a:avLst/>
          </a:prstGeom>
        </p:spPr>
      </p:pic>
      <p:sp>
        <p:nvSpPr>
          <p:cNvPr id="1075" name="Rectangle 1074">
            <a:extLst>
              <a:ext uri="{FF2B5EF4-FFF2-40B4-BE49-F238E27FC236}">
                <a16:creationId xmlns:a16="http://schemas.microsoft.com/office/drawing/2014/main" id="{FA3044C4-F070-4CB2-BA3B-871C41AFD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7" name="Oval 1076">
            <a:extLst>
              <a:ext uri="{FF2B5EF4-FFF2-40B4-BE49-F238E27FC236}">
                <a16:creationId xmlns:a16="http://schemas.microsoft.com/office/drawing/2014/main" id="{1FF0BE9A-73EE-05DA-EA85-B049ECB01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9" name="Oval 1078">
            <a:extLst>
              <a:ext uri="{FF2B5EF4-FFF2-40B4-BE49-F238E27FC236}">
                <a16:creationId xmlns:a16="http://schemas.microsoft.com/office/drawing/2014/main" id="{40FE0A10-8F7D-27DC-029B-FABC24E2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0CAF66F-610D-C79B-B6C1-931C3FB0864E}"/>
              </a:ext>
            </a:extLst>
          </p:cNvPr>
          <p:cNvSpPr>
            <a:spLocks noGrp="1"/>
          </p:cNvSpPr>
          <p:nvPr>
            <p:ph idx="1"/>
          </p:nvPr>
        </p:nvSpPr>
        <p:spPr>
          <a:xfrm>
            <a:off x="639098" y="2469300"/>
            <a:ext cx="6405938" cy="3734054"/>
          </a:xfrm>
        </p:spPr>
        <p:txBody>
          <a:bodyPr anchor="ctr">
            <a:normAutofit/>
          </a:bodyPr>
          <a:lstStyle/>
          <a:p>
            <a:r>
              <a:rPr lang="en-CA" dirty="0">
                <a:solidFill>
                  <a:srgbClr val="C5C8C6"/>
                </a:solidFill>
                <a:latin typeface="__berkeleyMono_1826c3"/>
              </a:rPr>
              <a:t>Adding a new feature</a:t>
            </a:r>
          </a:p>
          <a:p>
            <a:r>
              <a:rPr lang="en-CA" dirty="0">
                <a:solidFill>
                  <a:srgbClr val="C5C8C6"/>
                </a:solidFill>
                <a:latin typeface="__berkeleyMono_1826c3"/>
              </a:rPr>
              <a:t>Changing an existing feature</a:t>
            </a:r>
          </a:p>
          <a:p>
            <a:r>
              <a:rPr lang="en-CA" dirty="0">
                <a:solidFill>
                  <a:srgbClr val="C5C8C6"/>
                </a:solidFill>
                <a:latin typeface="__berkeleyMono_1826c3"/>
              </a:rPr>
              <a:t>Refactoring Strategy</a:t>
            </a:r>
          </a:p>
          <a:p>
            <a:pPr lvl="1"/>
            <a:r>
              <a:rPr lang="en-CA" b="0" i="0" dirty="0">
                <a:solidFill>
                  <a:srgbClr val="C5C8C6"/>
                </a:solidFill>
                <a:effectLst/>
                <a:latin typeface="__berkeleyMono_1826c3"/>
              </a:rPr>
              <a:t>Review the current desi</a:t>
            </a:r>
            <a:r>
              <a:rPr lang="en-CA" dirty="0">
                <a:solidFill>
                  <a:srgbClr val="C5C8C6"/>
                </a:solidFill>
                <a:latin typeface="__berkeleyMono_1826c3"/>
              </a:rPr>
              <a:t>gn</a:t>
            </a:r>
          </a:p>
          <a:p>
            <a:pPr lvl="1"/>
            <a:r>
              <a:rPr lang="en-CA" b="0" i="0" dirty="0">
                <a:solidFill>
                  <a:srgbClr val="C5C8C6"/>
                </a:solidFill>
                <a:effectLst/>
                <a:latin typeface="__berkeleyMono_1826c3"/>
              </a:rPr>
              <a:t>Update your design to accommodate the new </a:t>
            </a:r>
            <a:r>
              <a:rPr lang="en-CA" dirty="0">
                <a:solidFill>
                  <a:srgbClr val="C5C8C6"/>
                </a:solidFill>
                <a:latin typeface="__berkeleyMono_1826c3"/>
              </a:rPr>
              <a:t>requirement</a:t>
            </a:r>
          </a:p>
          <a:p>
            <a:pPr lvl="1"/>
            <a:r>
              <a:rPr lang="en-CA" dirty="0">
                <a:solidFill>
                  <a:srgbClr val="C5C8C6"/>
                </a:solidFill>
                <a:latin typeface="__berkeleyMono_1826c3"/>
              </a:rPr>
              <a:t>Refactor the existing tests </a:t>
            </a:r>
            <a:r>
              <a:rPr lang="en-CA" b="0" i="0" dirty="0">
                <a:solidFill>
                  <a:srgbClr val="C5C8C6"/>
                </a:solidFill>
                <a:effectLst/>
                <a:latin typeface="__berkeleyMono_1826c3"/>
              </a:rPr>
              <a:t>so they pass with the new design.</a:t>
            </a:r>
          </a:p>
          <a:p>
            <a:pPr lvl="1"/>
            <a:r>
              <a:rPr lang="en-CA" b="0" i="0" dirty="0">
                <a:solidFill>
                  <a:srgbClr val="C5C8C6"/>
                </a:solidFill>
                <a:effectLst/>
                <a:latin typeface="__berkeleyMono_1826c3"/>
              </a:rPr>
              <a:t>Write the new </a:t>
            </a:r>
            <a:r>
              <a:rPr lang="en-CA" dirty="0">
                <a:solidFill>
                  <a:srgbClr val="C5C8C6"/>
                </a:solidFill>
                <a:latin typeface="__berkeleyMono_1826c3"/>
              </a:rPr>
              <a:t>tests to satisfy the new requirement</a:t>
            </a:r>
          </a:p>
          <a:p>
            <a:pPr lvl="1"/>
            <a:r>
              <a:rPr lang="en-US" sz="1400" dirty="0">
                <a:solidFill>
                  <a:srgbClr val="FFFFFF"/>
                </a:solidFill>
              </a:rPr>
              <a:t>Create a GitHub pull-request (PR) of your branch to main</a:t>
            </a:r>
          </a:p>
          <a:p>
            <a:pPr lvl="1"/>
            <a:r>
              <a:rPr lang="en-US" sz="1400" dirty="0">
                <a:solidFill>
                  <a:srgbClr val="FFFFFF"/>
                </a:solidFill>
              </a:rPr>
              <a:t>Document your change and assign a reviewer</a:t>
            </a:r>
          </a:p>
          <a:p>
            <a:endParaRPr lang="en-US" dirty="0">
              <a:solidFill>
                <a:srgbClr val="FFFFFF"/>
              </a:solidFill>
            </a:endParaRPr>
          </a:p>
        </p:txBody>
      </p:sp>
      <p:sp>
        <p:nvSpPr>
          <p:cNvPr id="4" name="TextBox 3">
            <a:extLst>
              <a:ext uri="{FF2B5EF4-FFF2-40B4-BE49-F238E27FC236}">
                <a16:creationId xmlns:a16="http://schemas.microsoft.com/office/drawing/2014/main" id="{BECBA4E1-B332-B78C-0295-C31A50F838E7}"/>
              </a:ext>
            </a:extLst>
          </p:cNvPr>
          <p:cNvSpPr txBox="1"/>
          <p:nvPr/>
        </p:nvSpPr>
        <p:spPr>
          <a:xfrm>
            <a:off x="9661161" y="6376682"/>
            <a:ext cx="2453366" cy="230832"/>
          </a:xfrm>
          <a:prstGeom prst="rect">
            <a:avLst/>
          </a:prstGeom>
          <a:noFill/>
        </p:spPr>
        <p:txBody>
          <a:bodyPr wrap="square" rtlCol="0">
            <a:spAutoFit/>
          </a:bodyPr>
          <a:lstStyle/>
          <a:p>
            <a:pPr algn="r"/>
            <a:r>
              <a:rPr lang="en-US" sz="900" dirty="0">
                <a:solidFill>
                  <a:schemeClr val="bg1"/>
                </a:solidFill>
              </a:rPr>
              <a:t>© 2024 Bow Valley College / Greg Cook</a:t>
            </a:r>
          </a:p>
        </p:txBody>
      </p:sp>
    </p:spTree>
    <p:extLst>
      <p:ext uri="{BB962C8B-B14F-4D97-AF65-F5344CB8AC3E}">
        <p14:creationId xmlns:p14="http://schemas.microsoft.com/office/powerpoint/2010/main" val="217175970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F860E5-4367-9CEC-1009-2814F4EB1226}"/>
            </a:ext>
          </a:extLst>
        </p:cNvPr>
        <p:cNvGrpSpPr/>
        <p:nvPr/>
      </p:nvGrpSpPr>
      <p:grpSpPr>
        <a:xfrm>
          <a:off x="0" y="0"/>
          <a:ext cx="0" cy="0"/>
          <a:chOff x="0" y="0"/>
          <a:chExt cx="0" cy="0"/>
        </a:xfrm>
      </p:grpSpPr>
      <p:sp>
        <p:nvSpPr>
          <p:cNvPr id="1067" name="Rectangle 1066">
            <a:extLst>
              <a:ext uri="{FF2B5EF4-FFF2-40B4-BE49-F238E27FC236}">
                <a16:creationId xmlns:a16="http://schemas.microsoft.com/office/drawing/2014/main" id="{F1911D7D-F38F-1497-DEA2-8279C939B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069" name="Freeform 5">
            <a:extLst>
              <a:ext uri="{FF2B5EF4-FFF2-40B4-BE49-F238E27FC236}">
                <a16:creationId xmlns:a16="http://schemas.microsoft.com/office/drawing/2014/main" id="{29880ED0-DDA6-8C59-3B57-B969EA695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071" name="Freeform 5">
            <a:extLst>
              <a:ext uri="{FF2B5EF4-FFF2-40B4-BE49-F238E27FC236}">
                <a16:creationId xmlns:a16="http://schemas.microsoft.com/office/drawing/2014/main" id="{2287A65C-7397-C627-B6B4-F2409C067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58AD4E8A-F830-BB57-9FAD-A52ED862B361}"/>
              </a:ext>
            </a:extLst>
          </p:cNvPr>
          <p:cNvSpPr>
            <a:spLocks noGrp="1"/>
          </p:cNvSpPr>
          <p:nvPr>
            <p:ph type="title"/>
          </p:nvPr>
        </p:nvSpPr>
        <p:spPr>
          <a:xfrm>
            <a:off x="639098" y="629265"/>
            <a:ext cx="6072776" cy="1622322"/>
          </a:xfrm>
        </p:spPr>
        <p:txBody>
          <a:bodyPr>
            <a:normAutofit/>
          </a:bodyPr>
          <a:lstStyle/>
          <a:p>
            <a:r>
              <a:rPr lang="en-US" dirty="0">
                <a:solidFill>
                  <a:srgbClr val="EBEBEB"/>
                </a:solidFill>
              </a:rPr>
              <a:t>Peer Reviews</a:t>
            </a:r>
          </a:p>
        </p:txBody>
      </p:sp>
      <p:sp>
        <p:nvSpPr>
          <p:cNvPr id="1073" name="Freeform: Shape 1072">
            <a:extLst>
              <a:ext uri="{FF2B5EF4-FFF2-40B4-BE49-F238E27FC236}">
                <a16:creationId xmlns:a16="http://schemas.microsoft.com/office/drawing/2014/main" id="{2D7912F3-D4FE-DDEA-94D5-635E23F3C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6" name="Picture 5">
            <a:extLst>
              <a:ext uri="{FF2B5EF4-FFF2-40B4-BE49-F238E27FC236}">
                <a16:creationId xmlns:a16="http://schemas.microsoft.com/office/drawing/2014/main" id="{FE0F7311-1364-3C46-E513-F0613592CC33}"/>
              </a:ext>
            </a:extLst>
          </p:cNvPr>
          <p:cNvPicPr>
            <a:picLocks noChangeAspect="1"/>
          </p:cNvPicPr>
          <p:nvPr/>
        </p:nvPicPr>
        <p:blipFill>
          <a:blip r:embed="rId2"/>
          <a:stretch>
            <a:fillRect/>
          </a:stretch>
        </p:blipFill>
        <p:spPr>
          <a:xfrm>
            <a:off x="7418226" y="645106"/>
            <a:ext cx="3700306" cy="5585369"/>
          </a:xfrm>
          <a:prstGeom prst="rect">
            <a:avLst/>
          </a:prstGeom>
        </p:spPr>
      </p:pic>
      <p:sp>
        <p:nvSpPr>
          <p:cNvPr id="1075" name="Rectangle 1074">
            <a:extLst>
              <a:ext uri="{FF2B5EF4-FFF2-40B4-BE49-F238E27FC236}">
                <a16:creationId xmlns:a16="http://schemas.microsoft.com/office/drawing/2014/main" id="{305280D5-2D94-CC5C-40A7-766D3021E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7" name="Oval 1076">
            <a:extLst>
              <a:ext uri="{FF2B5EF4-FFF2-40B4-BE49-F238E27FC236}">
                <a16:creationId xmlns:a16="http://schemas.microsoft.com/office/drawing/2014/main" id="{4674D06A-7C37-C969-D5D0-01398DC63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9" name="Oval 1078">
            <a:extLst>
              <a:ext uri="{FF2B5EF4-FFF2-40B4-BE49-F238E27FC236}">
                <a16:creationId xmlns:a16="http://schemas.microsoft.com/office/drawing/2014/main" id="{4240D93C-402F-48B6-5DE4-3EF225A5B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14FBB5D-51A9-931F-F6E0-5153F14B470D}"/>
              </a:ext>
            </a:extLst>
          </p:cNvPr>
          <p:cNvSpPr>
            <a:spLocks noGrp="1"/>
          </p:cNvSpPr>
          <p:nvPr>
            <p:ph idx="1"/>
          </p:nvPr>
        </p:nvSpPr>
        <p:spPr>
          <a:xfrm>
            <a:off x="639098" y="2496421"/>
            <a:ext cx="6405938" cy="3734054"/>
          </a:xfrm>
        </p:spPr>
        <p:txBody>
          <a:bodyPr anchor="ctr">
            <a:normAutofit/>
          </a:bodyPr>
          <a:lstStyle/>
          <a:p>
            <a:r>
              <a:rPr lang="en-US" dirty="0">
                <a:solidFill>
                  <a:srgbClr val="FFFFFF"/>
                </a:solidFill>
              </a:rPr>
              <a:t>Goal</a:t>
            </a:r>
          </a:p>
          <a:p>
            <a:pPr lvl="1"/>
            <a:r>
              <a:rPr lang="en-US" dirty="0">
                <a:solidFill>
                  <a:srgbClr val="FFFFFF"/>
                </a:solidFill>
              </a:rPr>
              <a:t>To have another set of eyes look over your changes</a:t>
            </a:r>
          </a:p>
          <a:p>
            <a:pPr lvl="1"/>
            <a:r>
              <a:rPr lang="en-US" dirty="0">
                <a:solidFill>
                  <a:srgbClr val="FFFFFF"/>
                </a:solidFill>
              </a:rPr>
              <a:t>Tends to be a project “Tech Lead” </a:t>
            </a:r>
          </a:p>
          <a:p>
            <a:pPr lvl="1"/>
            <a:r>
              <a:rPr lang="en-US" dirty="0">
                <a:solidFill>
                  <a:srgbClr val="FFFFFF"/>
                </a:solidFill>
              </a:rPr>
              <a:t>Ensures the Feature meets the criteria of the story</a:t>
            </a:r>
          </a:p>
          <a:p>
            <a:pPr lvl="1"/>
            <a:r>
              <a:rPr lang="en-US" dirty="0">
                <a:solidFill>
                  <a:srgbClr val="FFFFFF"/>
                </a:solidFill>
              </a:rPr>
              <a:t>Ensures automated tests are written and ”Tell the Story” of the feature</a:t>
            </a:r>
          </a:p>
          <a:p>
            <a:pPr lvl="1"/>
            <a:r>
              <a:rPr lang="en-US" dirty="0">
                <a:solidFill>
                  <a:srgbClr val="FFFFFF"/>
                </a:solidFill>
              </a:rPr>
              <a:t>Ensure standards are met</a:t>
            </a:r>
          </a:p>
          <a:p>
            <a:pPr lvl="1"/>
            <a:r>
              <a:rPr lang="en-US" dirty="0">
                <a:solidFill>
                  <a:srgbClr val="FFFFFF"/>
                </a:solidFill>
              </a:rPr>
              <a:t>An integral part of the SDLC process</a:t>
            </a:r>
          </a:p>
          <a:p>
            <a:endParaRPr lang="en-US" dirty="0">
              <a:solidFill>
                <a:srgbClr val="FFFFFF"/>
              </a:solidFill>
            </a:endParaRPr>
          </a:p>
        </p:txBody>
      </p:sp>
      <p:sp>
        <p:nvSpPr>
          <p:cNvPr id="4" name="TextBox 3">
            <a:extLst>
              <a:ext uri="{FF2B5EF4-FFF2-40B4-BE49-F238E27FC236}">
                <a16:creationId xmlns:a16="http://schemas.microsoft.com/office/drawing/2014/main" id="{A21D14F1-7B91-899B-D7CD-23474F544941}"/>
              </a:ext>
            </a:extLst>
          </p:cNvPr>
          <p:cNvSpPr txBox="1"/>
          <p:nvPr/>
        </p:nvSpPr>
        <p:spPr>
          <a:xfrm>
            <a:off x="9661161" y="6376682"/>
            <a:ext cx="2453366" cy="230832"/>
          </a:xfrm>
          <a:prstGeom prst="rect">
            <a:avLst/>
          </a:prstGeom>
          <a:noFill/>
        </p:spPr>
        <p:txBody>
          <a:bodyPr wrap="square" rtlCol="0">
            <a:spAutoFit/>
          </a:bodyPr>
          <a:lstStyle/>
          <a:p>
            <a:pPr algn="r"/>
            <a:r>
              <a:rPr lang="en-US" sz="900" dirty="0">
                <a:solidFill>
                  <a:schemeClr val="bg1"/>
                </a:solidFill>
              </a:rPr>
              <a:t>© 2024 Bow Valley College / Greg Cook</a:t>
            </a:r>
          </a:p>
        </p:txBody>
      </p:sp>
    </p:spTree>
    <p:extLst>
      <p:ext uri="{BB962C8B-B14F-4D97-AF65-F5344CB8AC3E}">
        <p14:creationId xmlns:p14="http://schemas.microsoft.com/office/powerpoint/2010/main" val="40358151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2C9CA-52E8-BD74-BBDF-E33A7D75AB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0B8F38-A8A8-6579-DAF9-DD8AB2E6ADC7}"/>
              </a:ext>
            </a:extLst>
          </p:cNvPr>
          <p:cNvSpPr>
            <a:spLocks noGrp="1"/>
          </p:cNvSpPr>
          <p:nvPr>
            <p:ph type="title"/>
          </p:nvPr>
        </p:nvSpPr>
        <p:spPr>
          <a:xfrm>
            <a:off x="1154954" y="942672"/>
            <a:ext cx="8761413" cy="706964"/>
          </a:xfrm>
        </p:spPr>
        <p:txBody>
          <a:bodyPr/>
          <a:lstStyle/>
          <a:p>
            <a:r>
              <a:rPr lang="en-US" dirty="0"/>
              <a:t> </a:t>
            </a:r>
          </a:p>
        </p:txBody>
      </p:sp>
      <p:sp>
        <p:nvSpPr>
          <p:cNvPr id="6" name="Google Shape;913;g298b9ec6717_0_1024">
            <a:extLst>
              <a:ext uri="{FF2B5EF4-FFF2-40B4-BE49-F238E27FC236}">
                <a16:creationId xmlns:a16="http://schemas.microsoft.com/office/drawing/2014/main" id="{088A1551-7727-C81F-7BAF-DFBD6AB3E97D}"/>
              </a:ext>
            </a:extLst>
          </p:cNvPr>
          <p:cNvSpPr txBox="1">
            <a:spLocks/>
          </p:cNvSpPr>
          <p:nvPr/>
        </p:nvSpPr>
        <p:spPr>
          <a:xfrm>
            <a:off x="655325" y="2371962"/>
            <a:ext cx="6298367" cy="4173734"/>
          </a:xfrm>
          <a:prstGeom prst="rect">
            <a:avLst/>
          </a:prstGeom>
          <a:noFill/>
          <a:ln>
            <a:noFill/>
          </a:ln>
        </p:spPr>
        <p:txBody>
          <a:bodyPr spcFirstLastPara="1" vert="horz" wrap="square" lIns="0" tIns="0" rIns="0" bIns="0" rtlCol="0" anchor="t" anchorCtr="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20040">
              <a:lnSpc>
                <a:spcPct val="115000"/>
              </a:lnSpc>
              <a:buFont typeface="+mj-lt"/>
              <a:buAutoNum type="arabicPeriod"/>
            </a:pPr>
            <a:r>
              <a:rPr lang="en-US" sz="1600" dirty="0">
                <a:solidFill>
                  <a:schemeClr val="accent3"/>
                </a:solidFill>
              </a:rPr>
              <a:t>Introductions</a:t>
            </a:r>
          </a:p>
          <a:p>
            <a:pPr marL="777240" lvl="1">
              <a:lnSpc>
                <a:spcPct val="115000"/>
              </a:lnSpc>
              <a:buFont typeface="+mj-lt"/>
              <a:buAutoNum type="alphaUcPeriod"/>
            </a:pPr>
            <a:r>
              <a:rPr lang="en-US" sz="1050" dirty="0">
                <a:solidFill>
                  <a:srgbClr val="3F3F3F"/>
                </a:solidFill>
              </a:rPr>
              <a:t>Who are you?</a:t>
            </a:r>
          </a:p>
          <a:p>
            <a:pPr marL="777240" lvl="1">
              <a:lnSpc>
                <a:spcPct val="115000"/>
              </a:lnSpc>
              <a:buFont typeface="+mj-lt"/>
              <a:buAutoNum type="alphaUcPeriod"/>
            </a:pPr>
            <a:r>
              <a:rPr lang="en-US" sz="1050" dirty="0">
                <a:solidFill>
                  <a:srgbClr val="3F3F3F"/>
                </a:solidFill>
              </a:rPr>
              <a:t>What motivated you to enter this program?</a:t>
            </a:r>
          </a:p>
          <a:p>
            <a:pPr marL="777240" lvl="1">
              <a:lnSpc>
                <a:spcPct val="115000"/>
              </a:lnSpc>
              <a:buFont typeface="+mj-lt"/>
              <a:buAutoNum type="alphaUcPeriod"/>
            </a:pPr>
            <a:r>
              <a:rPr lang="en-US" sz="1050" dirty="0">
                <a:solidFill>
                  <a:srgbClr val="3F3F3F"/>
                </a:solidFill>
              </a:rPr>
              <a:t>What are your goals for this weekend?</a:t>
            </a:r>
          </a:p>
          <a:p>
            <a:pPr marL="777240" lvl="1">
              <a:lnSpc>
                <a:spcPct val="115000"/>
              </a:lnSpc>
              <a:buFont typeface="+mj-lt"/>
              <a:buAutoNum type="alphaUcPeriod"/>
            </a:pPr>
            <a:r>
              <a:rPr lang="en-US" sz="1050" dirty="0">
                <a:solidFill>
                  <a:srgbClr val="3F3F3F"/>
                </a:solidFill>
              </a:rPr>
              <a:t>Share something about yourself.</a:t>
            </a:r>
          </a:p>
          <a:p>
            <a:pPr marL="320040">
              <a:lnSpc>
                <a:spcPct val="115000"/>
              </a:lnSpc>
              <a:buFont typeface="+mj-lt"/>
              <a:buAutoNum type="arabicPeriod"/>
            </a:pPr>
            <a:r>
              <a:rPr lang="en-US" sz="1450" dirty="0">
                <a:solidFill>
                  <a:schemeClr val="accent3"/>
                </a:solidFill>
              </a:rPr>
              <a:t>What have you learned so far?</a:t>
            </a:r>
            <a:endParaRPr lang="en-US" sz="1600" dirty="0">
              <a:solidFill>
                <a:schemeClr val="accent3"/>
              </a:solidFill>
            </a:endParaRPr>
          </a:p>
          <a:p>
            <a:pPr marL="777240" lvl="1">
              <a:lnSpc>
                <a:spcPct val="115000"/>
              </a:lnSpc>
              <a:buFont typeface="+mj-lt"/>
              <a:buAutoNum type="alphaUcPeriod"/>
            </a:pPr>
            <a:r>
              <a:rPr lang="en-US" sz="1050" dirty="0">
                <a:solidFill>
                  <a:srgbClr val="3F3F3F"/>
                </a:solidFill>
              </a:rPr>
              <a:t>Do you have any questions yet unanswered?</a:t>
            </a:r>
          </a:p>
          <a:p>
            <a:pPr marL="320040">
              <a:lnSpc>
                <a:spcPct val="115000"/>
              </a:lnSpc>
              <a:buFont typeface="+mj-lt"/>
              <a:buAutoNum type="arabicPeriod"/>
            </a:pPr>
            <a:r>
              <a:rPr lang="en-US" sz="1450" dirty="0">
                <a:solidFill>
                  <a:schemeClr val="accent3"/>
                </a:solidFill>
              </a:rPr>
              <a:t>About Me?</a:t>
            </a:r>
            <a:endParaRPr lang="en-US" sz="1600" dirty="0">
              <a:solidFill>
                <a:schemeClr val="accent3"/>
              </a:solidFill>
            </a:endParaRPr>
          </a:p>
          <a:p>
            <a:pPr marL="777240" lvl="1">
              <a:lnSpc>
                <a:spcPct val="115000"/>
              </a:lnSpc>
              <a:buFont typeface="+mj-lt"/>
              <a:buAutoNum type="alphaUcPeriod"/>
            </a:pPr>
            <a:r>
              <a:rPr lang="en-US" sz="1050" dirty="0">
                <a:solidFill>
                  <a:srgbClr val="3F3F3F"/>
                </a:solidFill>
              </a:rPr>
              <a:t>My Journey?</a:t>
            </a:r>
            <a:endParaRPr lang="en-US" sz="900" dirty="0">
              <a:solidFill>
                <a:srgbClr val="3F3F3F"/>
              </a:solidFill>
            </a:endParaRPr>
          </a:p>
          <a:p>
            <a:pPr marL="777240" lvl="1">
              <a:lnSpc>
                <a:spcPct val="115000"/>
              </a:lnSpc>
              <a:buFont typeface="+mj-lt"/>
              <a:buAutoNum type="alphaUcPeriod"/>
            </a:pPr>
            <a:endParaRPr lang="en-US" sz="900" dirty="0">
              <a:solidFill>
                <a:srgbClr val="3F3F3F"/>
              </a:solidFill>
            </a:endParaRPr>
          </a:p>
          <a:p>
            <a:pPr marL="777240" lvl="1">
              <a:lnSpc>
                <a:spcPct val="115000"/>
              </a:lnSpc>
              <a:buFont typeface="+mj-lt"/>
              <a:buAutoNum type="alphaUcPeriod"/>
            </a:pPr>
            <a:endParaRPr lang="en-US" sz="1050" dirty="0">
              <a:solidFill>
                <a:srgbClr val="3F3F3F"/>
              </a:solidFill>
            </a:endParaRPr>
          </a:p>
          <a:p>
            <a:pPr marL="777240" lvl="1">
              <a:lnSpc>
                <a:spcPct val="115000"/>
              </a:lnSpc>
              <a:buFont typeface="+mj-lt"/>
              <a:buAutoNum type="alphaUcPeriod"/>
            </a:pPr>
            <a:endParaRPr lang="en-US" sz="1050" dirty="0">
              <a:solidFill>
                <a:srgbClr val="3F3F3F"/>
              </a:solidFill>
            </a:endParaRPr>
          </a:p>
          <a:p>
            <a:pPr marL="0" indent="0">
              <a:lnSpc>
                <a:spcPct val="115000"/>
              </a:lnSpc>
              <a:spcBef>
                <a:spcPts val="0"/>
              </a:spcBef>
              <a:buFont typeface="Arial" panose="020B0604020202020204" pitchFamily="34" charset="0"/>
              <a:buNone/>
            </a:pPr>
            <a:endParaRPr lang="en-US" sz="2000" dirty="0">
              <a:solidFill>
                <a:srgbClr val="0E101A"/>
              </a:solidFill>
            </a:endParaRPr>
          </a:p>
          <a:p>
            <a:pPr marL="0" indent="0">
              <a:lnSpc>
                <a:spcPct val="115000"/>
              </a:lnSpc>
              <a:spcBef>
                <a:spcPts val="0"/>
              </a:spcBef>
              <a:buFont typeface="Arial" panose="020B0604020202020204" pitchFamily="34" charset="0"/>
              <a:buNone/>
            </a:pPr>
            <a:endParaRPr lang="en-US" sz="2000" dirty="0">
              <a:solidFill>
                <a:srgbClr val="0E101A"/>
              </a:solidFill>
            </a:endParaRPr>
          </a:p>
          <a:p>
            <a:pPr marL="0" indent="0">
              <a:lnSpc>
                <a:spcPct val="115000"/>
              </a:lnSpc>
              <a:spcAft>
                <a:spcPts val="1000"/>
              </a:spcAft>
              <a:buFont typeface="Arial" panose="020B0604020202020204" pitchFamily="34" charset="0"/>
              <a:buNone/>
            </a:pPr>
            <a:endParaRPr lang="en-US" dirty="0">
              <a:solidFill>
                <a:srgbClr val="515559"/>
              </a:solidFill>
              <a:highlight>
                <a:srgbClr val="FFFFFF"/>
              </a:highlight>
            </a:endParaRPr>
          </a:p>
        </p:txBody>
      </p:sp>
      <p:pic>
        <p:nvPicPr>
          <p:cNvPr id="1026" name="Picture 2" descr="xUnit.net · GitHub">
            <a:extLst>
              <a:ext uri="{FF2B5EF4-FFF2-40B4-BE49-F238E27FC236}">
                <a16:creationId xmlns:a16="http://schemas.microsoft.com/office/drawing/2014/main" id="{2A6EE3A2-BBDD-F7B7-082D-D87A65666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102" y="2618096"/>
            <a:ext cx="508042" cy="50804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5FEEC56-A2CF-677B-103C-4159D3326A6C}"/>
              </a:ext>
            </a:extLst>
          </p:cNvPr>
          <p:cNvPicPr>
            <a:picLocks noChangeAspect="1"/>
          </p:cNvPicPr>
          <p:nvPr/>
        </p:nvPicPr>
        <p:blipFill>
          <a:blip r:embed="rId3"/>
          <a:stretch>
            <a:fillRect/>
          </a:stretch>
        </p:blipFill>
        <p:spPr>
          <a:xfrm>
            <a:off x="8284144" y="2618096"/>
            <a:ext cx="1002097" cy="602824"/>
          </a:xfrm>
          <a:prstGeom prst="rect">
            <a:avLst/>
          </a:prstGeom>
        </p:spPr>
      </p:pic>
      <p:sp>
        <p:nvSpPr>
          <p:cNvPr id="5" name="TextBox 4">
            <a:extLst>
              <a:ext uri="{FF2B5EF4-FFF2-40B4-BE49-F238E27FC236}">
                <a16:creationId xmlns:a16="http://schemas.microsoft.com/office/drawing/2014/main" id="{E1ED00B6-61E6-1F85-270C-0878B10BEDF1}"/>
              </a:ext>
            </a:extLst>
          </p:cNvPr>
          <p:cNvSpPr txBox="1"/>
          <p:nvPr/>
        </p:nvSpPr>
        <p:spPr>
          <a:xfrm>
            <a:off x="9661161" y="6376682"/>
            <a:ext cx="2453366" cy="230832"/>
          </a:xfrm>
          <a:prstGeom prst="rect">
            <a:avLst/>
          </a:prstGeom>
          <a:noFill/>
        </p:spPr>
        <p:txBody>
          <a:bodyPr wrap="square" rtlCol="0">
            <a:spAutoFit/>
          </a:bodyPr>
          <a:lstStyle/>
          <a:p>
            <a:pPr algn="r"/>
            <a:r>
              <a:rPr lang="en-US" sz="900" dirty="0"/>
              <a:t>© 2024 Bow Valley College / Greg Cook</a:t>
            </a:r>
          </a:p>
        </p:txBody>
      </p:sp>
    </p:spTree>
    <p:extLst>
      <p:ext uri="{BB962C8B-B14F-4D97-AF65-F5344CB8AC3E}">
        <p14:creationId xmlns:p14="http://schemas.microsoft.com/office/powerpoint/2010/main" val="40630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CF5436-AE41-AA27-3DB7-E23233B93C23}"/>
            </a:ext>
          </a:extLst>
        </p:cNvPr>
        <p:cNvGrpSpPr/>
        <p:nvPr/>
      </p:nvGrpSpPr>
      <p:grpSpPr>
        <a:xfrm>
          <a:off x="0" y="0"/>
          <a:ext cx="0" cy="0"/>
          <a:chOff x="0" y="0"/>
          <a:chExt cx="0" cy="0"/>
        </a:xfrm>
      </p:grpSpPr>
      <p:sp>
        <p:nvSpPr>
          <p:cNvPr id="1067" name="Rectangle 1066">
            <a:extLst>
              <a:ext uri="{FF2B5EF4-FFF2-40B4-BE49-F238E27FC236}">
                <a16:creationId xmlns:a16="http://schemas.microsoft.com/office/drawing/2014/main" id="{F0DBB878-4BBC-4C2D-2D91-239CF19FE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069" name="Freeform 5">
            <a:extLst>
              <a:ext uri="{FF2B5EF4-FFF2-40B4-BE49-F238E27FC236}">
                <a16:creationId xmlns:a16="http://schemas.microsoft.com/office/drawing/2014/main" id="{4D92719A-7400-1BA9-4D38-58679C10C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071" name="Freeform 5">
            <a:extLst>
              <a:ext uri="{FF2B5EF4-FFF2-40B4-BE49-F238E27FC236}">
                <a16:creationId xmlns:a16="http://schemas.microsoft.com/office/drawing/2014/main" id="{7D782763-1AA9-9A39-E0C1-30D555F3D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B29669DE-249B-E95F-206B-AD2EB727910F}"/>
              </a:ext>
            </a:extLst>
          </p:cNvPr>
          <p:cNvSpPr>
            <a:spLocks noGrp="1"/>
          </p:cNvSpPr>
          <p:nvPr>
            <p:ph type="title"/>
          </p:nvPr>
        </p:nvSpPr>
        <p:spPr>
          <a:xfrm>
            <a:off x="639098" y="629265"/>
            <a:ext cx="6072776" cy="1622322"/>
          </a:xfrm>
        </p:spPr>
        <p:txBody>
          <a:bodyPr>
            <a:normAutofit/>
          </a:bodyPr>
          <a:lstStyle/>
          <a:p>
            <a:r>
              <a:rPr lang="en-US" dirty="0">
                <a:solidFill>
                  <a:srgbClr val="EBEBEB"/>
                </a:solidFill>
              </a:rPr>
              <a:t>Additional Scenarios</a:t>
            </a:r>
          </a:p>
        </p:txBody>
      </p:sp>
      <p:sp>
        <p:nvSpPr>
          <p:cNvPr id="1073" name="Freeform: Shape 1072">
            <a:extLst>
              <a:ext uri="{FF2B5EF4-FFF2-40B4-BE49-F238E27FC236}">
                <a16:creationId xmlns:a16="http://schemas.microsoft.com/office/drawing/2014/main" id="{B3172138-622E-EDB2-DE9B-94BE78AF0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6" name="Picture 5">
            <a:extLst>
              <a:ext uri="{FF2B5EF4-FFF2-40B4-BE49-F238E27FC236}">
                <a16:creationId xmlns:a16="http://schemas.microsoft.com/office/drawing/2014/main" id="{609AD495-BD72-84E8-E1DE-1A915A77F30A}"/>
              </a:ext>
            </a:extLst>
          </p:cNvPr>
          <p:cNvPicPr>
            <a:picLocks noChangeAspect="1"/>
          </p:cNvPicPr>
          <p:nvPr/>
        </p:nvPicPr>
        <p:blipFill>
          <a:blip r:embed="rId2"/>
          <a:stretch>
            <a:fillRect/>
          </a:stretch>
        </p:blipFill>
        <p:spPr>
          <a:xfrm>
            <a:off x="7418226" y="645106"/>
            <a:ext cx="3700306" cy="5585369"/>
          </a:xfrm>
          <a:prstGeom prst="rect">
            <a:avLst/>
          </a:prstGeom>
        </p:spPr>
      </p:pic>
      <p:sp>
        <p:nvSpPr>
          <p:cNvPr id="1075" name="Rectangle 1074">
            <a:extLst>
              <a:ext uri="{FF2B5EF4-FFF2-40B4-BE49-F238E27FC236}">
                <a16:creationId xmlns:a16="http://schemas.microsoft.com/office/drawing/2014/main" id="{D01B693B-5E35-87D6-4EB7-5AC0C7DA0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7" name="Oval 1076">
            <a:extLst>
              <a:ext uri="{FF2B5EF4-FFF2-40B4-BE49-F238E27FC236}">
                <a16:creationId xmlns:a16="http://schemas.microsoft.com/office/drawing/2014/main" id="{6E6E8D8E-260F-3767-67C4-0972A5B09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9" name="Oval 1078">
            <a:extLst>
              <a:ext uri="{FF2B5EF4-FFF2-40B4-BE49-F238E27FC236}">
                <a16:creationId xmlns:a16="http://schemas.microsoft.com/office/drawing/2014/main" id="{86E5281D-4641-22B3-AE33-F05B8016E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5CCE0E1-26A4-2850-6004-C5B1937402CF}"/>
              </a:ext>
            </a:extLst>
          </p:cNvPr>
          <p:cNvSpPr>
            <a:spLocks noGrp="1"/>
          </p:cNvSpPr>
          <p:nvPr>
            <p:ph idx="1"/>
          </p:nvPr>
        </p:nvSpPr>
        <p:spPr>
          <a:xfrm>
            <a:off x="639098" y="2496421"/>
            <a:ext cx="6405938" cy="3734054"/>
          </a:xfrm>
        </p:spPr>
        <p:txBody>
          <a:bodyPr anchor="ctr">
            <a:normAutofit/>
          </a:bodyPr>
          <a:lstStyle/>
          <a:p>
            <a:r>
              <a:rPr lang="en-CA" b="0" i="0" dirty="0">
                <a:solidFill>
                  <a:srgbClr val="C5C8C6"/>
                </a:solidFill>
                <a:effectLst/>
                <a:latin typeface="__berkeleyMono_1826c3"/>
              </a:rPr>
              <a:t>Scenario: Gamer earns another achievement </a:t>
            </a:r>
            <a:br>
              <a:rPr lang="en-CA" b="0" i="0" dirty="0">
                <a:solidFill>
                  <a:srgbClr val="C5C8C6"/>
                </a:solidFill>
                <a:effectLst/>
                <a:latin typeface="__berkeleyMono_1826c3"/>
              </a:rPr>
            </a:br>
            <a:br>
              <a:rPr lang="en-CA" b="0" i="0" dirty="0">
                <a:solidFill>
                  <a:srgbClr val="C5C8C6"/>
                </a:solidFill>
                <a:effectLst/>
                <a:latin typeface="__berkeleyMono_1826c3"/>
              </a:rPr>
            </a:br>
            <a:r>
              <a:rPr lang="en-CA" sz="1400" b="1" i="0" dirty="0">
                <a:solidFill>
                  <a:srgbClr val="00B050"/>
                </a:solidFill>
                <a:effectLst/>
                <a:latin typeface="Courier New" panose="02070309020205020404" pitchFamily="49" charset="0"/>
                <a:cs typeface="Courier New" panose="02070309020205020404" pitchFamily="49" charset="0"/>
              </a:rPr>
              <a:t>Given</a:t>
            </a:r>
            <a:r>
              <a:rPr lang="en-CA" sz="1400" b="0" i="0" dirty="0">
                <a:solidFill>
                  <a:srgbClr val="C5C8C6"/>
                </a:solidFill>
                <a:effectLst/>
                <a:latin typeface="Courier New" panose="02070309020205020404" pitchFamily="49" charset="0"/>
                <a:cs typeface="Courier New" panose="02070309020205020404" pitchFamily="49" charset="0"/>
              </a:rPr>
              <a:t> the gamer has earned an achievement</a:t>
            </a:r>
            <a:br>
              <a:rPr lang="en-CA" sz="1400" b="0" i="0" dirty="0">
                <a:solidFill>
                  <a:srgbClr val="C5C8C6"/>
                </a:solidFill>
                <a:effectLst/>
                <a:latin typeface="Courier New" panose="02070309020205020404" pitchFamily="49" charset="0"/>
                <a:cs typeface="Courier New" panose="02070309020205020404" pitchFamily="49" charset="0"/>
              </a:rPr>
            </a:br>
            <a:r>
              <a:rPr lang="en-CA" sz="1400" b="0" i="0" dirty="0">
                <a:solidFill>
                  <a:srgbClr val="C5C8C6"/>
                </a:solidFill>
                <a:effectLst/>
                <a:latin typeface="Courier New" panose="02070309020205020404" pitchFamily="49" charset="0"/>
                <a:cs typeface="Courier New" panose="02070309020205020404" pitchFamily="49" charset="0"/>
              </a:rPr>
              <a:t>  </a:t>
            </a:r>
            <a:r>
              <a:rPr lang="en-CA" sz="1400" b="1" i="0" dirty="0">
                <a:solidFill>
                  <a:srgbClr val="00B050"/>
                </a:solidFill>
                <a:effectLst/>
                <a:latin typeface="Courier New" panose="02070309020205020404" pitchFamily="49" charset="0"/>
                <a:cs typeface="Courier New" panose="02070309020205020404" pitchFamily="49" charset="0"/>
              </a:rPr>
              <a:t>And</a:t>
            </a:r>
            <a:r>
              <a:rPr lang="en-CA" sz="1400" b="0" i="0" dirty="0">
                <a:solidFill>
                  <a:srgbClr val="C5C8C6"/>
                </a:solidFill>
                <a:effectLst/>
                <a:latin typeface="Courier New" panose="02070309020205020404" pitchFamily="49" charset="0"/>
                <a:cs typeface="Courier New" panose="02070309020205020404" pitchFamily="49" charset="0"/>
              </a:rPr>
              <a:t> the gamer already an achievement</a:t>
            </a:r>
            <a:br>
              <a:rPr lang="en-CA" sz="1400" b="0" i="0" dirty="0">
                <a:solidFill>
                  <a:srgbClr val="C5C8C6"/>
                </a:solidFill>
                <a:effectLst/>
                <a:latin typeface="Courier New" panose="02070309020205020404" pitchFamily="49" charset="0"/>
                <a:cs typeface="Courier New" panose="02070309020205020404" pitchFamily="49" charset="0"/>
              </a:rPr>
            </a:br>
            <a:r>
              <a:rPr lang="en-CA" sz="1400" b="0" i="0" dirty="0">
                <a:solidFill>
                  <a:srgbClr val="C5C8C6"/>
                </a:solidFill>
                <a:effectLst/>
                <a:latin typeface="Courier New" panose="02070309020205020404" pitchFamily="49" charset="0"/>
                <a:cs typeface="Courier New" panose="02070309020205020404" pitchFamily="49" charset="0"/>
              </a:rPr>
              <a:t> </a:t>
            </a:r>
            <a:r>
              <a:rPr lang="en-CA" sz="1400" b="1" i="0" dirty="0">
                <a:solidFill>
                  <a:srgbClr val="00B050"/>
                </a:solidFill>
                <a:effectLst/>
                <a:latin typeface="Courier New" panose="02070309020205020404" pitchFamily="49" charset="0"/>
                <a:cs typeface="Courier New" panose="02070309020205020404" pitchFamily="49" charset="0"/>
              </a:rPr>
              <a:t>When</a:t>
            </a:r>
            <a:r>
              <a:rPr lang="en-CA" sz="1400" b="0" i="0" dirty="0">
                <a:solidFill>
                  <a:srgbClr val="C5C8C6"/>
                </a:solidFill>
                <a:effectLst/>
                <a:latin typeface="Courier New" panose="02070309020205020404" pitchFamily="49" charset="0"/>
                <a:cs typeface="Courier New" panose="02070309020205020404" pitchFamily="49" charset="0"/>
              </a:rPr>
              <a:t> the system processes their latest activity </a:t>
            </a:r>
            <a:br>
              <a:rPr lang="en-CA" sz="1400" b="0" i="0" dirty="0">
                <a:solidFill>
                  <a:srgbClr val="C5C8C6"/>
                </a:solidFill>
                <a:effectLst/>
                <a:latin typeface="Courier New" panose="02070309020205020404" pitchFamily="49" charset="0"/>
                <a:cs typeface="Courier New" panose="02070309020205020404" pitchFamily="49" charset="0"/>
              </a:rPr>
            </a:br>
            <a:r>
              <a:rPr lang="en-CA" sz="1400" b="0" i="0" dirty="0">
                <a:solidFill>
                  <a:srgbClr val="C5C8C6"/>
                </a:solidFill>
                <a:effectLst/>
                <a:latin typeface="Courier New" panose="02070309020205020404" pitchFamily="49" charset="0"/>
                <a:cs typeface="Courier New" panose="02070309020205020404" pitchFamily="49" charset="0"/>
              </a:rPr>
              <a:t> </a:t>
            </a:r>
            <a:r>
              <a:rPr lang="en-CA" sz="1400" b="1" i="0" dirty="0">
                <a:solidFill>
                  <a:srgbClr val="00B050"/>
                </a:solidFill>
                <a:effectLst/>
                <a:latin typeface="Courier New" panose="02070309020205020404" pitchFamily="49" charset="0"/>
                <a:cs typeface="Courier New" panose="02070309020205020404" pitchFamily="49" charset="0"/>
              </a:rPr>
              <a:t>Then</a:t>
            </a:r>
            <a:r>
              <a:rPr lang="en-CA" sz="1400" b="0" i="0" dirty="0">
                <a:solidFill>
                  <a:srgbClr val="C5C8C6"/>
                </a:solidFill>
                <a:effectLst/>
                <a:latin typeface="Courier New" panose="02070309020205020404" pitchFamily="49" charset="0"/>
                <a:cs typeface="Courier New" panose="02070309020205020404" pitchFamily="49" charset="0"/>
              </a:rPr>
              <a:t> the new achievement is added to their profile </a:t>
            </a:r>
            <a:br>
              <a:rPr lang="en-CA" sz="1400" b="0" i="0" dirty="0">
                <a:solidFill>
                  <a:srgbClr val="C5C8C6"/>
                </a:solidFill>
                <a:effectLst/>
                <a:latin typeface="Courier New" panose="02070309020205020404" pitchFamily="49" charset="0"/>
                <a:cs typeface="Courier New" panose="02070309020205020404" pitchFamily="49" charset="0"/>
              </a:rPr>
            </a:br>
            <a:r>
              <a:rPr lang="en-CA" sz="1400" b="0" i="0" dirty="0">
                <a:solidFill>
                  <a:srgbClr val="C5C8C6"/>
                </a:solidFill>
                <a:effectLst/>
                <a:latin typeface="Courier New" panose="02070309020205020404" pitchFamily="49" charset="0"/>
                <a:cs typeface="Courier New" panose="02070309020205020404" pitchFamily="49" charset="0"/>
              </a:rPr>
              <a:t>  </a:t>
            </a:r>
            <a:r>
              <a:rPr lang="en-CA" sz="1400" b="1" i="0" dirty="0">
                <a:solidFill>
                  <a:srgbClr val="00B050"/>
                </a:solidFill>
                <a:effectLst/>
                <a:latin typeface="Courier New" panose="02070309020205020404" pitchFamily="49" charset="0"/>
                <a:cs typeface="Courier New" panose="02070309020205020404" pitchFamily="49" charset="0"/>
              </a:rPr>
              <a:t>And</a:t>
            </a:r>
            <a:r>
              <a:rPr lang="en-CA" sz="1400" b="0" i="0" dirty="0">
                <a:solidFill>
                  <a:srgbClr val="C5C8C6"/>
                </a:solidFill>
                <a:effectLst/>
                <a:latin typeface="Courier New" panose="02070309020205020404" pitchFamily="49" charset="0"/>
                <a:cs typeface="Courier New" panose="02070309020205020404" pitchFamily="49" charset="0"/>
              </a:rPr>
              <a:t> they should receive a notification</a:t>
            </a:r>
            <a:br>
              <a:rPr lang="en-CA" sz="1400" b="0" i="0" dirty="0">
                <a:solidFill>
                  <a:srgbClr val="C5C8C6"/>
                </a:solidFill>
                <a:effectLst/>
                <a:latin typeface="Courier New" panose="02070309020205020404" pitchFamily="49" charset="0"/>
                <a:cs typeface="Courier New" panose="02070309020205020404" pitchFamily="49" charset="0"/>
              </a:rPr>
            </a:br>
            <a:r>
              <a:rPr lang="en-CA" sz="1400" b="0" i="0" dirty="0">
                <a:solidFill>
                  <a:srgbClr val="C5C8C6"/>
                </a:solidFill>
                <a:effectLst/>
                <a:latin typeface="Courier New" panose="02070309020205020404" pitchFamily="49" charset="0"/>
                <a:cs typeface="Courier New" panose="02070309020205020404" pitchFamily="49" charset="0"/>
              </a:rPr>
              <a:t>  </a:t>
            </a:r>
            <a:r>
              <a:rPr lang="en-CA" sz="1400" b="1" i="0" dirty="0">
                <a:solidFill>
                  <a:srgbClr val="00B050"/>
                </a:solidFill>
                <a:effectLst/>
                <a:latin typeface="Courier New" panose="02070309020205020404" pitchFamily="49" charset="0"/>
                <a:cs typeface="Courier New" panose="02070309020205020404" pitchFamily="49" charset="0"/>
              </a:rPr>
              <a:t>And</a:t>
            </a:r>
            <a:r>
              <a:rPr lang="en-CA" sz="1400" b="0" i="0" dirty="0">
                <a:solidFill>
                  <a:srgbClr val="C5C8C6"/>
                </a:solidFill>
                <a:effectLst/>
                <a:latin typeface="Courier New" panose="02070309020205020404" pitchFamily="49" charset="0"/>
                <a:cs typeface="Courier New" panose="02070309020205020404" pitchFamily="49" charset="0"/>
              </a:rPr>
              <a:t> the gamer should now have </a:t>
            </a:r>
            <a:r>
              <a:rPr lang="en-CA" sz="1400" b="1" i="0" dirty="0">
                <a:solidFill>
                  <a:srgbClr val="00B050"/>
                </a:solidFill>
                <a:effectLst/>
                <a:latin typeface="Courier New" panose="02070309020205020404" pitchFamily="49" charset="0"/>
                <a:cs typeface="Courier New" panose="02070309020205020404" pitchFamily="49" charset="0"/>
              </a:rPr>
              <a:t>2</a:t>
            </a:r>
            <a:r>
              <a:rPr lang="en-CA" sz="1400" b="0" i="0" dirty="0">
                <a:solidFill>
                  <a:srgbClr val="C5C8C6"/>
                </a:solidFill>
                <a:effectLst/>
                <a:latin typeface="Courier New" panose="02070309020205020404" pitchFamily="49" charset="0"/>
                <a:cs typeface="Courier New" panose="02070309020205020404" pitchFamily="49" charset="0"/>
              </a:rPr>
              <a:t> achievements</a:t>
            </a:r>
            <a:br>
              <a:rPr lang="en-CA" b="0" i="0" dirty="0">
                <a:solidFill>
                  <a:srgbClr val="C5C8C6"/>
                </a:solidFill>
                <a:effectLst/>
                <a:latin typeface="__berkeleyMono_1826c3"/>
              </a:rPr>
            </a:br>
            <a:endParaRPr lang="en-CA" b="0" i="0" dirty="0">
              <a:solidFill>
                <a:srgbClr val="C5C8C6"/>
              </a:solidFill>
              <a:effectLst/>
              <a:latin typeface="__berkeleyMono_1826c3"/>
            </a:endParaRPr>
          </a:p>
          <a:p>
            <a:r>
              <a:rPr lang="en-US" sz="1400" dirty="0">
                <a:solidFill>
                  <a:srgbClr val="FFFFFF"/>
                </a:solidFill>
              </a:rPr>
              <a:t>Write the tests for this</a:t>
            </a:r>
          </a:p>
          <a:p>
            <a:pPr lvl="1"/>
            <a:r>
              <a:rPr lang="en-US" sz="1200" dirty="0">
                <a:solidFill>
                  <a:srgbClr val="FFFFFF"/>
                </a:solidFill>
              </a:rPr>
              <a:t>Review your current design</a:t>
            </a:r>
          </a:p>
          <a:p>
            <a:pPr lvl="1"/>
            <a:r>
              <a:rPr lang="en-US" sz="1200" dirty="0">
                <a:solidFill>
                  <a:srgbClr val="FFFFFF"/>
                </a:solidFill>
              </a:rPr>
              <a:t>What changes are necessary to accomplish this?</a:t>
            </a:r>
          </a:p>
          <a:p>
            <a:endParaRPr lang="en-US" sz="1600" dirty="0">
              <a:solidFill>
                <a:srgbClr val="FFFFFF"/>
              </a:solidFill>
            </a:endParaRPr>
          </a:p>
          <a:p>
            <a:endParaRPr lang="en-US" dirty="0">
              <a:solidFill>
                <a:srgbClr val="FFFFFF"/>
              </a:solidFill>
            </a:endParaRPr>
          </a:p>
        </p:txBody>
      </p:sp>
      <p:sp>
        <p:nvSpPr>
          <p:cNvPr id="4" name="TextBox 3">
            <a:extLst>
              <a:ext uri="{FF2B5EF4-FFF2-40B4-BE49-F238E27FC236}">
                <a16:creationId xmlns:a16="http://schemas.microsoft.com/office/drawing/2014/main" id="{851A106A-00E6-A19C-9E00-DC08B0EA3B3C}"/>
              </a:ext>
            </a:extLst>
          </p:cNvPr>
          <p:cNvSpPr txBox="1"/>
          <p:nvPr/>
        </p:nvSpPr>
        <p:spPr>
          <a:xfrm>
            <a:off x="9661161" y="6376682"/>
            <a:ext cx="2453366" cy="230832"/>
          </a:xfrm>
          <a:prstGeom prst="rect">
            <a:avLst/>
          </a:prstGeom>
          <a:noFill/>
        </p:spPr>
        <p:txBody>
          <a:bodyPr wrap="square" rtlCol="0">
            <a:spAutoFit/>
          </a:bodyPr>
          <a:lstStyle/>
          <a:p>
            <a:pPr algn="r"/>
            <a:r>
              <a:rPr lang="en-US" sz="900" dirty="0">
                <a:solidFill>
                  <a:schemeClr val="bg1"/>
                </a:solidFill>
              </a:rPr>
              <a:t>© 2024 Bow Valley College / Greg Cook</a:t>
            </a:r>
          </a:p>
        </p:txBody>
      </p:sp>
    </p:spTree>
    <p:extLst>
      <p:ext uri="{BB962C8B-B14F-4D97-AF65-F5344CB8AC3E}">
        <p14:creationId xmlns:p14="http://schemas.microsoft.com/office/powerpoint/2010/main" val="207269033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ED26A-4E35-2619-E52B-82B99E53CB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B3A766-DDD0-4B40-8BAC-429126AECAB3}"/>
              </a:ext>
            </a:extLst>
          </p:cNvPr>
          <p:cNvSpPr>
            <a:spLocks noGrp="1"/>
          </p:cNvSpPr>
          <p:nvPr>
            <p:ph type="title"/>
          </p:nvPr>
        </p:nvSpPr>
        <p:spPr/>
        <p:txBody>
          <a:bodyPr/>
          <a:lstStyle/>
          <a:p>
            <a:r>
              <a:rPr lang="en-US" dirty="0"/>
              <a:t>Additional Resources</a:t>
            </a:r>
          </a:p>
        </p:txBody>
      </p:sp>
      <p:sp>
        <p:nvSpPr>
          <p:cNvPr id="4" name="Content Placeholder 2">
            <a:extLst>
              <a:ext uri="{FF2B5EF4-FFF2-40B4-BE49-F238E27FC236}">
                <a16:creationId xmlns:a16="http://schemas.microsoft.com/office/drawing/2014/main" id="{2DCECE0E-A455-EA65-B381-A413322BB258}"/>
              </a:ext>
            </a:extLst>
          </p:cNvPr>
          <p:cNvSpPr txBox="1">
            <a:spLocks/>
          </p:cNvSpPr>
          <p:nvPr/>
        </p:nvSpPr>
        <p:spPr>
          <a:xfrm>
            <a:off x="6148446" y="2603500"/>
            <a:ext cx="4519553"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lang="en-US" sz="1400" dirty="0"/>
          </a:p>
          <a:p>
            <a:pPr lvl="1"/>
            <a:endParaRPr lang="en-US" sz="1200" dirty="0"/>
          </a:p>
          <a:p>
            <a:pPr lvl="1"/>
            <a:endParaRPr lang="en-US" sz="1400" dirty="0"/>
          </a:p>
          <a:p>
            <a:pPr lvl="1"/>
            <a:endParaRPr lang="en-US" sz="1400" dirty="0"/>
          </a:p>
          <a:p>
            <a:pPr lvl="1"/>
            <a:endParaRPr lang="en-US" sz="1400" dirty="0"/>
          </a:p>
        </p:txBody>
      </p:sp>
      <p:pic>
        <p:nvPicPr>
          <p:cNvPr id="7" name="Picture 6">
            <a:extLst>
              <a:ext uri="{FF2B5EF4-FFF2-40B4-BE49-F238E27FC236}">
                <a16:creationId xmlns:a16="http://schemas.microsoft.com/office/drawing/2014/main" id="{46AF8941-F453-3D2B-B271-25EDD9ABDD06}"/>
              </a:ext>
            </a:extLst>
          </p:cNvPr>
          <p:cNvPicPr>
            <a:picLocks noChangeAspect="1"/>
          </p:cNvPicPr>
          <p:nvPr/>
        </p:nvPicPr>
        <p:blipFill>
          <a:blip r:embed="rId2"/>
          <a:stretch>
            <a:fillRect/>
          </a:stretch>
        </p:blipFill>
        <p:spPr>
          <a:xfrm>
            <a:off x="2063535" y="2859827"/>
            <a:ext cx="1427812" cy="1947458"/>
          </a:xfrm>
          <a:prstGeom prst="rect">
            <a:avLst/>
          </a:prstGeom>
        </p:spPr>
      </p:pic>
      <p:sp>
        <p:nvSpPr>
          <p:cNvPr id="9" name="TextBox 8">
            <a:extLst>
              <a:ext uri="{FF2B5EF4-FFF2-40B4-BE49-F238E27FC236}">
                <a16:creationId xmlns:a16="http://schemas.microsoft.com/office/drawing/2014/main" id="{D209314B-8AA6-EA59-9FAF-9903BF584EB3}"/>
              </a:ext>
            </a:extLst>
          </p:cNvPr>
          <p:cNvSpPr txBox="1"/>
          <p:nvPr/>
        </p:nvSpPr>
        <p:spPr>
          <a:xfrm>
            <a:off x="1765662" y="4862702"/>
            <a:ext cx="2023558" cy="276999"/>
          </a:xfrm>
          <a:prstGeom prst="rect">
            <a:avLst/>
          </a:prstGeom>
          <a:noFill/>
        </p:spPr>
        <p:txBody>
          <a:bodyPr wrap="square">
            <a:spAutoFit/>
          </a:bodyPr>
          <a:lstStyle/>
          <a:p>
            <a:pPr algn="ctr"/>
            <a:r>
              <a:rPr lang="en-US" sz="1200" dirty="0">
                <a:hlinkClick r:id="rId3"/>
              </a:rPr>
              <a:t>Domain Driven Design</a:t>
            </a:r>
            <a:endParaRPr lang="en-US" sz="1200" dirty="0"/>
          </a:p>
        </p:txBody>
      </p:sp>
      <p:pic>
        <p:nvPicPr>
          <p:cNvPr id="10" name="Picture 9">
            <a:extLst>
              <a:ext uri="{FF2B5EF4-FFF2-40B4-BE49-F238E27FC236}">
                <a16:creationId xmlns:a16="http://schemas.microsoft.com/office/drawing/2014/main" id="{148DFB4D-F3CF-0A7C-9333-61090E866113}"/>
              </a:ext>
            </a:extLst>
          </p:cNvPr>
          <p:cNvPicPr>
            <a:picLocks noChangeAspect="1"/>
          </p:cNvPicPr>
          <p:nvPr/>
        </p:nvPicPr>
        <p:blipFill>
          <a:blip r:embed="rId4"/>
          <a:stretch>
            <a:fillRect/>
          </a:stretch>
        </p:blipFill>
        <p:spPr>
          <a:xfrm>
            <a:off x="4112632" y="2859827"/>
            <a:ext cx="1567731" cy="1947458"/>
          </a:xfrm>
          <a:prstGeom prst="rect">
            <a:avLst/>
          </a:prstGeom>
        </p:spPr>
      </p:pic>
      <p:sp>
        <p:nvSpPr>
          <p:cNvPr id="11" name="TextBox 10">
            <a:extLst>
              <a:ext uri="{FF2B5EF4-FFF2-40B4-BE49-F238E27FC236}">
                <a16:creationId xmlns:a16="http://schemas.microsoft.com/office/drawing/2014/main" id="{7BA3D512-40CB-D864-4995-DAEEE555C5A0}"/>
              </a:ext>
            </a:extLst>
          </p:cNvPr>
          <p:cNvSpPr txBox="1"/>
          <p:nvPr/>
        </p:nvSpPr>
        <p:spPr>
          <a:xfrm>
            <a:off x="4112632" y="4862702"/>
            <a:ext cx="1567731" cy="276999"/>
          </a:xfrm>
          <a:prstGeom prst="rect">
            <a:avLst/>
          </a:prstGeom>
          <a:noFill/>
        </p:spPr>
        <p:txBody>
          <a:bodyPr wrap="square">
            <a:spAutoFit/>
          </a:bodyPr>
          <a:lstStyle/>
          <a:p>
            <a:pPr algn="ctr"/>
            <a:r>
              <a:rPr lang="en-US" sz="1200" dirty="0">
                <a:hlinkClick r:id="rId5"/>
              </a:rPr>
              <a:t>Refactoring</a:t>
            </a:r>
            <a:endParaRPr lang="en-US" sz="1200" dirty="0"/>
          </a:p>
        </p:txBody>
      </p:sp>
      <p:sp>
        <p:nvSpPr>
          <p:cNvPr id="14" name="TextBox 13">
            <a:extLst>
              <a:ext uri="{FF2B5EF4-FFF2-40B4-BE49-F238E27FC236}">
                <a16:creationId xmlns:a16="http://schemas.microsoft.com/office/drawing/2014/main" id="{46FD5317-EC23-72B8-1394-86AFEF129196}"/>
              </a:ext>
            </a:extLst>
          </p:cNvPr>
          <p:cNvSpPr txBox="1"/>
          <p:nvPr/>
        </p:nvSpPr>
        <p:spPr>
          <a:xfrm>
            <a:off x="6301648" y="4855485"/>
            <a:ext cx="1567731" cy="461665"/>
          </a:xfrm>
          <a:prstGeom prst="rect">
            <a:avLst/>
          </a:prstGeom>
          <a:noFill/>
        </p:spPr>
        <p:txBody>
          <a:bodyPr wrap="square">
            <a:spAutoFit/>
          </a:bodyPr>
          <a:lstStyle/>
          <a:p>
            <a:pPr algn="ctr"/>
            <a:r>
              <a:rPr lang="en-US" sz="1200" dirty="0">
                <a:hlinkClick r:id="rId6"/>
              </a:rPr>
              <a:t>xUnit Testing Patterns</a:t>
            </a:r>
            <a:endParaRPr lang="en-US" sz="1200" dirty="0"/>
          </a:p>
        </p:txBody>
      </p:sp>
      <p:pic>
        <p:nvPicPr>
          <p:cNvPr id="17" name="Picture 16">
            <a:extLst>
              <a:ext uri="{FF2B5EF4-FFF2-40B4-BE49-F238E27FC236}">
                <a16:creationId xmlns:a16="http://schemas.microsoft.com/office/drawing/2014/main" id="{1F811209-A6F6-5D7D-E14D-33A9E70DBB42}"/>
              </a:ext>
            </a:extLst>
          </p:cNvPr>
          <p:cNvPicPr>
            <a:picLocks noChangeAspect="1"/>
          </p:cNvPicPr>
          <p:nvPr/>
        </p:nvPicPr>
        <p:blipFill>
          <a:blip r:embed="rId7"/>
          <a:stretch>
            <a:fillRect/>
          </a:stretch>
        </p:blipFill>
        <p:spPr>
          <a:xfrm>
            <a:off x="6301648" y="2836271"/>
            <a:ext cx="1567731" cy="1947458"/>
          </a:xfrm>
          <a:prstGeom prst="rect">
            <a:avLst/>
          </a:prstGeom>
        </p:spPr>
      </p:pic>
      <p:pic>
        <p:nvPicPr>
          <p:cNvPr id="18" name="Picture 17">
            <a:extLst>
              <a:ext uri="{FF2B5EF4-FFF2-40B4-BE49-F238E27FC236}">
                <a16:creationId xmlns:a16="http://schemas.microsoft.com/office/drawing/2014/main" id="{2EBC4E9B-D36D-2913-C056-7F83F963D119}"/>
              </a:ext>
            </a:extLst>
          </p:cNvPr>
          <p:cNvPicPr>
            <a:picLocks noChangeAspect="1"/>
          </p:cNvPicPr>
          <p:nvPr/>
        </p:nvPicPr>
        <p:blipFill>
          <a:blip r:embed="rId8"/>
          <a:stretch>
            <a:fillRect/>
          </a:stretch>
        </p:blipFill>
        <p:spPr>
          <a:xfrm>
            <a:off x="8490664" y="2813550"/>
            <a:ext cx="1567731" cy="1971014"/>
          </a:xfrm>
          <a:prstGeom prst="rect">
            <a:avLst/>
          </a:prstGeom>
        </p:spPr>
      </p:pic>
      <p:sp>
        <p:nvSpPr>
          <p:cNvPr id="19" name="TextBox 18">
            <a:extLst>
              <a:ext uri="{FF2B5EF4-FFF2-40B4-BE49-F238E27FC236}">
                <a16:creationId xmlns:a16="http://schemas.microsoft.com/office/drawing/2014/main" id="{F538864A-779B-9A6B-C5D7-9C50149F61CB}"/>
              </a:ext>
            </a:extLst>
          </p:cNvPr>
          <p:cNvSpPr txBox="1"/>
          <p:nvPr/>
        </p:nvSpPr>
        <p:spPr>
          <a:xfrm>
            <a:off x="8490664" y="4862702"/>
            <a:ext cx="1567731" cy="276999"/>
          </a:xfrm>
          <a:prstGeom prst="rect">
            <a:avLst/>
          </a:prstGeom>
          <a:noFill/>
        </p:spPr>
        <p:txBody>
          <a:bodyPr wrap="square">
            <a:spAutoFit/>
          </a:bodyPr>
          <a:lstStyle/>
          <a:p>
            <a:pPr algn="ctr"/>
            <a:r>
              <a:rPr lang="en-US" sz="1200" dirty="0">
                <a:hlinkClick r:id="rId9"/>
              </a:rPr>
              <a:t>Design Patterns</a:t>
            </a:r>
            <a:endParaRPr lang="en-US" sz="1200" dirty="0"/>
          </a:p>
        </p:txBody>
      </p:sp>
      <p:sp>
        <p:nvSpPr>
          <p:cNvPr id="3" name="TextBox 2">
            <a:extLst>
              <a:ext uri="{FF2B5EF4-FFF2-40B4-BE49-F238E27FC236}">
                <a16:creationId xmlns:a16="http://schemas.microsoft.com/office/drawing/2014/main" id="{5E03D8A2-09F2-C71C-A496-A9D96D1751B5}"/>
              </a:ext>
            </a:extLst>
          </p:cNvPr>
          <p:cNvSpPr txBox="1"/>
          <p:nvPr/>
        </p:nvSpPr>
        <p:spPr>
          <a:xfrm>
            <a:off x="9661161" y="6376682"/>
            <a:ext cx="2453366" cy="230832"/>
          </a:xfrm>
          <a:prstGeom prst="rect">
            <a:avLst/>
          </a:prstGeom>
          <a:noFill/>
        </p:spPr>
        <p:txBody>
          <a:bodyPr wrap="square" rtlCol="0">
            <a:spAutoFit/>
          </a:bodyPr>
          <a:lstStyle/>
          <a:p>
            <a:pPr algn="r"/>
            <a:r>
              <a:rPr lang="en-US" sz="900" dirty="0"/>
              <a:t>© 2024 Bow Valley College / Greg Cook</a:t>
            </a:r>
          </a:p>
        </p:txBody>
      </p:sp>
    </p:spTree>
    <p:extLst>
      <p:ext uri="{BB962C8B-B14F-4D97-AF65-F5344CB8AC3E}">
        <p14:creationId xmlns:p14="http://schemas.microsoft.com/office/powerpoint/2010/main" val="310338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708A-B212-A312-F597-27834ACAA1A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B8A644F-8ED0-751D-9BC4-B4787D99E739}"/>
              </a:ext>
            </a:extLst>
          </p:cNvPr>
          <p:cNvSpPr>
            <a:spLocks noGrp="1"/>
          </p:cNvSpPr>
          <p:nvPr>
            <p:ph idx="1"/>
          </p:nvPr>
        </p:nvSpPr>
        <p:spPr>
          <a:xfrm>
            <a:off x="1154955" y="2603500"/>
            <a:ext cx="3767920" cy="3416300"/>
          </a:xfrm>
        </p:spPr>
        <p:txBody>
          <a:bodyPr>
            <a:normAutofit/>
          </a:bodyPr>
          <a:lstStyle/>
          <a:p>
            <a:r>
              <a:rPr lang="en-US" sz="1600" dirty="0"/>
              <a:t>Introductions</a:t>
            </a:r>
          </a:p>
          <a:p>
            <a:pPr lvl="1"/>
            <a:r>
              <a:rPr lang="en-US" sz="1400" dirty="0"/>
              <a:t>Application Architecture</a:t>
            </a:r>
          </a:p>
          <a:p>
            <a:pPr lvl="2"/>
            <a:r>
              <a:rPr lang="en-US" sz="1200" dirty="0"/>
              <a:t>Data Flow</a:t>
            </a:r>
          </a:p>
          <a:p>
            <a:pPr lvl="2"/>
            <a:r>
              <a:rPr lang="en-US" sz="1200" dirty="0"/>
              <a:t>Layered Architecture</a:t>
            </a:r>
          </a:p>
          <a:p>
            <a:pPr lvl="2"/>
            <a:r>
              <a:rPr lang="en-US" sz="1200" dirty="0"/>
              <a:t>Separation of Concerns</a:t>
            </a:r>
          </a:p>
          <a:p>
            <a:pPr lvl="1"/>
            <a:r>
              <a:rPr lang="en-US" sz="1400" dirty="0"/>
              <a:t>Domain-Driven Design</a:t>
            </a:r>
          </a:p>
          <a:p>
            <a:pPr lvl="1"/>
            <a:r>
              <a:rPr lang="en-US" sz="1400" dirty="0"/>
              <a:t>Inversion of Control</a:t>
            </a:r>
          </a:p>
          <a:p>
            <a:r>
              <a:rPr lang="en-US" sz="1600" dirty="0"/>
              <a:t>TDD 101</a:t>
            </a:r>
          </a:p>
          <a:p>
            <a:pPr lvl="1"/>
            <a:r>
              <a:rPr lang="en-US" sz="1400" dirty="0"/>
              <a:t>xUnit 101</a:t>
            </a:r>
          </a:p>
        </p:txBody>
      </p:sp>
      <p:sp>
        <p:nvSpPr>
          <p:cNvPr id="4" name="Content Placeholder 2">
            <a:extLst>
              <a:ext uri="{FF2B5EF4-FFF2-40B4-BE49-F238E27FC236}">
                <a16:creationId xmlns:a16="http://schemas.microsoft.com/office/drawing/2014/main" id="{6C20E3CA-0A67-952D-BD86-4DF2B34172ED}"/>
              </a:ext>
            </a:extLst>
          </p:cNvPr>
          <p:cNvSpPr txBox="1">
            <a:spLocks/>
          </p:cNvSpPr>
          <p:nvPr/>
        </p:nvSpPr>
        <p:spPr>
          <a:xfrm>
            <a:off x="5640030" y="2603500"/>
            <a:ext cx="3767920"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dirty="0"/>
              <a:t>Advanced Test Automation</a:t>
            </a:r>
          </a:p>
          <a:p>
            <a:pPr lvl="1"/>
            <a:r>
              <a:rPr lang="en-US" sz="1400" dirty="0"/>
              <a:t>Mocking with Moq</a:t>
            </a:r>
          </a:p>
          <a:p>
            <a:pPr lvl="1"/>
            <a:r>
              <a:rPr lang="en-US" sz="1400" dirty="0"/>
              <a:t>Writing Test</a:t>
            </a:r>
          </a:p>
          <a:p>
            <a:pPr lvl="1"/>
            <a:r>
              <a:rPr lang="en-US" sz="1400" dirty="0"/>
              <a:t>Assertions</a:t>
            </a:r>
          </a:p>
          <a:p>
            <a:pPr lvl="1"/>
            <a:r>
              <a:rPr lang="en-US" sz="1400" dirty="0"/>
              <a:t>Custom Assertions</a:t>
            </a:r>
          </a:p>
          <a:p>
            <a:r>
              <a:rPr lang="en-US" sz="1600" dirty="0"/>
              <a:t>Software as an Art</a:t>
            </a:r>
          </a:p>
          <a:p>
            <a:pPr lvl="1"/>
            <a:r>
              <a:rPr lang="en-US" sz="1400" dirty="0"/>
              <a:t>Intent Revealing Code</a:t>
            </a:r>
          </a:p>
          <a:p>
            <a:pPr lvl="1"/>
            <a:r>
              <a:rPr lang="en-US" sz="1400" dirty="0"/>
              <a:t>Readability</a:t>
            </a:r>
          </a:p>
          <a:p>
            <a:pPr lvl="1"/>
            <a:r>
              <a:rPr lang="en-US" sz="1400" dirty="0"/>
              <a:t>Fluent Interface	</a:t>
            </a:r>
          </a:p>
          <a:p>
            <a:pPr lvl="1"/>
            <a:endParaRPr lang="en-US" sz="1400" dirty="0"/>
          </a:p>
        </p:txBody>
      </p:sp>
      <p:sp>
        <p:nvSpPr>
          <p:cNvPr id="6" name="TextBox 5">
            <a:extLst>
              <a:ext uri="{FF2B5EF4-FFF2-40B4-BE49-F238E27FC236}">
                <a16:creationId xmlns:a16="http://schemas.microsoft.com/office/drawing/2014/main" id="{486A06B8-7845-EF01-B924-4091A4DA4D22}"/>
              </a:ext>
            </a:extLst>
          </p:cNvPr>
          <p:cNvSpPr txBox="1"/>
          <p:nvPr/>
        </p:nvSpPr>
        <p:spPr>
          <a:xfrm>
            <a:off x="9661161" y="6376682"/>
            <a:ext cx="2453366" cy="230832"/>
          </a:xfrm>
          <a:prstGeom prst="rect">
            <a:avLst/>
          </a:prstGeom>
          <a:noFill/>
        </p:spPr>
        <p:txBody>
          <a:bodyPr wrap="square" rtlCol="0">
            <a:spAutoFit/>
          </a:bodyPr>
          <a:lstStyle/>
          <a:p>
            <a:pPr algn="r"/>
            <a:r>
              <a:rPr lang="en-US" sz="900" dirty="0"/>
              <a:t>© 2024 Bow Valley College / Greg Cook</a:t>
            </a:r>
          </a:p>
        </p:txBody>
      </p:sp>
    </p:spTree>
    <p:extLst>
      <p:ext uri="{BB962C8B-B14F-4D97-AF65-F5344CB8AC3E}">
        <p14:creationId xmlns:p14="http://schemas.microsoft.com/office/powerpoint/2010/main" val="80925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4107"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4109"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85971058-EB7A-AC7C-1B8F-6F2C603D594D}"/>
              </a:ext>
            </a:extLst>
          </p:cNvPr>
          <p:cNvSpPr>
            <a:spLocks noGrp="1"/>
          </p:cNvSpPr>
          <p:nvPr>
            <p:ph type="title"/>
          </p:nvPr>
        </p:nvSpPr>
        <p:spPr>
          <a:xfrm>
            <a:off x="639098" y="629265"/>
            <a:ext cx="6072776" cy="1622322"/>
          </a:xfrm>
        </p:spPr>
        <p:txBody>
          <a:bodyPr>
            <a:normAutofit/>
          </a:bodyPr>
          <a:lstStyle/>
          <a:p>
            <a:r>
              <a:rPr lang="en-US" dirty="0">
                <a:solidFill>
                  <a:srgbClr val="EBEBEB"/>
                </a:solidFill>
              </a:rPr>
              <a:t>Flow of Application Data</a:t>
            </a:r>
          </a:p>
        </p:txBody>
      </p:sp>
      <p:sp>
        <p:nvSpPr>
          <p:cNvPr id="4111" name="Freeform: Shape 4110">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4098" name="Picture 2" descr="How to Fetch Data and Perform Data Mutations with the Riverpod Architecture">
            <a:extLst>
              <a:ext uri="{FF2B5EF4-FFF2-40B4-BE49-F238E27FC236}">
                <a16:creationId xmlns:a16="http://schemas.microsoft.com/office/drawing/2014/main" id="{2DAE3DFD-2E39-3ED6-D1C6-BF6EEB19F9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29315" y="384431"/>
            <a:ext cx="3426235" cy="6022001"/>
          </a:xfrm>
          <a:prstGeom prst="rect">
            <a:avLst/>
          </a:prstGeom>
          <a:noFill/>
          <a:extLst>
            <a:ext uri="{909E8E84-426E-40DD-AFC4-6F175D3DCCD1}">
              <a14:hiddenFill xmlns:a14="http://schemas.microsoft.com/office/drawing/2010/main">
                <a:solidFill>
                  <a:srgbClr val="FFFFFF"/>
                </a:solidFill>
              </a14:hiddenFill>
            </a:ext>
          </a:extLst>
        </p:spPr>
      </p:pic>
      <p:sp>
        <p:nvSpPr>
          <p:cNvPr id="4113" name="Rectangle 4112">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15" name="Oval 4114">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17" name="Oval 4116">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02" name="Content Placeholder 4101">
            <a:extLst>
              <a:ext uri="{FF2B5EF4-FFF2-40B4-BE49-F238E27FC236}">
                <a16:creationId xmlns:a16="http://schemas.microsoft.com/office/drawing/2014/main" id="{F93C04EB-DA8B-997E-2EE5-22A7FA367BFD}"/>
              </a:ext>
            </a:extLst>
          </p:cNvPr>
          <p:cNvSpPr>
            <a:spLocks noGrp="1"/>
          </p:cNvSpPr>
          <p:nvPr>
            <p:ph idx="1"/>
          </p:nvPr>
        </p:nvSpPr>
        <p:spPr>
          <a:xfrm>
            <a:off x="639098" y="2496421"/>
            <a:ext cx="6072776" cy="3734054"/>
          </a:xfrm>
        </p:spPr>
        <p:txBody>
          <a:bodyPr anchor="ctr">
            <a:normAutofit lnSpcReduction="10000"/>
          </a:bodyPr>
          <a:lstStyle/>
          <a:p>
            <a:r>
              <a:rPr lang="en-US" sz="2000" dirty="0">
                <a:solidFill>
                  <a:srgbClr val="FFFFFF"/>
                </a:solidFill>
              </a:rPr>
              <a:t>Application data flows between various layers</a:t>
            </a:r>
          </a:p>
          <a:p>
            <a:pPr lvl="1"/>
            <a:r>
              <a:rPr lang="en-US" sz="1800" dirty="0">
                <a:solidFill>
                  <a:srgbClr val="FFFFFF"/>
                </a:solidFill>
              </a:rPr>
              <a:t>Each layer represents a different “concern” or  ”Layer”.</a:t>
            </a:r>
          </a:p>
          <a:p>
            <a:pPr lvl="1"/>
            <a:r>
              <a:rPr lang="en-US" sz="1800" dirty="0">
                <a:solidFill>
                  <a:srgbClr val="FFFFFF"/>
                </a:solidFill>
              </a:rPr>
              <a:t>Data structure varies by concern.</a:t>
            </a:r>
          </a:p>
          <a:p>
            <a:pPr lvl="1"/>
            <a:r>
              <a:rPr lang="en-US" sz="1800" dirty="0">
                <a:solidFill>
                  <a:srgbClr val="FFFFFF"/>
                </a:solidFill>
              </a:rPr>
              <a:t>Each layer requests data from the layer directly below it.  (no deeper)</a:t>
            </a:r>
          </a:p>
          <a:p>
            <a:pPr lvl="1"/>
            <a:r>
              <a:rPr lang="en-US" sz="1800" dirty="0">
                <a:solidFill>
                  <a:srgbClr val="FFFFFF"/>
                </a:solidFill>
              </a:rPr>
              <a:t>Each layer provides data to the layer directly above it (no higher) </a:t>
            </a:r>
          </a:p>
          <a:p>
            <a:pPr lvl="1"/>
            <a:r>
              <a:rPr lang="en-US" sz="1800" dirty="0">
                <a:solidFill>
                  <a:srgbClr val="FFFFFF"/>
                </a:solidFill>
              </a:rPr>
              <a:t>Using a agreed-upon Request/Response format.  </a:t>
            </a:r>
            <a:r>
              <a:rPr lang="en-US" sz="1800" b="1" dirty="0">
                <a:solidFill>
                  <a:srgbClr val="FFFFFF"/>
                </a:solidFill>
              </a:rPr>
              <a:t>”MODELS”</a:t>
            </a:r>
            <a:endParaRPr lang="en-US" sz="1600" b="1" dirty="0">
              <a:solidFill>
                <a:srgbClr val="FFFFFF"/>
              </a:solidFill>
            </a:endParaRPr>
          </a:p>
          <a:p>
            <a:pPr marL="457200" lvl="1" indent="0">
              <a:buNone/>
            </a:pPr>
            <a:endParaRPr lang="en-US" dirty="0">
              <a:solidFill>
                <a:srgbClr val="FFFFFF"/>
              </a:solidFill>
            </a:endParaRPr>
          </a:p>
          <a:p>
            <a:pPr lvl="2"/>
            <a:endParaRPr lang="en-US" dirty="0">
              <a:solidFill>
                <a:srgbClr val="FFFFFF"/>
              </a:solidFill>
            </a:endParaRPr>
          </a:p>
        </p:txBody>
      </p:sp>
      <p:sp>
        <p:nvSpPr>
          <p:cNvPr id="3" name="TextBox 2">
            <a:extLst>
              <a:ext uri="{FF2B5EF4-FFF2-40B4-BE49-F238E27FC236}">
                <a16:creationId xmlns:a16="http://schemas.microsoft.com/office/drawing/2014/main" id="{7931CA8D-3F76-1B4E-CD30-A0E5F0054956}"/>
              </a:ext>
            </a:extLst>
          </p:cNvPr>
          <p:cNvSpPr txBox="1"/>
          <p:nvPr/>
        </p:nvSpPr>
        <p:spPr>
          <a:xfrm>
            <a:off x="9661161" y="6376682"/>
            <a:ext cx="2453366" cy="230832"/>
          </a:xfrm>
          <a:prstGeom prst="rect">
            <a:avLst/>
          </a:prstGeom>
          <a:noFill/>
        </p:spPr>
        <p:txBody>
          <a:bodyPr wrap="square" rtlCol="0">
            <a:spAutoFit/>
          </a:bodyPr>
          <a:lstStyle/>
          <a:p>
            <a:pPr algn="r"/>
            <a:r>
              <a:rPr lang="en-US" sz="900" dirty="0">
                <a:solidFill>
                  <a:schemeClr val="bg1"/>
                </a:solidFill>
              </a:rPr>
              <a:t>© 2024 Bow Valley College / Greg Cook</a:t>
            </a:r>
          </a:p>
        </p:txBody>
      </p:sp>
    </p:spTree>
    <p:extLst>
      <p:ext uri="{BB962C8B-B14F-4D97-AF65-F5344CB8AC3E}">
        <p14:creationId xmlns:p14="http://schemas.microsoft.com/office/powerpoint/2010/main" val="365078882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21EB11-35A5-FD06-C236-908D2F38E8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0E921-A695-F141-EF5E-BAD00AB9488C}"/>
              </a:ext>
            </a:extLst>
          </p:cNvPr>
          <p:cNvSpPr>
            <a:spLocks noGrp="1"/>
          </p:cNvSpPr>
          <p:nvPr>
            <p:ph type="title"/>
          </p:nvPr>
        </p:nvSpPr>
        <p:spPr>
          <a:xfrm>
            <a:off x="1154954" y="973668"/>
            <a:ext cx="8761413" cy="706964"/>
          </a:xfrm>
        </p:spPr>
        <p:txBody>
          <a:bodyPr>
            <a:normAutofit/>
          </a:bodyPr>
          <a:lstStyle/>
          <a:p>
            <a:r>
              <a:rPr lang="en-US"/>
              <a:t>Application Layering</a:t>
            </a:r>
          </a:p>
        </p:txBody>
      </p:sp>
      <p:sp>
        <p:nvSpPr>
          <p:cNvPr id="4102" name="Content Placeholder 4101">
            <a:extLst>
              <a:ext uri="{FF2B5EF4-FFF2-40B4-BE49-F238E27FC236}">
                <a16:creationId xmlns:a16="http://schemas.microsoft.com/office/drawing/2014/main" id="{50981C56-02BC-D872-DB51-491F9CA0D329}"/>
              </a:ext>
            </a:extLst>
          </p:cNvPr>
          <p:cNvSpPr>
            <a:spLocks noGrp="1"/>
          </p:cNvSpPr>
          <p:nvPr>
            <p:ph idx="1"/>
          </p:nvPr>
        </p:nvSpPr>
        <p:spPr>
          <a:xfrm>
            <a:off x="1081802" y="2941828"/>
            <a:ext cx="5211979" cy="3416300"/>
          </a:xfrm>
        </p:spPr>
        <p:txBody>
          <a:bodyPr anchor="ctr">
            <a:normAutofit lnSpcReduction="10000"/>
          </a:bodyPr>
          <a:lstStyle/>
          <a:p>
            <a:pPr>
              <a:lnSpc>
                <a:spcPct val="90000"/>
              </a:lnSpc>
            </a:pPr>
            <a:r>
              <a:rPr lang="en-US" sz="1300" dirty="0"/>
              <a:t>User Interface</a:t>
            </a:r>
          </a:p>
          <a:p>
            <a:pPr lvl="1">
              <a:lnSpc>
                <a:spcPct val="90000"/>
              </a:lnSpc>
            </a:pPr>
            <a:r>
              <a:rPr lang="en-US" sz="1300" dirty="0"/>
              <a:t>Website/Mobile</a:t>
            </a:r>
          </a:p>
          <a:p>
            <a:pPr lvl="1">
              <a:lnSpc>
                <a:spcPct val="90000"/>
              </a:lnSpc>
            </a:pPr>
            <a:r>
              <a:rPr lang="en-US" sz="1300" dirty="0"/>
              <a:t>Presentation</a:t>
            </a:r>
          </a:p>
          <a:p>
            <a:pPr lvl="2">
              <a:lnSpc>
                <a:spcPct val="90000"/>
              </a:lnSpc>
            </a:pPr>
            <a:r>
              <a:rPr lang="en-US" sz="1300" dirty="0"/>
              <a:t>How data is represented on the UI</a:t>
            </a:r>
          </a:p>
          <a:p>
            <a:pPr>
              <a:lnSpc>
                <a:spcPct val="90000"/>
              </a:lnSpc>
            </a:pPr>
            <a:r>
              <a:rPr lang="en-US" sz="1300" dirty="0"/>
              <a:t>Application</a:t>
            </a:r>
          </a:p>
          <a:p>
            <a:pPr lvl="1">
              <a:lnSpc>
                <a:spcPct val="90000"/>
              </a:lnSpc>
            </a:pPr>
            <a:r>
              <a:rPr lang="en-US" sz="1300" dirty="0"/>
              <a:t>Loosely coupled over the network:  REST, RPC etc.</a:t>
            </a:r>
          </a:p>
          <a:p>
            <a:pPr lvl="1">
              <a:lnSpc>
                <a:spcPct val="90000"/>
              </a:lnSpc>
            </a:pPr>
            <a:r>
              <a:rPr lang="en-US" sz="1300" dirty="0"/>
              <a:t>Domain Model</a:t>
            </a:r>
          </a:p>
          <a:p>
            <a:pPr lvl="2">
              <a:lnSpc>
                <a:spcPct val="90000"/>
              </a:lnSpc>
            </a:pPr>
            <a:r>
              <a:rPr lang="en-US" sz="1300" dirty="0"/>
              <a:t>How your application likes to work with data</a:t>
            </a:r>
          </a:p>
          <a:p>
            <a:pPr lvl="1">
              <a:lnSpc>
                <a:spcPct val="90000"/>
              </a:lnSpc>
            </a:pPr>
            <a:r>
              <a:rPr lang="en-US" sz="1300" dirty="0"/>
              <a:t>Persistence</a:t>
            </a:r>
          </a:p>
          <a:p>
            <a:pPr lvl="2">
              <a:lnSpc>
                <a:spcPct val="90000"/>
              </a:lnSpc>
            </a:pPr>
            <a:r>
              <a:rPr lang="en-US" sz="1300" dirty="0"/>
              <a:t>How you like to store the data</a:t>
            </a:r>
          </a:p>
          <a:p>
            <a:pPr lvl="1">
              <a:lnSpc>
                <a:spcPct val="90000"/>
              </a:lnSpc>
            </a:pPr>
            <a:r>
              <a:rPr lang="en-US" sz="1300" dirty="0"/>
              <a:t>Data</a:t>
            </a:r>
          </a:p>
          <a:p>
            <a:pPr lvl="2">
              <a:lnSpc>
                <a:spcPct val="90000"/>
              </a:lnSpc>
            </a:pPr>
            <a:r>
              <a:rPr lang="en-US" sz="1300" dirty="0"/>
              <a:t>Data storage platform</a:t>
            </a:r>
          </a:p>
          <a:p>
            <a:pPr lvl="1">
              <a:lnSpc>
                <a:spcPct val="90000"/>
              </a:lnSpc>
            </a:pPr>
            <a:endParaRPr lang="en-US" sz="1300" dirty="0"/>
          </a:p>
          <a:p>
            <a:pPr marL="457200" lvl="1" indent="0">
              <a:lnSpc>
                <a:spcPct val="90000"/>
              </a:lnSpc>
              <a:buNone/>
            </a:pPr>
            <a:endParaRPr lang="en-US" sz="1300" dirty="0"/>
          </a:p>
          <a:p>
            <a:pPr lvl="2">
              <a:lnSpc>
                <a:spcPct val="90000"/>
              </a:lnSpc>
            </a:pPr>
            <a:endParaRPr lang="en-US" sz="1300" dirty="0"/>
          </a:p>
        </p:txBody>
      </p:sp>
      <p:pic>
        <p:nvPicPr>
          <p:cNvPr id="3" name="Picture 2">
            <a:extLst>
              <a:ext uri="{FF2B5EF4-FFF2-40B4-BE49-F238E27FC236}">
                <a16:creationId xmlns:a16="http://schemas.microsoft.com/office/drawing/2014/main" id="{67078A5A-2471-6450-37DA-A4E3475EAB30}"/>
              </a:ext>
            </a:extLst>
          </p:cNvPr>
          <p:cNvPicPr>
            <a:picLocks noChangeAspect="1"/>
          </p:cNvPicPr>
          <p:nvPr/>
        </p:nvPicPr>
        <p:blipFill>
          <a:blip r:embed="rId2"/>
          <a:srcRect t="1616" r="4" b="4"/>
          <a:stretch/>
        </p:blipFill>
        <p:spPr>
          <a:xfrm>
            <a:off x="6789588" y="2582263"/>
            <a:ext cx="4839619" cy="3416299"/>
          </a:xfrm>
          <a:prstGeom prst="roundRect">
            <a:avLst>
              <a:gd name="adj" fmla="val 1858"/>
            </a:avLst>
          </a:prstGeom>
          <a:effectLst>
            <a:outerShdw blurRad="50800" dist="50800" dir="5400000" algn="tl" rotWithShape="0">
              <a:srgbClr val="000000">
                <a:alpha val="43000"/>
              </a:srgbClr>
            </a:outerShdw>
          </a:effectLst>
        </p:spPr>
      </p:pic>
      <p:sp>
        <p:nvSpPr>
          <p:cNvPr id="4" name="TextBox 3">
            <a:extLst>
              <a:ext uri="{FF2B5EF4-FFF2-40B4-BE49-F238E27FC236}">
                <a16:creationId xmlns:a16="http://schemas.microsoft.com/office/drawing/2014/main" id="{5FB6E722-CFA9-594C-5EB3-4AF4C369375B}"/>
              </a:ext>
            </a:extLst>
          </p:cNvPr>
          <p:cNvSpPr txBox="1"/>
          <p:nvPr/>
        </p:nvSpPr>
        <p:spPr>
          <a:xfrm>
            <a:off x="9661161" y="6376682"/>
            <a:ext cx="2453366" cy="230832"/>
          </a:xfrm>
          <a:prstGeom prst="rect">
            <a:avLst/>
          </a:prstGeom>
          <a:noFill/>
        </p:spPr>
        <p:txBody>
          <a:bodyPr wrap="square" rtlCol="0">
            <a:spAutoFit/>
          </a:bodyPr>
          <a:lstStyle/>
          <a:p>
            <a:pPr algn="r"/>
            <a:r>
              <a:rPr lang="en-US" sz="900" dirty="0"/>
              <a:t>© 2024 Bow Valley College / Greg Cook</a:t>
            </a:r>
          </a:p>
        </p:txBody>
      </p:sp>
    </p:spTree>
    <p:extLst>
      <p:ext uri="{BB962C8B-B14F-4D97-AF65-F5344CB8AC3E}">
        <p14:creationId xmlns:p14="http://schemas.microsoft.com/office/powerpoint/2010/main" val="3586789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11" name="Group 721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12" name="Rectangle 721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21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7215" name="Rectangle 721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F2548AC-10A2-F022-BA9B-FB9E51EE5661}"/>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Domain Driven Design</a:t>
            </a:r>
          </a:p>
        </p:txBody>
      </p:sp>
      <p:grpSp>
        <p:nvGrpSpPr>
          <p:cNvPr id="7217" name="Group 72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7218" name="Rectangle 72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72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Picture 4">
            <a:extLst>
              <a:ext uri="{FF2B5EF4-FFF2-40B4-BE49-F238E27FC236}">
                <a16:creationId xmlns:a16="http://schemas.microsoft.com/office/drawing/2014/main" id="{F7801658-0933-CC75-DF79-D8648936426B}"/>
              </a:ext>
            </a:extLst>
          </p:cNvPr>
          <p:cNvPicPr>
            <a:picLocks noChangeAspect="1"/>
          </p:cNvPicPr>
          <p:nvPr/>
        </p:nvPicPr>
        <p:blipFill>
          <a:blip r:embed="rId3"/>
          <a:stretch>
            <a:fillRect/>
          </a:stretch>
        </p:blipFill>
        <p:spPr>
          <a:xfrm>
            <a:off x="195972" y="1143000"/>
            <a:ext cx="7753024" cy="4785527"/>
          </a:xfrm>
          <a:prstGeom prst="rect">
            <a:avLst/>
          </a:prstGeom>
        </p:spPr>
      </p:pic>
      <p:sp>
        <p:nvSpPr>
          <p:cNvPr id="3" name="TextBox 2">
            <a:extLst>
              <a:ext uri="{FF2B5EF4-FFF2-40B4-BE49-F238E27FC236}">
                <a16:creationId xmlns:a16="http://schemas.microsoft.com/office/drawing/2014/main" id="{B6BB2A39-69EF-CBB6-0E7B-33879FD3DB54}"/>
              </a:ext>
            </a:extLst>
          </p:cNvPr>
          <p:cNvSpPr txBox="1"/>
          <p:nvPr/>
        </p:nvSpPr>
        <p:spPr>
          <a:xfrm>
            <a:off x="9661161" y="6376682"/>
            <a:ext cx="2453366" cy="230832"/>
          </a:xfrm>
          <a:prstGeom prst="rect">
            <a:avLst/>
          </a:prstGeom>
          <a:noFill/>
        </p:spPr>
        <p:txBody>
          <a:bodyPr wrap="square" rtlCol="0">
            <a:spAutoFit/>
          </a:bodyPr>
          <a:lstStyle/>
          <a:p>
            <a:pPr algn="r"/>
            <a:r>
              <a:rPr lang="en-US" sz="900" dirty="0"/>
              <a:t>© 2024 Bow Valley College / Greg Cook</a:t>
            </a:r>
          </a:p>
        </p:txBody>
      </p:sp>
    </p:spTree>
    <p:extLst>
      <p:ext uri="{BB962C8B-B14F-4D97-AF65-F5344CB8AC3E}">
        <p14:creationId xmlns:p14="http://schemas.microsoft.com/office/powerpoint/2010/main" val="12704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7C6A-CE2C-4DBB-AFE6-049B4D159156}"/>
              </a:ext>
            </a:extLst>
          </p:cNvPr>
          <p:cNvSpPr>
            <a:spLocks noGrp="1"/>
          </p:cNvSpPr>
          <p:nvPr>
            <p:ph type="title"/>
          </p:nvPr>
        </p:nvSpPr>
        <p:spPr/>
        <p:txBody>
          <a:bodyPr/>
          <a:lstStyle/>
          <a:p>
            <a:r>
              <a:rPr lang="en-US" dirty="0"/>
              <a:t>Domain-Driven Design (DDD)</a:t>
            </a:r>
          </a:p>
        </p:txBody>
      </p:sp>
      <p:sp>
        <p:nvSpPr>
          <p:cNvPr id="3" name="Content Placeholder 2">
            <a:extLst>
              <a:ext uri="{FF2B5EF4-FFF2-40B4-BE49-F238E27FC236}">
                <a16:creationId xmlns:a16="http://schemas.microsoft.com/office/drawing/2014/main" id="{E058C2D3-8069-B2BF-F255-64A9E77D87AD}"/>
              </a:ext>
            </a:extLst>
          </p:cNvPr>
          <p:cNvSpPr>
            <a:spLocks noGrp="1"/>
          </p:cNvSpPr>
          <p:nvPr>
            <p:ph idx="1"/>
          </p:nvPr>
        </p:nvSpPr>
        <p:spPr>
          <a:xfrm>
            <a:off x="1154954" y="2603499"/>
            <a:ext cx="8825659" cy="3668963"/>
          </a:xfrm>
        </p:spPr>
        <p:txBody>
          <a:bodyPr>
            <a:normAutofit fontScale="85000" lnSpcReduction="10000"/>
          </a:bodyPr>
          <a:lstStyle/>
          <a:p>
            <a:r>
              <a:rPr lang="en-US" dirty="0"/>
              <a:t>Domain</a:t>
            </a:r>
          </a:p>
          <a:p>
            <a:pPr lvl="1"/>
            <a:r>
              <a:rPr lang="en-US" dirty="0"/>
              <a:t>Is the specific areas of knowledge or business activity the software addresses</a:t>
            </a:r>
          </a:p>
          <a:p>
            <a:r>
              <a:rPr lang="en-US" dirty="0"/>
              <a:t>Model</a:t>
            </a:r>
          </a:p>
          <a:p>
            <a:pPr lvl="1"/>
            <a:r>
              <a:rPr lang="en-US" dirty="0"/>
              <a:t>Is an abstract representation of the domain and captures key concepts and relationships.</a:t>
            </a:r>
          </a:p>
          <a:p>
            <a:r>
              <a:rPr lang="en-US" dirty="0"/>
              <a:t>Ubiquitous Language</a:t>
            </a:r>
          </a:p>
          <a:p>
            <a:pPr lvl="1"/>
            <a:r>
              <a:rPr lang="en-US" dirty="0"/>
              <a:t>Is a common vocabulary used by both domain experts and developers to ensure a clear understanding.</a:t>
            </a:r>
          </a:p>
          <a:p>
            <a:r>
              <a:rPr lang="en-US" dirty="0"/>
              <a:t>The DDD problem space</a:t>
            </a:r>
          </a:p>
          <a:p>
            <a:pPr lvl="1"/>
            <a:r>
              <a:rPr lang="en-US" dirty="0"/>
              <a:t>Encompasses the complexities and challenges that arise within the domain that the software needs to address.</a:t>
            </a:r>
          </a:p>
          <a:p>
            <a:r>
              <a:rPr lang="en-US" dirty="0"/>
              <a:t>Bounded Contexts/Sub-domains</a:t>
            </a:r>
          </a:p>
          <a:p>
            <a:pPr lvl="1"/>
            <a:r>
              <a:rPr lang="en-US" dirty="0"/>
              <a:t>Defined boundaries within the larger domain where specific models and languages apply.</a:t>
            </a:r>
          </a:p>
        </p:txBody>
      </p:sp>
      <p:sp>
        <p:nvSpPr>
          <p:cNvPr id="4" name="TextBox 3">
            <a:extLst>
              <a:ext uri="{FF2B5EF4-FFF2-40B4-BE49-F238E27FC236}">
                <a16:creationId xmlns:a16="http://schemas.microsoft.com/office/drawing/2014/main" id="{DEF3BD2D-584F-8476-0EED-4FDCEF454BF3}"/>
              </a:ext>
            </a:extLst>
          </p:cNvPr>
          <p:cNvSpPr txBox="1"/>
          <p:nvPr/>
        </p:nvSpPr>
        <p:spPr>
          <a:xfrm>
            <a:off x="9661161" y="6376682"/>
            <a:ext cx="2453366" cy="230832"/>
          </a:xfrm>
          <a:prstGeom prst="rect">
            <a:avLst/>
          </a:prstGeom>
          <a:noFill/>
        </p:spPr>
        <p:txBody>
          <a:bodyPr wrap="square" rtlCol="0">
            <a:spAutoFit/>
          </a:bodyPr>
          <a:lstStyle/>
          <a:p>
            <a:pPr algn="r"/>
            <a:r>
              <a:rPr lang="en-US" sz="900" dirty="0"/>
              <a:t>© 2024 Bow Valley College / Greg Cook</a:t>
            </a:r>
          </a:p>
        </p:txBody>
      </p:sp>
    </p:spTree>
    <p:extLst>
      <p:ext uri="{BB962C8B-B14F-4D97-AF65-F5344CB8AC3E}">
        <p14:creationId xmlns:p14="http://schemas.microsoft.com/office/powerpoint/2010/main" val="187306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044" name="Freeform: Shape 1032">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045"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9835CCBE-1196-3587-6A29-93B6E6B1AC27}"/>
              </a:ext>
            </a:extLst>
          </p:cNvPr>
          <p:cNvSpPr>
            <a:spLocks noGrp="1"/>
          </p:cNvSpPr>
          <p:nvPr>
            <p:ph type="title"/>
          </p:nvPr>
        </p:nvSpPr>
        <p:spPr>
          <a:xfrm>
            <a:off x="683812" y="973668"/>
            <a:ext cx="3753605" cy="1020232"/>
          </a:xfrm>
        </p:spPr>
        <p:txBody>
          <a:bodyPr>
            <a:normAutofit/>
          </a:bodyPr>
          <a:lstStyle/>
          <a:p>
            <a:pPr>
              <a:lnSpc>
                <a:spcPct val="90000"/>
              </a:lnSpc>
            </a:pPr>
            <a:r>
              <a:rPr lang="en-US" sz="3300" dirty="0">
                <a:solidFill>
                  <a:schemeClr val="tx1"/>
                </a:solidFill>
              </a:rPr>
              <a:t>DDD Story Telling</a:t>
            </a:r>
          </a:p>
        </p:txBody>
      </p:sp>
      <p:pic>
        <p:nvPicPr>
          <p:cNvPr id="1026" name="Picture 2">
            <a:extLst>
              <a:ext uri="{FF2B5EF4-FFF2-40B4-BE49-F238E27FC236}">
                <a16:creationId xmlns:a16="http://schemas.microsoft.com/office/drawing/2014/main" id="{C02434D7-3237-3074-F372-A7561F2EC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43" r="3660" b="2"/>
          <a:stretch/>
        </p:blipFill>
        <p:spPr bwMode="auto">
          <a:xfrm>
            <a:off x="5194607" y="803751"/>
            <a:ext cx="6391533" cy="5250498"/>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45">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7" name="Oval 1046">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1" name="Oval 1040">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45062B1-DB39-13E4-12C5-8DF9BC6BF690}"/>
              </a:ext>
            </a:extLst>
          </p:cNvPr>
          <p:cNvSpPr>
            <a:spLocks noGrp="1"/>
          </p:cNvSpPr>
          <p:nvPr>
            <p:ph idx="1"/>
          </p:nvPr>
        </p:nvSpPr>
        <p:spPr>
          <a:xfrm>
            <a:off x="683812" y="2120900"/>
            <a:ext cx="3945121" cy="3898900"/>
          </a:xfrm>
        </p:spPr>
        <p:txBody>
          <a:bodyPr>
            <a:normAutofit/>
          </a:bodyPr>
          <a:lstStyle/>
          <a:p>
            <a:r>
              <a:rPr lang="en-US" dirty="0">
                <a:solidFill>
                  <a:schemeClr val="tx1"/>
                </a:solidFill>
              </a:rPr>
              <a:t>A valuable DDD technique.</a:t>
            </a:r>
          </a:p>
          <a:p>
            <a:r>
              <a:rPr lang="en-US" dirty="0">
                <a:solidFill>
                  <a:schemeClr val="tx1"/>
                </a:solidFill>
              </a:rPr>
              <a:t>Helps teams visualize and understand complex business processes.</a:t>
            </a:r>
          </a:p>
          <a:p>
            <a:r>
              <a:rPr lang="en-US" dirty="0">
                <a:solidFill>
                  <a:schemeClr val="tx1"/>
                </a:solidFill>
              </a:rPr>
              <a:t>Involves creating collaborative narratives</a:t>
            </a:r>
          </a:p>
          <a:p>
            <a:pPr lvl="1"/>
            <a:r>
              <a:rPr lang="en-US" dirty="0">
                <a:solidFill>
                  <a:schemeClr val="tx1"/>
                </a:solidFill>
              </a:rPr>
              <a:t>Easier to identify key features</a:t>
            </a:r>
          </a:p>
          <a:p>
            <a:pPr lvl="1"/>
            <a:r>
              <a:rPr lang="en-US" dirty="0">
                <a:solidFill>
                  <a:schemeClr val="tx1"/>
                </a:solidFill>
              </a:rPr>
              <a:t>Aligns team members on the domain knowledge</a:t>
            </a:r>
          </a:p>
          <a:p>
            <a:pPr lvl="1"/>
            <a:r>
              <a:rPr lang="en-US" dirty="0">
                <a:solidFill>
                  <a:schemeClr val="tx1"/>
                </a:solidFill>
              </a:rPr>
              <a:t>Helps to define the scope of the system.</a:t>
            </a:r>
          </a:p>
        </p:txBody>
      </p:sp>
      <p:sp>
        <p:nvSpPr>
          <p:cNvPr id="1043"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4" name="TextBox 3">
            <a:extLst>
              <a:ext uri="{FF2B5EF4-FFF2-40B4-BE49-F238E27FC236}">
                <a16:creationId xmlns:a16="http://schemas.microsoft.com/office/drawing/2014/main" id="{A5467072-D435-0847-25A3-B1A6D67428DC}"/>
              </a:ext>
            </a:extLst>
          </p:cNvPr>
          <p:cNvSpPr txBox="1"/>
          <p:nvPr/>
        </p:nvSpPr>
        <p:spPr>
          <a:xfrm>
            <a:off x="9661161" y="6376682"/>
            <a:ext cx="2453366" cy="230832"/>
          </a:xfrm>
          <a:prstGeom prst="rect">
            <a:avLst/>
          </a:prstGeom>
          <a:noFill/>
        </p:spPr>
        <p:txBody>
          <a:bodyPr wrap="square" rtlCol="0">
            <a:spAutoFit/>
          </a:bodyPr>
          <a:lstStyle/>
          <a:p>
            <a:pPr algn="r"/>
            <a:r>
              <a:rPr lang="en-US" sz="900" dirty="0">
                <a:solidFill>
                  <a:schemeClr val="bg1"/>
                </a:solidFill>
              </a:rPr>
              <a:t>© 2024 Bow Valley College / Greg Cook</a:t>
            </a:r>
          </a:p>
        </p:txBody>
      </p:sp>
    </p:spTree>
    <p:extLst>
      <p:ext uri="{BB962C8B-B14F-4D97-AF65-F5344CB8AC3E}">
        <p14:creationId xmlns:p14="http://schemas.microsoft.com/office/powerpoint/2010/main" val="142177096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01F917-88DE-F693-BC87-BC7A39C6A7DE}"/>
            </a:ext>
          </a:extLst>
        </p:cNvPr>
        <p:cNvGrpSpPr/>
        <p:nvPr/>
      </p:nvGrpSpPr>
      <p:grpSpPr>
        <a:xfrm>
          <a:off x="0" y="0"/>
          <a:ext cx="0" cy="0"/>
          <a:chOff x="0" y="0"/>
          <a:chExt cx="0" cy="0"/>
        </a:xfrm>
      </p:grpSpPr>
      <p:sp>
        <p:nvSpPr>
          <p:cNvPr id="1067" name="Rectangle 1066">
            <a:extLst>
              <a:ext uri="{FF2B5EF4-FFF2-40B4-BE49-F238E27FC236}">
                <a16:creationId xmlns:a16="http://schemas.microsoft.com/office/drawing/2014/main" id="{41BF0588-27A0-CE2A-071C-0766DB215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069" name="Freeform 5">
            <a:extLst>
              <a:ext uri="{FF2B5EF4-FFF2-40B4-BE49-F238E27FC236}">
                <a16:creationId xmlns:a16="http://schemas.microsoft.com/office/drawing/2014/main" id="{637C417E-2474-836F-53A2-7E0BF18B7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071" name="Freeform 5">
            <a:extLst>
              <a:ext uri="{FF2B5EF4-FFF2-40B4-BE49-F238E27FC236}">
                <a16:creationId xmlns:a16="http://schemas.microsoft.com/office/drawing/2014/main" id="{BD06B770-1265-8249-89B8-4B55DD604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C1AF80BC-EE3E-82B4-E2BE-D72DC7089455}"/>
              </a:ext>
            </a:extLst>
          </p:cNvPr>
          <p:cNvSpPr>
            <a:spLocks noGrp="1"/>
          </p:cNvSpPr>
          <p:nvPr>
            <p:ph type="title"/>
          </p:nvPr>
        </p:nvSpPr>
        <p:spPr>
          <a:xfrm>
            <a:off x="639098" y="629265"/>
            <a:ext cx="6072776" cy="1622322"/>
          </a:xfrm>
        </p:spPr>
        <p:txBody>
          <a:bodyPr>
            <a:normAutofit/>
          </a:bodyPr>
          <a:lstStyle/>
          <a:p>
            <a:r>
              <a:rPr lang="en-US" dirty="0">
                <a:solidFill>
                  <a:srgbClr val="EBEBEB"/>
                </a:solidFill>
              </a:rPr>
              <a:t>Achievement Feature</a:t>
            </a:r>
          </a:p>
        </p:txBody>
      </p:sp>
      <p:sp>
        <p:nvSpPr>
          <p:cNvPr id="1073" name="Freeform: Shape 1072">
            <a:extLst>
              <a:ext uri="{FF2B5EF4-FFF2-40B4-BE49-F238E27FC236}">
                <a16:creationId xmlns:a16="http://schemas.microsoft.com/office/drawing/2014/main" id="{7A6A5ADF-6D07-2279-3A37-15D6BDBE6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6" name="Picture 5">
            <a:extLst>
              <a:ext uri="{FF2B5EF4-FFF2-40B4-BE49-F238E27FC236}">
                <a16:creationId xmlns:a16="http://schemas.microsoft.com/office/drawing/2014/main" id="{ED8D8BE3-2BFA-AF07-64E0-DD382BF83D61}"/>
              </a:ext>
            </a:extLst>
          </p:cNvPr>
          <p:cNvPicPr>
            <a:picLocks noChangeAspect="1"/>
          </p:cNvPicPr>
          <p:nvPr/>
        </p:nvPicPr>
        <p:blipFill>
          <a:blip r:embed="rId2"/>
          <a:stretch>
            <a:fillRect/>
          </a:stretch>
        </p:blipFill>
        <p:spPr>
          <a:xfrm>
            <a:off x="7418226" y="645106"/>
            <a:ext cx="3700306" cy="5585369"/>
          </a:xfrm>
          <a:prstGeom prst="rect">
            <a:avLst/>
          </a:prstGeom>
        </p:spPr>
      </p:pic>
      <p:sp>
        <p:nvSpPr>
          <p:cNvPr id="1075" name="Rectangle 1074">
            <a:extLst>
              <a:ext uri="{FF2B5EF4-FFF2-40B4-BE49-F238E27FC236}">
                <a16:creationId xmlns:a16="http://schemas.microsoft.com/office/drawing/2014/main" id="{9C8B8335-4CEF-F102-FB05-CA1797C01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7" name="Oval 1076">
            <a:extLst>
              <a:ext uri="{FF2B5EF4-FFF2-40B4-BE49-F238E27FC236}">
                <a16:creationId xmlns:a16="http://schemas.microsoft.com/office/drawing/2014/main" id="{5BE89C60-69CC-057D-2A05-C84838C6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9" name="Oval 1078">
            <a:extLst>
              <a:ext uri="{FF2B5EF4-FFF2-40B4-BE49-F238E27FC236}">
                <a16:creationId xmlns:a16="http://schemas.microsoft.com/office/drawing/2014/main" id="{F2F4F993-35C0-2F7B-C7F3-302051AE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CE21F97-B1A5-DFF5-F701-8E82FF97EAA4}"/>
              </a:ext>
            </a:extLst>
          </p:cNvPr>
          <p:cNvSpPr>
            <a:spLocks noGrp="1"/>
          </p:cNvSpPr>
          <p:nvPr>
            <p:ph idx="1"/>
          </p:nvPr>
        </p:nvSpPr>
        <p:spPr>
          <a:xfrm>
            <a:off x="639098" y="2496421"/>
            <a:ext cx="6072776" cy="3734054"/>
          </a:xfrm>
        </p:spPr>
        <p:txBody>
          <a:bodyPr anchor="ctr">
            <a:normAutofit/>
          </a:bodyPr>
          <a:lstStyle/>
          <a:p>
            <a:r>
              <a:rPr lang="en-CA" b="0" i="0" dirty="0">
                <a:solidFill>
                  <a:srgbClr val="C5C8C6"/>
                </a:solidFill>
                <a:effectLst/>
                <a:latin typeface="__berkeleyMono_1826c3"/>
              </a:rPr>
              <a:t>Scenario: Gamer earns a new achievement </a:t>
            </a:r>
            <a:br>
              <a:rPr lang="en-CA" b="0" i="0" dirty="0">
                <a:solidFill>
                  <a:srgbClr val="C5C8C6"/>
                </a:solidFill>
                <a:effectLst/>
                <a:latin typeface="__berkeleyMono_1826c3"/>
              </a:rPr>
            </a:br>
            <a:br>
              <a:rPr lang="en-CA" b="0" i="0" dirty="0">
                <a:solidFill>
                  <a:srgbClr val="C5C8C6"/>
                </a:solidFill>
                <a:effectLst/>
                <a:latin typeface="__berkeleyMono_1826c3"/>
              </a:rPr>
            </a:br>
            <a:r>
              <a:rPr lang="en-CA" b="1" i="0" dirty="0">
                <a:solidFill>
                  <a:srgbClr val="00B050"/>
                </a:solidFill>
                <a:effectLst/>
                <a:latin typeface="__berkeleyMono_1826c3"/>
              </a:rPr>
              <a:t>Given</a:t>
            </a:r>
            <a:r>
              <a:rPr lang="en-CA" b="0" i="0" dirty="0">
                <a:solidFill>
                  <a:srgbClr val="C5C8C6"/>
                </a:solidFill>
                <a:effectLst/>
                <a:latin typeface="__berkeleyMono_1826c3"/>
              </a:rPr>
              <a:t> the gamer has met the criteria for an achievement </a:t>
            </a:r>
            <a:r>
              <a:rPr lang="en-CA" b="1" i="0" dirty="0">
                <a:solidFill>
                  <a:srgbClr val="00B050"/>
                </a:solidFill>
                <a:effectLst/>
                <a:latin typeface="__berkeleyMono_1826c3"/>
              </a:rPr>
              <a:t>When</a:t>
            </a:r>
            <a:r>
              <a:rPr lang="en-CA" b="0" i="0" dirty="0">
                <a:solidFill>
                  <a:srgbClr val="C5C8C6"/>
                </a:solidFill>
                <a:effectLst/>
                <a:latin typeface="__berkeleyMono_1826c3"/>
              </a:rPr>
              <a:t> the system processes their latest activity </a:t>
            </a:r>
            <a:br>
              <a:rPr lang="en-CA" b="0" i="0" dirty="0">
                <a:solidFill>
                  <a:srgbClr val="C5C8C6"/>
                </a:solidFill>
                <a:effectLst/>
                <a:latin typeface="__berkeleyMono_1826c3"/>
              </a:rPr>
            </a:br>
            <a:r>
              <a:rPr lang="en-CA" b="1" i="0" dirty="0">
                <a:solidFill>
                  <a:srgbClr val="00B050"/>
                </a:solidFill>
                <a:effectLst/>
                <a:latin typeface="__berkeleyMono_1826c3"/>
              </a:rPr>
              <a:t>Then</a:t>
            </a:r>
            <a:r>
              <a:rPr lang="en-CA" b="0" i="0" dirty="0">
                <a:solidFill>
                  <a:srgbClr val="C5C8C6"/>
                </a:solidFill>
                <a:effectLst/>
                <a:latin typeface="__berkeleyMono_1826c3"/>
              </a:rPr>
              <a:t> the achievement should be added to their profile </a:t>
            </a:r>
            <a:br>
              <a:rPr lang="en-CA" b="0" i="0" dirty="0">
                <a:solidFill>
                  <a:srgbClr val="C5C8C6"/>
                </a:solidFill>
                <a:effectLst/>
                <a:latin typeface="__berkeleyMono_1826c3"/>
              </a:rPr>
            </a:br>
            <a:r>
              <a:rPr lang="en-CA" b="0" i="0" dirty="0">
                <a:solidFill>
                  <a:srgbClr val="C5C8C6"/>
                </a:solidFill>
                <a:effectLst/>
                <a:latin typeface="__berkeleyMono_1826c3"/>
              </a:rPr>
              <a:t>  </a:t>
            </a:r>
            <a:r>
              <a:rPr lang="en-CA" b="1" i="0" dirty="0">
                <a:solidFill>
                  <a:srgbClr val="00B050"/>
                </a:solidFill>
                <a:effectLst/>
                <a:latin typeface="__berkeleyMono_1826c3"/>
              </a:rPr>
              <a:t>And</a:t>
            </a:r>
            <a:r>
              <a:rPr lang="en-CA" b="0" i="0" dirty="0">
                <a:solidFill>
                  <a:srgbClr val="C5C8C6"/>
                </a:solidFill>
                <a:effectLst/>
                <a:latin typeface="__berkeleyMono_1826c3"/>
              </a:rPr>
              <a:t> they should receive a notification</a:t>
            </a:r>
            <a:br>
              <a:rPr lang="en-CA" b="0" i="0" dirty="0">
                <a:solidFill>
                  <a:srgbClr val="C5C8C6"/>
                </a:solidFill>
                <a:effectLst/>
                <a:latin typeface="__berkeleyMono_1826c3"/>
              </a:rPr>
            </a:br>
            <a:endParaRPr lang="en-CA" b="0" i="0" dirty="0">
              <a:solidFill>
                <a:srgbClr val="C5C8C6"/>
              </a:solidFill>
              <a:effectLst/>
              <a:latin typeface="__berkeleyMono_1826c3"/>
            </a:endParaRPr>
          </a:p>
          <a:p>
            <a:r>
              <a:rPr lang="en-US" sz="1400" dirty="0">
                <a:solidFill>
                  <a:srgbClr val="FFFFFF"/>
                </a:solidFill>
              </a:rPr>
              <a:t>Gherkin: a structured language used for Behavior-Driven Development (BDD).</a:t>
            </a:r>
          </a:p>
          <a:p>
            <a:r>
              <a:rPr lang="en-US" sz="1400" dirty="0">
                <a:solidFill>
                  <a:srgbClr val="FFFFFF"/>
                </a:solidFill>
              </a:rPr>
              <a:t>Gherkin uses simple a syntax of (</a:t>
            </a:r>
            <a:r>
              <a:rPr lang="en-US" sz="1400" dirty="0">
                <a:solidFill>
                  <a:srgbClr val="00B050"/>
                </a:solidFill>
              </a:rPr>
              <a:t>Given</a:t>
            </a:r>
            <a:r>
              <a:rPr lang="en-US" sz="1400" dirty="0">
                <a:solidFill>
                  <a:srgbClr val="FFFFFF"/>
                </a:solidFill>
              </a:rPr>
              <a:t>, </a:t>
            </a:r>
            <a:r>
              <a:rPr lang="en-US" sz="1400" dirty="0">
                <a:solidFill>
                  <a:srgbClr val="00B050"/>
                </a:solidFill>
              </a:rPr>
              <a:t>When</a:t>
            </a:r>
            <a:r>
              <a:rPr lang="en-US" sz="1400" dirty="0">
                <a:solidFill>
                  <a:srgbClr val="FFFFFF"/>
                </a:solidFill>
              </a:rPr>
              <a:t>, </a:t>
            </a:r>
            <a:r>
              <a:rPr lang="en-US" sz="1400" dirty="0">
                <a:solidFill>
                  <a:srgbClr val="00B050"/>
                </a:solidFill>
              </a:rPr>
              <a:t>Then</a:t>
            </a:r>
            <a:r>
              <a:rPr lang="en-US" sz="1400" dirty="0">
                <a:solidFill>
                  <a:srgbClr val="FFFFFF"/>
                </a:solidFill>
              </a:rPr>
              <a:t>)</a:t>
            </a:r>
          </a:p>
          <a:p>
            <a:r>
              <a:rPr lang="en-US" sz="1400" dirty="0">
                <a:solidFill>
                  <a:srgbClr val="FFFFFF"/>
                </a:solidFill>
              </a:rPr>
              <a:t>Clearly describes user stories and expected behaviors </a:t>
            </a:r>
          </a:p>
          <a:p>
            <a:endParaRPr lang="en-US" sz="1600" dirty="0">
              <a:solidFill>
                <a:srgbClr val="FFFFFF"/>
              </a:solidFill>
            </a:endParaRPr>
          </a:p>
          <a:p>
            <a:endParaRPr lang="en-US" dirty="0">
              <a:solidFill>
                <a:srgbClr val="FFFFFF"/>
              </a:solidFill>
            </a:endParaRPr>
          </a:p>
        </p:txBody>
      </p:sp>
      <p:sp>
        <p:nvSpPr>
          <p:cNvPr id="4" name="TextBox 3">
            <a:extLst>
              <a:ext uri="{FF2B5EF4-FFF2-40B4-BE49-F238E27FC236}">
                <a16:creationId xmlns:a16="http://schemas.microsoft.com/office/drawing/2014/main" id="{DBBBCFEE-4E5B-DEFE-4F15-B25EC3AEB819}"/>
              </a:ext>
            </a:extLst>
          </p:cNvPr>
          <p:cNvSpPr txBox="1"/>
          <p:nvPr/>
        </p:nvSpPr>
        <p:spPr>
          <a:xfrm>
            <a:off x="9661161" y="6376682"/>
            <a:ext cx="2453366" cy="230832"/>
          </a:xfrm>
          <a:prstGeom prst="rect">
            <a:avLst/>
          </a:prstGeom>
          <a:noFill/>
        </p:spPr>
        <p:txBody>
          <a:bodyPr wrap="square" rtlCol="0">
            <a:spAutoFit/>
          </a:bodyPr>
          <a:lstStyle/>
          <a:p>
            <a:pPr algn="r"/>
            <a:r>
              <a:rPr lang="en-US" sz="900" dirty="0">
                <a:solidFill>
                  <a:schemeClr val="bg1"/>
                </a:solidFill>
              </a:rPr>
              <a:t>© 2024 Bow Valley College / Greg Cook</a:t>
            </a:r>
          </a:p>
        </p:txBody>
      </p:sp>
    </p:spTree>
    <p:extLst>
      <p:ext uri="{BB962C8B-B14F-4D97-AF65-F5344CB8AC3E}">
        <p14:creationId xmlns:p14="http://schemas.microsoft.com/office/powerpoint/2010/main" val="31601356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599</TotalTime>
  <Words>1381</Words>
  <Application>Microsoft Macintosh PowerPoint</Application>
  <PresentationFormat>Widescreen</PresentationFormat>
  <Paragraphs>218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__berkeleyMono_1826c3</vt:lpstr>
      <vt:lpstr>Arial</vt:lpstr>
      <vt:lpstr>Century Gothic</vt:lpstr>
      <vt:lpstr>Courier New</vt:lpstr>
      <vt:lpstr>Plus Jakarta Sans</vt:lpstr>
      <vt:lpstr>Wingdings 3</vt:lpstr>
      <vt:lpstr>Ion Boardroom</vt:lpstr>
      <vt:lpstr>TDD Workshop</vt:lpstr>
      <vt:lpstr> </vt:lpstr>
      <vt:lpstr>Agenda</vt:lpstr>
      <vt:lpstr>Flow of Application Data</vt:lpstr>
      <vt:lpstr>Application Layering</vt:lpstr>
      <vt:lpstr>Domain Driven Design</vt:lpstr>
      <vt:lpstr>Domain-Driven Design (DDD)</vt:lpstr>
      <vt:lpstr>DDD Story Telling</vt:lpstr>
      <vt:lpstr>Achievement Feature</vt:lpstr>
      <vt:lpstr>Gamer Leader Board</vt:lpstr>
      <vt:lpstr>Project Repository </vt:lpstr>
      <vt:lpstr>Workshop Day 2</vt:lpstr>
      <vt:lpstr>The Agile Sprint</vt:lpstr>
      <vt:lpstr>Software Development Lifecycle (SDLC)</vt:lpstr>
      <vt:lpstr>Benefits of Test Automation</vt:lpstr>
      <vt:lpstr>Development Quality Practices</vt:lpstr>
      <vt:lpstr>Quality Assurance Practice</vt:lpstr>
      <vt:lpstr>Refactoring 101</vt:lpstr>
      <vt:lpstr>Peer Reviews</vt:lpstr>
      <vt:lpstr>Additional Scenarios</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Greg Cook</dc:creator>
  <cp:lastModifiedBy>Greg Cook</cp:lastModifiedBy>
  <cp:revision>49</cp:revision>
  <dcterms:created xsi:type="dcterms:W3CDTF">2024-11-10T13:03:36Z</dcterms:created>
  <dcterms:modified xsi:type="dcterms:W3CDTF">2024-11-17T13:53:43Z</dcterms:modified>
</cp:coreProperties>
</file>