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6" r:id="rId2"/>
    <p:sldId id="363" r:id="rId3"/>
    <p:sldId id="364" r:id="rId4"/>
    <p:sldId id="365" r:id="rId5"/>
    <p:sldId id="366" r:id="rId6"/>
    <p:sldId id="367" r:id="rId7"/>
    <p:sldId id="368" r:id="rId8"/>
    <p:sldId id="369" r:id="rId9"/>
    <p:sldId id="370" r:id="rId10"/>
    <p:sldId id="371" r:id="rId11"/>
    <p:sldId id="372" r:id="rId12"/>
    <p:sldId id="373" r:id="rId13"/>
    <p:sldId id="375" r:id="rId14"/>
    <p:sldId id="374" r:id="rId15"/>
    <p:sldId id="376" r:id="rId16"/>
    <p:sldId id="398" r:id="rId17"/>
    <p:sldId id="399" r:id="rId18"/>
    <p:sldId id="400" r:id="rId19"/>
    <p:sldId id="401" r:id="rId20"/>
    <p:sldId id="402" r:id="rId21"/>
    <p:sldId id="432"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33" r:id="rId36"/>
    <p:sldId id="404"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 id="429" r:id="rId61"/>
    <p:sldId id="430" r:id="rId62"/>
    <p:sldId id="431" r:id="rId63"/>
    <p:sldId id="405"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3"/>
    <p:restoredTop sz="94787"/>
  </p:normalViewPr>
  <p:slideViewPr>
    <p:cSldViewPr snapToGrid="0" snapToObjects="1">
      <p:cViewPr>
        <p:scale>
          <a:sx n="129" d="100"/>
          <a:sy n="129" d="100"/>
        </p:scale>
        <p:origin x="14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C4404-C31B-9241-AF64-17BF23A2028D}" type="datetimeFigureOut">
              <a:rPr lang="en-US" smtClean="0"/>
              <a:t>6/25/18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5FD25-D014-B949-A2E4-C142B01795FA}" type="slidenum">
              <a:rPr lang="en-US" smtClean="0"/>
              <a:t>‹#›</a:t>
            </a:fld>
            <a:endParaRPr lang="en-US"/>
          </a:p>
        </p:txBody>
      </p:sp>
    </p:spTree>
    <p:extLst>
      <p:ext uri="{BB962C8B-B14F-4D97-AF65-F5344CB8AC3E}">
        <p14:creationId xmlns:p14="http://schemas.microsoft.com/office/powerpoint/2010/main" val="49433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6</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Sustained </a:t>
            </a:r>
            <a:r>
              <a:rPr lang="en-US" dirty="0" smtClean="0"/>
              <a:t>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long-running applications (games, camera, </a:t>
            </a:r>
            <a:r>
              <a:rPr lang="en-US" dirty="0" err="1"/>
              <a:t>RenderScript</a:t>
            </a:r>
            <a:r>
              <a:rPr lang="en-US" dirty="0"/>
              <a:t>, audio processing), performance can vary dramatically as device temperature limits are reached and system on chip (</a:t>
            </a:r>
            <a:r>
              <a:rPr lang="en-US" dirty="0" err="1"/>
              <a:t>SoC</a:t>
            </a:r>
            <a:r>
              <a:rPr lang="en-US" dirty="0"/>
              <a:t>) engines are throttled. App developers creating high-performance, long-running apps are limited because the capabilities of the underlying platform are a moving target when the device begins to heat up</a:t>
            </a:r>
            <a:r>
              <a:rPr lang="en-US" dirty="0" smtClean="0"/>
              <a:t>.</a:t>
            </a:r>
          </a:p>
          <a:p>
            <a:r>
              <a:rPr lang="en-US" dirty="0"/>
              <a:t>To address these limitations, Android 7.0 introduced support for sustained performance, enabling OEMs to provide hints on device performance capabilities for long-running applications. App developers can use these hints to tune applications for a predictable, consistent level of device performance over long periods of time.</a:t>
            </a:r>
          </a:p>
        </p:txBody>
      </p:sp>
    </p:spTree>
    <p:extLst>
      <p:ext uri="{BB962C8B-B14F-4D97-AF65-F5344CB8AC3E}">
        <p14:creationId xmlns:p14="http://schemas.microsoft.com/office/powerpoint/2010/main" val="9760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An Android application can request the platform to enter a sustained performance mode where the Android device can keep a consistent level of performance for prolonged periods of time</a:t>
            </a:r>
            <a:r>
              <a:rPr lang="en-US" dirty="0" smtClean="0"/>
              <a:t>.</a:t>
            </a:r>
          </a:p>
          <a:p>
            <a:r>
              <a:rPr lang="en-US" dirty="0" smtClean="0"/>
              <a:t>The power </a:t>
            </a:r>
            <a:r>
              <a:rPr lang="en-US" dirty="0"/>
              <a:t>hint caps the maximum frequencies of the CPU and GPU at the highest sustainable levels. Keep in mind that lowering the MAX bar in CPU/GPU frequency will lower the frame rate, but this lower rate is preferred in this mode due to its sustainability. For example, a device using normal max clocks might be able to render at 60 FPS for a few minutes, but after the device heats up, it may throttle to 30 FPS by the end of 30 minutes. When using sustained mode, the device can, for example, render consistently at 45 FPS for the entire 30 minutes. The goal is a frame rate when using the mode that is as high (or higher) than the frame rate when not using the mode, and consistent over time so that developers don't have to chase a moving target.</a:t>
            </a:r>
          </a:p>
          <a:p>
            <a:r>
              <a:rPr lang="en-US" dirty="0"/>
              <a:t>We strongly recommend implementing sustained mode such that the device achieves the highest possible sustained performance—not just the minimum values required to pass the test (e.g. choose the highest possible MAX frequency caps that do not cause the device to thermally throttle over time).</a:t>
            </a:r>
          </a:p>
          <a:p>
            <a:endParaRPr lang="en-US" dirty="0"/>
          </a:p>
        </p:txBody>
      </p:sp>
    </p:spTree>
    <p:extLst>
      <p:ext uri="{BB962C8B-B14F-4D97-AF65-F5344CB8AC3E}">
        <p14:creationId xmlns:p14="http://schemas.microsoft.com/office/powerpoint/2010/main" val="184760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Exclusive </a:t>
            </a:r>
            <a:r>
              <a:rPr lang="en-US" dirty="0" smtClean="0"/>
              <a:t>cores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For CPU-intensive, time-sensitive workloads, getting preempted by another thread can be the difference between making frame deadlines or not. For apps that have strict latency and frame rate requirements (such as audio or virtual reality apps), having an exclusive CPU core can guarantee an acceptable level of performance.</a:t>
            </a:r>
          </a:p>
          <a:p>
            <a:r>
              <a:rPr lang="en-US" dirty="0"/>
              <a:t>Devices running Android 7.0 or later can now reserve one core explicitly for the top foreground application, improving performance for all foreground apps and giving apps with high intensity workloads more control over how their work is allocated across CPU cores.</a:t>
            </a:r>
          </a:p>
          <a:p>
            <a:r>
              <a:rPr lang="en-US" dirty="0"/>
              <a:t>To support an exclusive core on a device:</a:t>
            </a:r>
          </a:p>
          <a:p>
            <a:r>
              <a:rPr lang="en-US" dirty="0"/>
              <a:t>Enable </a:t>
            </a:r>
            <a:r>
              <a:rPr lang="en-US" dirty="0" err="1"/>
              <a:t>cpusets</a:t>
            </a:r>
            <a:r>
              <a:rPr lang="en-US" dirty="0"/>
              <a:t> and configure a </a:t>
            </a:r>
            <a:r>
              <a:rPr lang="en-US" dirty="0" err="1"/>
              <a:t>cpuset</a:t>
            </a:r>
            <a:r>
              <a:rPr lang="en-US" dirty="0"/>
              <a:t> that contains only the top foreground application.</a:t>
            </a:r>
          </a:p>
          <a:p>
            <a:r>
              <a:rPr lang="en-US" dirty="0"/>
              <a:t>Ensure one core (this is the exclusive core) is reserved for threads from this </a:t>
            </a:r>
            <a:r>
              <a:rPr lang="en-US" dirty="0" err="1"/>
              <a:t>cpuset</a:t>
            </a:r>
            <a:r>
              <a:rPr lang="en-US" dirty="0"/>
              <a:t>.</a:t>
            </a:r>
          </a:p>
          <a:p>
            <a:r>
              <a:rPr lang="en-US" dirty="0"/>
              <a:t>Implement the </a:t>
            </a:r>
            <a:r>
              <a:rPr lang="en-US" dirty="0" err="1"/>
              <a:t>getExclusiveCores</a:t>
            </a:r>
            <a:r>
              <a:rPr lang="en-US" dirty="0"/>
              <a:t> API to return the core number of the exclusive core.</a:t>
            </a:r>
          </a:p>
          <a:p>
            <a:r>
              <a:rPr lang="en-US" dirty="0"/>
              <a:t>To determine which processes are scheduled on which cores, use </a:t>
            </a:r>
            <a:r>
              <a:rPr lang="en-US" dirty="0" err="1"/>
              <a:t>systrace</a:t>
            </a:r>
            <a:r>
              <a:rPr lang="en-US" dirty="0"/>
              <a:t> while running any workload and verify no </a:t>
            </a:r>
            <a:r>
              <a:rPr lang="en-US" dirty="0" err="1"/>
              <a:t>userspace</a:t>
            </a:r>
            <a:r>
              <a:rPr lang="en-US" dirty="0"/>
              <a:t> threads from applications other than the top foreground application are scheduled on the exclusive core</a:t>
            </a:r>
            <a:r>
              <a:rPr lang="en-US" dirty="0" smtClean="0"/>
              <a:t>.</a:t>
            </a:r>
            <a:endParaRPr lang="en-US" dirty="0"/>
          </a:p>
        </p:txBody>
      </p:sp>
    </p:spTree>
    <p:extLst>
      <p:ext uri="{BB962C8B-B14F-4D97-AF65-F5344CB8AC3E}">
        <p14:creationId xmlns:p14="http://schemas.microsoft.com/office/powerpoint/2010/main" val="161861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Energy (LE) and Bluetooth </a:t>
            </a:r>
            <a:r>
              <a:rPr lang="en-US" dirty="0" smtClean="0"/>
              <a:t>scans</a:t>
            </a:r>
            <a:endParaRPr lang="en-US" dirty="0"/>
          </a:p>
        </p:txBody>
      </p:sp>
      <p:sp>
        <p:nvSpPr>
          <p:cNvPr id="3" name="Content Placeholder 2"/>
          <p:cNvSpPr>
            <a:spLocks noGrp="1"/>
          </p:cNvSpPr>
          <p:nvPr>
            <p:ph idx="1"/>
          </p:nvPr>
        </p:nvSpPr>
        <p:spPr/>
        <p:txBody>
          <a:bodyPr>
            <a:normAutofit lnSpcReduction="10000"/>
          </a:bodyPr>
          <a:lstStyle/>
          <a:p>
            <a:r>
              <a:rPr lang="en-US" dirty="0"/>
              <a:t>For devices running Android 7.0, the system collects data for Low Energy (LE) scans and Bluetooth network traffic (such as RFCOMM and L2CAP) and associates these activities with the initiating application. Bluetooth scans are associated with the application that initiated the scan, but batch scans are not (and are instead associated with the Bluetooth application). For an application scanning for N milliseconds, the cost of the scan is N milliseconds of </a:t>
            </a:r>
            <a:r>
              <a:rPr lang="en-US" dirty="0" err="1"/>
              <a:t>rx</a:t>
            </a:r>
            <a:r>
              <a:rPr lang="en-US" dirty="0"/>
              <a:t> time and N milliseconds of </a:t>
            </a:r>
            <a:r>
              <a:rPr lang="en-US" dirty="0" err="1"/>
              <a:t>tx</a:t>
            </a:r>
            <a:r>
              <a:rPr lang="en-US" dirty="0"/>
              <a:t> time; all leftover controller time is assigned to network traffic or the Bluetooth application.</a:t>
            </a:r>
          </a:p>
        </p:txBody>
      </p:sp>
    </p:spTree>
    <p:extLst>
      <p:ext uri="{BB962C8B-B14F-4D97-AF65-F5344CB8AC3E}">
        <p14:creationId xmlns:p14="http://schemas.microsoft.com/office/powerpoint/2010/main" val="45302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source.android.com</a:t>
            </a:r>
            <a:r>
              <a:rPr lang="en-US" dirty="0"/>
              <a:t>/devices/tech/power/values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595" y="2878781"/>
            <a:ext cx="8633254" cy="3577521"/>
          </a:xfrm>
          <a:prstGeom prst="rect">
            <a:avLst/>
          </a:prstGeom>
        </p:spPr>
      </p:pic>
    </p:spTree>
    <p:extLst>
      <p:ext uri="{BB962C8B-B14F-4D97-AF65-F5344CB8AC3E}">
        <p14:creationId xmlns:p14="http://schemas.microsoft.com/office/powerpoint/2010/main" val="195201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Profile battery usage with </a:t>
            </a:r>
            <a:r>
              <a:rPr lang="en-US" dirty="0" err="1"/>
              <a:t>Batterystats</a:t>
            </a:r>
            <a:r>
              <a:rPr lang="en-US" dirty="0"/>
              <a:t> and Battery </a:t>
            </a:r>
            <a:r>
              <a:rPr lang="en-US" dirty="0" smtClean="0"/>
              <a:t>Historian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Batterystats</a:t>
            </a:r>
            <a:r>
              <a:rPr lang="en-US" dirty="0"/>
              <a:t> is a tool included in the Android framework that collects battery data on your device. You can use </a:t>
            </a:r>
            <a:r>
              <a:rPr lang="en-US" dirty="0" err="1"/>
              <a:t>adb</a:t>
            </a:r>
            <a:r>
              <a:rPr lang="en-US" dirty="0"/>
              <a:t> to dump the collected battery data to your development machine and create a report you can analyze using Battery Historian. Battery Historian converts the report from </a:t>
            </a:r>
            <a:r>
              <a:rPr lang="en-US" dirty="0" err="1"/>
              <a:t>Batterystats</a:t>
            </a:r>
            <a:r>
              <a:rPr lang="en-US" dirty="0"/>
              <a:t> into an HTML visualization that you can view in your browser</a:t>
            </a:r>
            <a:r>
              <a:rPr lang="en-US" dirty="0" smtClean="0"/>
              <a:t>.</a:t>
            </a:r>
          </a:p>
          <a:p>
            <a:pPr marL="0" indent="0">
              <a:buNone/>
            </a:pPr>
            <a:r>
              <a:rPr lang="en-US" dirty="0"/>
              <a:t>What it's good for:</a:t>
            </a:r>
          </a:p>
          <a:p>
            <a:r>
              <a:rPr lang="en-US" dirty="0"/>
              <a:t>Showing you where and how processes are drawing current from the battery.</a:t>
            </a:r>
          </a:p>
          <a:p>
            <a:r>
              <a:rPr lang="en-US" dirty="0"/>
              <a:t>Identifying tasks in your app that could be deferred or even removed to improve battery life.</a:t>
            </a:r>
          </a:p>
          <a:p>
            <a:endParaRPr lang="en-US" dirty="0"/>
          </a:p>
        </p:txBody>
      </p:sp>
    </p:spTree>
    <p:extLst>
      <p:ext uri="{BB962C8B-B14F-4D97-AF65-F5344CB8AC3E}">
        <p14:creationId xmlns:p14="http://schemas.microsoft.com/office/powerpoint/2010/main" val="56322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/studio/profile/battery-historian</a:t>
            </a:r>
          </a:p>
        </p:txBody>
      </p:sp>
    </p:spTree>
    <p:extLst>
      <p:ext uri="{BB962C8B-B14F-4D97-AF65-F5344CB8AC3E}">
        <p14:creationId xmlns:p14="http://schemas.microsoft.com/office/powerpoint/2010/main" val="81679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Android builds </a:t>
            </a:r>
            <a:r>
              <a:rPr lang="en-US" dirty="0" smtClean="0"/>
              <a:t>project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440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t>
            </a:r>
            <a:r>
              <a:rPr lang="en-US" dirty="0" smtClean="0"/>
              <a:t>test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0738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Local unit tests</a:t>
            </a:r>
            <a:r>
              <a:rPr lang="en-US" dirty="0"/>
              <a:t> (/</a:t>
            </a:r>
            <a:r>
              <a:rPr lang="en-US" dirty="0" err="1"/>
              <a:t>src</a:t>
            </a:r>
            <a:r>
              <a:rPr lang="en-US" dirty="0"/>
              <a:t>/test/java/)</a:t>
            </a:r>
          </a:p>
          <a:p>
            <a:pPr lvl="1" fontAlgn="base"/>
            <a:r>
              <a:rPr lang="en-US" i="1" dirty="0"/>
              <a:t>Unit tests that run locally on the Java Virtual Machine (JVM). Use these tests to minimize execution time when your tests have no Android framework dependencies or when you can mock the Android framework dependencies.</a:t>
            </a:r>
            <a:endParaRPr lang="en-US" dirty="0"/>
          </a:p>
          <a:p>
            <a:pPr fontAlgn="base"/>
            <a:r>
              <a:rPr lang="en-US" b="1" dirty="0"/>
              <a:t>Instrumented tests</a:t>
            </a:r>
            <a:r>
              <a:rPr lang="en-US" dirty="0"/>
              <a:t> (/</a:t>
            </a:r>
            <a:r>
              <a:rPr lang="en-US" dirty="0" err="1"/>
              <a:t>src</a:t>
            </a:r>
            <a:r>
              <a:rPr lang="en-US" dirty="0"/>
              <a:t>/</a:t>
            </a:r>
            <a:r>
              <a:rPr lang="en-US" dirty="0" err="1"/>
              <a:t>androidTest</a:t>
            </a:r>
            <a:r>
              <a:rPr lang="en-US" dirty="0"/>
              <a:t>/java/)</a:t>
            </a:r>
          </a:p>
          <a:p>
            <a:pPr lvl="1" fontAlgn="base"/>
            <a:r>
              <a:rPr lang="en-US" i="1" dirty="0"/>
              <a:t>Unit tests that run on an Android device or emulator. These tests have access to Instrumentation information, such as the Context of the app you are testing. Use these tests when your tests have Android dependencies that mock objects cannot satisfy.</a:t>
            </a:r>
            <a:endParaRPr lang="en-US" dirty="0"/>
          </a:p>
          <a:p>
            <a:endParaRPr lang="en-US" dirty="0"/>
          </a:p>
        </p:txBody>
      </p:sp>
    </p:spTree>
    <p:extLst>
      <p:ext uri="{BB962C8B-B14F-4D97-AF65-F5344CB8AC3E}">
        <p14:creationId xmlns:p14="http://schemas.microsoft.com/office/powerpoint/2010/main" val="21868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Power management</a:t>
            </a:r>
            <a:endParaRPr lang="en-US" dirty="0" smtClean="0"/>
          </a:p>
          <a:p>
            <a:r>
              <a:rPr lang="en-US" dirty="0" smtClean="0"/>
              <a:t>How Android builds project</a:t>
            </a:r>
          </a:p>
          <a:p>
            <a:r>
              <a:rPr lang="en-US" dirty="0"/>
              <a:t>Android </a:t>
            </a:r>
            <a:r>
              <a:rPr lang="en-US" dirty="0" smtClean="0"/>
              <a:t>test</a:t>
            </a:r>
          </a:p>
          <a:p>
            <a:r>
              <a:rPr lang="en-US" dirty="0"/>
              <a:t>Singing app and upload it to google </a:t>
            </a:r>
            <a:r>
              <a:rPr lang="en-US" dirty="0" smtClean="0"/>
              <a:t>play</a:t>
            </a:r>
          </a:p>
          <a:p>
            <a:r>
              <a:rPr lang="en-US" dirty="0"/>
              <a:t>Animations and Transitions</a:t>
            </a:r>
          </a:p>
        </p:txBody>
      </p:sp>
    </p:spTree>
    <p:extLst>
      <p:ext uri="{BB962C8B-B14F-4D97-AF65-F5344CB8AC3E}">
        <p14:creationId xmlns:p14="http://schemas.microsoft.com/office/powerpoint/2010/main" val="58000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292" y="2249488"/>
            <a:ext cx="8098241" cy="3541712"/>
          </a:xfrm>
        </p:spPr>
      </p:pic>
    </p:spTree>
    <p:extLst>
      <p:ext uri="{BB962C8B-B14F-4D97-AF65-F5344CB8AC3E}">
        <p14:creationId xmlns:p14="http://schemas.microsoft.com/office/powerpoint/2010/main" val="210643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Test Dependencies</a:t>
            </a:r>
            <a:endParaRPr lang="en-US" dirty="0"/>
          </a:p>
        </p:txBody>
      </p:sp>
      <p:sp>
        <p:nvSpPr>
          <p:cNvPr id="3" name="Content Placeholder 2"/>
          <p:cNvSpPr>
            <a:spLocks noGrp="1"/>
          </p:cNvSpPr>
          <p:nvPr>
            <p:ph idx="1"/>
          </p:nvPr>
        </p:nvSpPr>
        <p:spPr/>
        <p:txBody>
          <a:bodyPr/>
          <a:lstStyle/>
          <a:p>
            <a:r>
              <a:rPr lang="en-US" b="1" dirty="0" err="1"/>
              <a:t>androidTestCompile</a:t>
            </a:r>
            <a:endParaRPr lang="en-US" dirty="0"/>
          </a:p>
        </p:txBody>
      </p:sp>
    </p:spTree>
    <p:extLst>
      <p:ext uri="{BB962C8B-B14F-4D97-AF65-F5344CB8AC3E}">
        <p14:creationId xmlns:p14="http://schemas.microsoft.com/office/powerpoint/2010/main" val="1679245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local unit test </a:t>
            </a:r>
            <a:r>
              <a:rPr lang="en-US" dirty="0" smtClean="0"/>
              <a:t>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a:t>Your local unit test class should be written as a JUnit 4 test class</a:t>
            </a:r>
            <a:r>
              <a:rPr lang="en-US" dirty="0" smtClean="0"/>
              <a:t>.</a:t>
            </a:r>
          </a:p>
          <a:p>
            <a:r>
              <a:rPr lang="en-US" dirty="0"/>
              <a:t>To create a basic JUnit 4 test class, create a Java class that contains one or more test methods. A test method begins with the </a:t>
            </a:r>
            <a:r>
              <a:rPr lang="en-US" dirty="0"/>
              <a:t>@Test</a:t>
            </a:r>
            <a:r>
              <a:rPr lang="en-US" dirty="0"/>
              <a:t> annotation and contains the code to exercise and verify a single functionality in the component that you want to test</a:t>
            </a:r>
            <a:r>
              <a:rPr lang="en-US" dirty="0" smtClean="0"/>
              <a:t>.</a:t>
            </a:r>
          </a:p>
          <a:p>
            <a:r>
              <a:rPr lang="en-US" dirty="0"/>
              <a:t>To test that components in your app return the expected results, use the </a:t>
            </a:r>
            <a:r>
              <a:rPr lang="en-US" dirty="0" err="1"/>
              <a:t>junit.Assert</a:t>
            </a:r>
            <a:r>
              <a:rPr lang="en-US" dirty="0"/>
              <a:t> methods to perform validation checks (or assertions) to compare the state of the component under test against some expected value. To make tests more readable, you can use </a:t>
            </a:r>
            <a:r>
              <a:rPr lang="en-US" dirty="0" err="1"/>
              <a:t>Hamcrest</a:t>
            </a:r>
            <a:r>
              <a:rPr lang="en-US" dirty="0"/>
              <a:t> matchers (such as the is() and </a:t>
            </a:r>
            <a:r>
              <a:rPr lang="en-US" dirty="0" err="1"/>
              <a:t>equalTo</a:t>
            </a:r>
            <a:r>
              <a:rPr lang="en-US" dirty="0"/>
              <a:t>() methods) to match the returned result against the expected </a:t>
            </a:r>
            <a:r>
              <a:rPr lang="en-US" dirty="0" smtClean="0"/>
              <a:t>result.</a:t>
            </a:r>
            <a:br>
              <a:rPr lang="en-US" dirty="0" smtClean="0"/>
            </a:br>
            <a:endParaRPr lang="en-US" dirty="0"/>
          </a:p>
        </p:txBody>
      </p:sp>
    </p:spTree>
    <p:extLst>
      <p:ext uri="{BB962C8B-B14F-4D97-AF65-F5344CB8AC3E}">
        <p14:creationId xmlns:p14="http://schemas.microsoft.com/office/powerpoint/2010/main" val="1480829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Android </a:t>
            </a:r>
            <a:r>
              <a:rPr lang="en-US" dirty="0" smtClean="0"/>
              <a:t>dependencies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By default, the Android Plug-in for </a:t>
            </a:r>
            <a:r>
              <a:rPr lang="en-US" dirty="0" err="1"/>
              <a:t>Gradle</a:t>
            </a:r>
            <a:r>
              <a:rPr lang="en-US" dirty="0"/>
              <a:t> executes your local unit tests against a modified version of the </a:t>
            </a:r>
            <a:r>
              <a:rPr lang="en-US" dirty="0" err="1"/>
              <a:t>android.jarlibrary</a:t>
            </a:r>
            <a:r>
              <a:rPr lang="en-US" dirty="0"/>
              <a:t>, which does not contain any actual code. Instead, method calls to Android classes from your unit test throw an exception. This is to make sure you test only your code and do not depend on any particular behavior of the Android platform (that you have not explicitly mocked</a:t>
            </a:r>
            <a:r>
              <a:rPr lang="en-US" dirty="0" smtClean="0"/>
              <a:t>).</a:t>
            </a:r>
          </a:p>
          <a:p>
            <a:r>
              <a:rPr lang="en-US" dirty="0"/>
              <a:t>You can use a mocking framework to stub out external dependencies in your code, to easily test that your component interacts with a dependency in an expected way. By substituting Android dependencies with mock objects, you can isolate your unit test from the rest of the Android system while verifying that the correct methods in those dependencies are called. The </a:t>
            </a:r>
            <a:r>
              <a:rPr lang="en-US" dirty="0" err="1"/>
              <a:t>Mockito</a:t>
            </a:r>
            <a:r>
              <a:rPr lang="en-US" dirty="0"/>
              <a:t> mocking framework for Java (version 1.9.5 and higher) offers compatibility with Android unit testing. With </a:t>
            </a:r>
            <a:r>
              <a:rPr lang="en-US" dirty="0" err="1"/>
              <a:t>Mockito</a:t>
            </a:r>
            <a:r>
              <a:rPr lang="en-US" dirty="0"/>
              <a:t>, you can configure mock objects to return some specific value when invoked.</a:t>
            </a:r>
          </a:p>
        </p:txBody>
      </p:sp>
    </p:spTree>
    <p:extLst>
      <p:ext uri="{BB962C8B-B14F-4D97-AF65-F5344CB8AC3E}">
        <p14:creationId xmlns:p14="http://schemas.microsoft.com/office/powerpoint/2010/main" val="10601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add a mock object to your local unit test using this framework, follow this programming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Include the </a:t>
            </a:r>
            <a:r>
              <a:rPr lang="en-US" dirty="0" err="1"/>
              <a:t>Mockito</a:t>
            </a:r>
            <a:r>
              <a:rPr lang="en-US" dirty="0"/>
              <a:t> library dependency in your </a:t>
            </a:r>
            <a:r>
              <a:rPr lang="en-US" dirty="0" err="1"/>
              <a:t>build.gradle</a:t>
            </a:r>
            <a:r>
              <a:rPr lang="en-US" dirty="0"/>
              <a:t> file, as </a:t>
            </a:r>
            <a:r>
              <a:rPr lang="en-US" dirty="0" smtClean="0"/>
              <a:t>described</a:t>
            </a:r>
          </a:p>
          <a:p>
            <a:r>
              <a:rPr lang="en-US" dirty="0"/>
              <a:t>At the beginning of your unit test class definition, add the @</a:t>
            </a:r>
            <a:r>
              <a:rPr lang="en-US" dirty="0" err="1"/>
              <a:t>RunWith</a:t>
            </a:r>
            <a:r>
              <a:rPr lang="en-US" dirty="0"/>
              <a:t>(</a:t>
            </a:r>
            <a:r>
              <a:rPr lang="en-US" dirty="0" err="1"/>
              <a:t>MockitoJUnitRunner.class</a:t>
            </a:r>
            <a:r>
              <a:rPr lang="en-US" dirty="0"/>
              <a:t>) annotation. This annotation tells the </a:t>
            </a:r>
            <a:r>
              <a:rPr lang="en-US" dirty="0" err="1"/>
              <a:t>Mockito</a:t>
            </a:r>
            <a:r>
              <a:rPr lang="en-US" dirty="0"/>
              <a:t> test runner to validate that your usage of the framework is correct and simplifies the initialization of your mock objects.</a:t>
            </a:r>
          </a:p>
          <a:p>
            <a:r>
              <a:rPr lang="en-US" dirty="0"/>
              <a:t>To create a mock object for an Android dependency, add the @Mock annotation before the field declaration.</a:t>
            </a:r>
          </a:p>
          <a:p>
            <a:r>
              <a:rPr lang="en-US" dirty="0"/>
              <a:t>To stub the behavior of the dependency, you can specify a condition and return value when the condition is met by using the when() and </a:t>
            </a:r>
            <a:r>
              <a:rPr lang="en-US" dirty="0" err="1"/>
              <a:t>thenReturn</a:t>
            </a:r>
            <a:r>
              <a:rPr lang="en-US" dirty="0"/>
              <a:t>() methods</a:t>
            </a:r>
            <a:r>
              <a:rPr lang="en-US" dirty="0" smtClean="0"/>
              <a:t>.</a:t>
            </a:r>
            <a:endParaRPr lang="en-US" dirty="0"/>
          </a:p>
        </p:txBody>
      </p:sp>
    </p:spTree>
    <p:extLst>
      <p:ext uri="{BB962C8B-B14F-4D97-AF65-F5344CB8AC3E}">
        <p14:creationId xmlns:p14="http://schemas.microsoft.com/office/powerpoint/2010/main" val="196088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"Method ... not mocked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the exceptions thrown are problematic for your tests, you can change the behavior so that methods instead return either null or zero by adding the following configuration in your project's top-level </a:t>
            </a:r>
            <a:r>
              <a:rPr lang="en-US" dirty="0" err="1"/>
              <a:t>build.gradle</a:t>
            </a:r>
            <a:r>
              <a:rPr lang="en-US" dirty="0"/>
              <a:t> file</a:t>
            </a:r>
            <a:r>
              <a:rPr lang="en-US" dirty="0" smtClean="0"/>
              <a:t>:</a:t>
            </a:r>
          </a:p>
          <a:p>
            <a:r>
              <a:rPr lang="en-US" dirty="0"/>
              <a:t>android {</a:t>
            </a:r>
            <a:br>
              <a:rPr lang="en-US" dirty="0"/>
            </a:br>
            <a:r>
              <a:rPr lang="en-US" dirty="0"/>
              <a:t>  ...</a:t>
            </a:r>
            <a:br>
              <a:rPr lang="en-US" dirty="0"/>
            </a:br>
            <a:r>
              <a:rPr lang="en-US" dirty="0"/>
              <a:t>  </a:t>
            </a:r>
            <a:r>
              <a:rPr lang="en-US" dirty="0" err="1"/>
              <a:t>testOptions</a:t>
            </a:r>
            <a:r>
              <a:rPr lang="en-US" dirty="0"/>
              <a:t> {</a:t>
            </a:r>
            <a:br>
              <a:rPr lang="en-US" dirty="0"/>
            </a:br>
            <a:r>
              <a:rPr lang="en-US" dirty="0"/>
              <a:t>    </a:t>
            </a:r>
            <a:r>
              <a:rPr lang="en-US" dirty="0" err="1"/>
              <a:t>unitTests.returnDefaultValues</a:t>
            </a:r>
            <a:r>
              <a:rPr lang="en-US" dirty="0"/>
              <a:t> = </a:t>
            </a:r>
            <a:r>
              <a:rPr lang="en-US" dirty="0"/>
              <a:t>true</a:t>
            </a:r>
            <a:r>
              <a:rPr lang="en-US" dirty="0"/>
              <a:t/>
            </a:r>
            <a:br>
              <a:rPr lang="en-US" dirty="0"/>
            </a:br>
            <a:r>
              <a:rPr lang="en-US" dirty="0"/>
              <a:t>  }</a:t>
            </a:r>
            <a:br>
              <a:rPr lang="en-US" dirty="0"/>
            </a:br>
            <a:r>
              <a:rPr lang="en-US" dirty="0" smtClean="0"/>
              <a:t>}</a:t>
            </a:r>
          </a:p>
          <a:p>
            <a:r>
              <a:rPr lang="en-US" b="1" dirty="0"/>
              <a:t>Caution:</a:t>
            </a:r>
            <a:r>
              <a:rPr lang="en-US" dirty="0"/>
              <a:t> Setting the </a:t>
            </a:r>
            <a:r>
              <a:rPr lang="en-US" dirty="0" err="1"/>
              <a:t>returnDefaultValues</a:t>
            </a:r>
            <a:r>
              <a:rPr lang="en-US" dirty="0"/>
              <a:t> property to </a:t>
            </a:r>
            <a:r>
              <a:rPr lang="en-US" dirty="0"/>
              <a:t>true</a:t>
            </a:r>
            <a:r>
              <a:rPr lang="en-US" dirty="0"/>
              <a:t> should be done with care. The null/zero return values can introduce regressions in your tests, which are hard to debug and might allow failing tests to pass. Only use it as a last resort.</a:t>
            </a:r>
            <a:endParaRPr lang="en-US" dirty="0"/>
          </a:p>
        </p:txBody>
      </p:sp>
    </p:spTree>
    <p:extLst>
      <p:ext uri="{BB962C8B-B14F-4D97-AF65-F5344CB8AC3E}">
        <p14:creationId xmlns:p14="http://schemas.microsoft.com/office/powerpoint/2010/main" val="146546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instrumented unit </a:t>
            </a:r>
            <a:r>
              <a:rPr lang="en-US" dirty="0" smtClean="0"/>
              <a:t>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Instrumented unit tests are tests that run on physical devices and emulators, and they can take advantage of the Android framework APIs and supporting APIs, such as Android Test. You should create instrumented unit tests if your tests need access to instrumentation information (such as the target app's Context) or if they require the real implementation of an Android framework component (such as a </a:t>
            </a:r>
            <a:r>
              <a:rPr lang="en-US" dirty="0" err="1"/>
              <a:t>Parcelable</a:t>
            </a:r>
            <a:r>
              <a:rPr lang="en-US" dirty="0"/>
              <a:t> or </a:t>
            </a:r>
            <a:r>
              <a:rPr lang="en-US" dirty="0" err="1"/>
              <a:t>SharedPreferences</a:t>
            </a:r>
            <a:r>
              <a:rPr lang="en-US" dirty="0"/>
              <a:t> object).</a:t>
            </a:r>
          </a:p>
          <a:p>
            <a:r>
              <a:rPr lang="en-US" dirty="0"/>
              <a:t>Using instrumented unit tests also helps to reduce the effort required to write and maintain mock code. You are still free to use a mocking framework, if you choose, to simulate any dependency relationships</a:t>
            </a:r>
            <a:r>
              <a:rPr lang="en-US" dirty="0" smtClean="0"/>
              <a:t>.</a:t>
            </a:r>
            <a:endParaRPr lang="en-US" dirty="0"/>
          </a:p>
        </p:txBody>
      </p:sp>
    </p:spTree>
    <p:extLst>
      <p:ext uri="{BB962C8B-B14F-4D97-AF65-F5344CB8AC3E}">
        <p14:creationId xmlns:p14="http://schemas.microsoft.com/office/powerpoint/2010/main" val="132402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your tests with Firebase Test </a:t>
            </a:r>
            <a:r>
              <a:rPr lang="en-US" dirty="0" smtClean="0"/>
              <a:t>Lab</a:t>
            </a:r>
            <a:endParaRPr lang="en-US" dirty="0"/>
          </a:p>
        </p:txBody>
      </p:sp>
      <p:sp>
        <p:nvSpPr>
          <p:cNvPr id="3" name="Content Placeholder 2"/>
          <p:cNvSpPr>
            <a:spLocks noGrp="1"/>
          </p:cNvSpPr>
          <p:nvPr>
            <p:ph idx="1"/>
          </p:nvPr>
        </p:nvSpPr>
        <p:spPr/>
        <p:txBody>
          <a:bodyPr>
            <a:normAutofit fontScale="85000" lnSpcReduction="20000"/>
          </a:bodyPr>
          <a:lstStyle/>
          <a:p>
            <a:r>
              <a:rPr lang="en-US" dirty="0"/>
              <a:t>Using Firebase Test Lab, you can simultaneously test your app on many popular Android devices and device configurations (locale, orientation, screen size, and platform version). These tests run on physical and virtual devices in remote Google data centers. You can deploy apps to Test Lab directly from Android Studio or from the command line. Test results provide test logs and include the details of any app failures.</a:t>
            </a:r>
          </a:p>
          <a:p>
            <a:r>
              <a:rPr lang="en-US" dirty="0"/>
              <a:t>Before you start using Firebase Test Lab, you need to do the following unless you already have a Google account and a Firebase project:</a:t>
            </a:r>
          </a:p>
          <a:p>
            <a:r>
              <a:rPr lang="en-US" dirty="0"/>
              <a:t>Create a Google account, if you don't have one already.</a:t>
            </a:r>
          </a:p>
          <a:p>
            <a:r>
              <a:rPr lang="en-US" dirty="0"/>
              <a:t>In the Firebase console, click Create New </a:t>
            </a:r>
            <a:r>
              <a:rPr lang="en-US" dirty="0" err="1"/>
              <a:t>Project.There</a:t>
            </a:r>
            <a:r>
              <a:rPr lang="en-US" dirty="0"/>
              <a:t> is no charge to test your app with Test Lab within the free daily quota on the Spark plan.</a:t>
            </a:r>
          </a:p>
          <a:p>
            <a:endParaRPr lang="en-US" dirty="0"/>
          </a:p>
        </p:txBody>
      </p:sp>
    </p:spTree>
    <p:extLst>
      <p:ext uri="{BB962C8B-B14F-4D97-AF65-F5344CB8AC3E}">
        <p14:creationId xmlns:p14="http://schemas.microsoft.com/office/powerpoint/2010/main" val="1745616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 user interface </a:t>
            </a:r>
            <a:r>
              <a:rPr lang="en-US" dirty="0" smtClean="0"/>
              <a:t>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User interface (UI) testing lets you ensure that your app meets its functional requirements and achieves a high standard of quality such that it is more likely to be successfully adopted by users.</a:t>
            </a:r>
          </a:p>
          <a:p>
            <a:r>
              <a:rPr lang="en-US" dirty="0"/>
              <a:t>One approach to UI testing is to simply have a human tester perform a set of user operations on the target app and verify that it is behaving correctly. However, this manual approach can be time-consuming, tedious, and error-prone. A more efficient approach is to write your UI tests such that user actions are performed in an automated way. The automated approach allows you to run your tests quickly and reliably in a repeatable manner</a:t>
            </a:r>
            <a:r>
              <a:rPr lang="en-US" dirty="0" smtClean="0"/>
              <a:t>.</a:t>
            </a:r>
            <a:endParaRPr lang="en-US" dirty="0"/>
          </a:p>
        </p:txBody>
      </p:sp>
    </p:spTree>
    <p:extLst>
      <p:ext uri="{BB962C8B-B14F-4D97-AF65-F5344CB8AC3E}">
        <p14:creationId xmlns:p14="http://schemas.microsoft.com/office/powerpoint/2010/main" val="58032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testing Android apps, you typically create these types of automated UI tests: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UI tests that span a single app:</a:t>
            </a:r>
            <a:r>
              <a:rPr lang="en-US" dirty="0"/>
              <a:t> This type of test verifies that the target app behaves as expected when a user performs a specific action or enters a specific input in its activities. It allows you to check that the target app returns the correct UI output in response to user interactions in the app’s activities. UI testing frameworks like Espresso allow you to programmatically simulate user actions and test complex intra-app user interactions.</a:t>
            </a:r>
          </a:p>
          <a:p>
            <a:r>
              <a:rPr lang="en-US" i="1" dirty="0"/>
              <a:t>UI tests that span multiple apps:</a:t>
            </a:r>
            <a:r>
              <a:rPr lang="en-US" dirty="0"/>
              <a:t> This type of test verifies the correct behavior of interactions between different user apps or between user apps and system apps. For example, you might want to test that your camera app shares images correctly with a 3rd-party social media app, or with the default Android Photos app. UI testing frameworks that support cross-app interactions, such as UI </a:t>
            </a:r>
            <a:r>
              <a:rPr lang="en-US" dirty="0" err="1"/>
              <a:t>Automator</a:t>
            </a:r>
            <a:r>
              <a:rPr lang="en-US" dirty="0"/>
              <a:t>, allow you to create tests for such scenarios.</a:t>
            </a:r>
          </a:p>
          <a:p>
            <a:endParaRPr lang="en-US" dirty="0"/>
          </a:p>
        </p:txBody>
      </p:sp>
    </p:spTree>
    <p:extLst>
      <p:ext uri="{BB962C8B-B14F-4D97-AF65-F5344CB8AC3E}">
        <p14:creationId xmlns:p14="http://schemas.microsoft.com/office/powerpoint/2010/main" val="114762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US" dirty="0"/>
              <a:t/>
            </a:r>
            <a:br>
              <a:rPr lang="en-US" dirty="0"/>
            </a:br>
            <a:r>
              <a:rPr lang="en-US" dirty="0"/>
              <a:t/>
            </a:r>
            <a:br>
              <a:rPr lang="en-US" dirty="0"/>
            </a:br>
            <a:r>
              <a:rPr lang="en-US" dirty="0"/>
              <a:t>Power Management</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6786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UI for a single </a:t>
            </a:r>
            <a:r>
              <a:rPr lang="en-US" dirty="0" smtClean="0"/>
              <a:t>app</a:t>
            </a:r>
            <a:endParaRPr lang="en-US" dirty="0"/>
          </a:p>
        </p:txBody>
      </p:sp>
      <p:sp>
        <p:nvSpPr>
          <p:cNvPr id="3" name="Content Placeholder 2"/>
          <p:cNvSpPr>
            <a:spLocks noGrp="1"/>
          </p:cNvSpPr>
          <p:nvPr>
            <p:ph idx="1"/>
          </p:nvPr>
        </p:nvSpPr>
        <p:spPr/>
        <p:txBody>
          <a:bodyPr>
            <a:normAutofit fontScale="77500" lnSpcReduction="20000"/>
          </a:bodyPr>
          <a:lstStyle/>
          <a:p>
            <a:r>
              <a:rPr lang="en-US" dirty="0"/>
              <a:t>Testing user interactions within a single app helps to ensure that users do not encounter unexpected results or have a poor experience when interacting with your app. You should get into the habit of creating user interface (UI) tests if you need to verify that the UI of your app is functioning correctly.</a:t>
            </a:r>
          </a:p>
          <a:p>
            <a:r>
              <a:rPr lang="en-US" dirty="0"/>
              <a:t>The Espresso testing framework, provided by Android Test, provides APIs for writing UI tests to simulate user interactions within a single target app. Espresso tests can run on devices running Android 2.3.3 (API level 10) and higher. A key benefit of using Espresso is that it provides automatic synchronization of test actions with the UI of the app you are testing. Espresso detects when the main thread is idle, so it is able to run your test commands at the appropriate time, improving the reliability of your tests. This capability also relieves you from having to add any timing workarounds, such as </a:t>
            </a:r>
            <a:r>
              <a:rPr lang="en-US" dirty="0" err="1"/>
              <a:t>Thread.sleep</a:t>
            </a:r>
            <a:r>
              <a:rPr lang="en-US" dirty="0"/>
              <a:t>() in your test code</a:t>
            </a:r>
            <a:r>
              <a:rPr lang="en-US" dirty="0" smtClean="0"/>
              <a:t>.</a:t>
            </a:r>
            <a:endParaRPr lang="en-US" dirty="0"/>
          </a:p>
        </p:txBody>
      </p:sp>
    </p:spTree>
    <p:extLst>
      <p:ext uri="{BB962C8B-B14F-4D97-AF65-F5344CB8AC3E}">
        <p14:creationId xmlns:p14="http://schemas.microsoft.com/office/powerpoint/2010/main" val="161659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t>
            </a:r>
            <a:r>
              <a:rPr lang="en-US" dirty="0" smtClean="0"/>
              <a:t>Espresso</a:t>
            </a:r>
            <a:endParaRPr lang="en-US" dirty="0"/>
          </a:p>
        </p:txBody>
      </p:sp>
      <p:sp>
        <p:nvSpPr>
          <p:cNvPr id="3" name="Content Placeholder 2"/>
          <p:cNvSpPr>
            <a:spLocks noGrp="1"/>
          </p:cNvSpPr>
          <p:nvPr>
            <p:ph idx="1"/>
          </p:nvPr>
        </p:nvSpPr>
        <p:spPr/>
        <p:txBody>
          <a:bodyPr>
            <a:normAutofit lnSpcReduction="10000"/>
          </a:bodyPr>
          <a:lstStyle/>
          <a:p>
            <a:r>
              <a:rPr lang="en-US" dirty="0"/>
              <a:t>Turn off animations on your test device — leaving system animations turned on in the test device might cause unexpected results or may lead your test to fail. Turn off animations from </a:t>
            </a:r>
            <a:r>
              <a:rPr lang="en-US" i="1" dirty="0"/>
              <a:t>Settings</a:t>
            </a:r>
            <a:r>
              <a:rPr lang="en-US" dirty="0"/>
              <a:t> by opening </a:t>
            </a:r>
            <a:r>
              <a:rPr lang="en-US" i="1" dirty="0"/>
              <a:t>Developer options</a:t>
            </a:r>
            <a:r>
              <a:rPr lang="en-US" dirty="0"/>
              <a:t> and turning all the following options off:</a:t>
            </a:r>
          </a:p>
          <a:p>
            <a:r>
              <a:rPr lang="en-US" b="1" dirty="0"/>
              <a:t>Window animation scale</a:t>
            </a:r>
            <a:endParaRPr lang="en-US" dirty="0"/>
          </a:p>
          <a:p>
            <a:r>
              <a:rPr lang="en-US" b="1" dirty="0"/>
              <a:t>Transition animation scale</a:t>
            </a:r>
            <a:endParaRPr lang="en-US" dirty="0"/>
          </a:p>
          <a:p>
            <a:r>
              <a:rPr lang="en-US" b="1" dirty="0"/>
              <a:t>Animator duration scale</a:t>
            </a:r>
            <a:endParaRPr lang="en-US" dirty="0"/>
          </a:p>
          <a:p>
            <a:endParaRPr lang="en-US" dirty="0"/>
          </a:p>
        </p:txBody>
      </p:sp>
    </p:spTree>
    <p:extLst>
      <p:ext uri="{BB962C8B-B14F-4D97-AF65-F5344CB8AC3E}">
        <p14:creationId xmlns:p14="http://schemas.microsoft.com/office/powerpoint/2010/main" val="415701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Espresso test </a:t>
            </a:r>
            <a:r>
              <a:rPr lang="en-US" dirty="0" smtClean="0"/>
              <a:t>class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To create an Espresso test, follow this programming model:</a:t>
            </a:r>
          </a:p>
          <a:p>
            <a:r>
              <a:rPr lang="en-US" dirty="0"/>
              <a:t>Find the UI component you want to test in an Activity (for example, a sign-in button in the app) by calling </a:t>
            </a:r>
            <a:r>
              <a:rPr lang="en-US" dirty="0" err="1"/>
              <a:t>theonView</a:t>
            </a:r>
            <a:r>
              <a:rPr lang="en-US" dirty="0"/>
              <a:t>() method, or the </a:t>
            </a:r>
            <a:r>
              <a:rPr lang="en-US" dirty="0" err="1"/>
              <a:t>onData</a:t>
            </a:r>
            <a:r>
              <a:rPr lang="en-US" dirty="0"/>
              <a:t>() method for </a:t>
            </a:r>
            <a:r>
              <a:rPr lang="en-US" dirty="0" err="1"/>
              <a:t>AdapterView</a:t>
            </a:r>
            <a:r>
              <a:rPr lang="en-US" dirty="0"/>
              <a:t> controls.</a:t>
            </a:r>
          </a:p>
          <a:p>
            <a:r>
              <a:rPr lang="en-US" dirty="0"/>
              <a:t>Simulate a specific user interaction to perform on that UI component, by calling the </a:t>
            </a:r>
            <a:r>
              <a:rPr lang="en-US" dirty="0" err="1"/>
              <a:t>ViewInteraction.perform</a:t>
            </a:r>
            <a:r>
              <a:rPr lang="en-US" dirty="0"/>
              <a:t>()or </a:t>
            </a:r>
            <a:r>
              <a:rPr lang="en-US" dirty="0" err="1"/>
              <a:t>DataInteraction.perform</a:t>
            </a:r>
            <a:r>
              <a:rPr lang="en-US" dirty="0"/>
              <a:t>() method and passing in the user action (for example, click on the sign-in button). To sequence multiple actions on the same UI component, chain them using a comma-separated list in your method argument.</a:t>
            </a:r>
          </a:p>
          <a:p>
            <a:r>
              <a:rPr lang="en-US" dirty="0"/>
              <a:t>Repeat the steps above as necessary, to simulate a user flow across multiple activities in the target app.</a:t>
            </a:r>
          </a:p>
          <a:p>
            <a:r>
              <a:rPr lang="en-US" dirty="0"/>
              <a:t>Use the </a:t>
            </a:r>
            <a:r>
              <a:rPr lang="en-US" dirty="0" err="1"/>
              <a:t>ViewAssertions</a:t>
            </a:r>
            <a:r>
              <a:rPr lang="en-US" dirty="0"/>
              <a:t> methods to check that the UI reflects the expected state or behavior, after these user interactions are performed.</a:t>
            </a:r>
          </a:p>
          <a:p>
            <a:endParaRPr lang="en-US" dirty="0"/>
          </a:p>
        </p:txBody>
      </p:sp>
    </p:spTree>
    <p:extLst>
      <p:ext uri="{BB962C8B-B14F-4D97-AF65-F5344CB8AC3E}">
        <p14:creationId xmlns:p14="http://schemas.microsoft.com/office/powerpoint/2010/main" val="1827945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2249487"/>
            <a:ext cx="10378040" cy="3541714"/>
          </a:xfrm>
        </p:spPr>
        <p:txBody>
          <a:bodyPr/>
          <a:lstStyle/>
          <a:p>
            <a:pPr marL="0" indent="0">
              <a:buNone/>
            </a:pPr>
            <a:r>
              <a:rPr lang="en-US" dirty="0" err="1"/>
              <a:t>onView</a:t>
            </a:r>
            <a:r>
              <a:rPr lang="en-US" dirty="0"/>
              <a:t>(</a:t>
            </a:r>
            <a:r>
              <a:rPr lang="en-US" dirty="0" err="1"/>
              <a:t>withId</a:t>
            </a:r>
            <a:r>
              <a:rPr lang="en-US" dirty="0"/>
              <a:t>(</a:t>
            </a:r>
            <a:r>
              <a:rPr lang="en-US" dirty="0" err="1"/>
              <a:t>R.id.my_view</a:t>
            </a:r>
            <a:r>
              <a:rPr lang="en-US" dirty="0"/>
              <a:t>))            </a:t>
            </a:r>
            <a:r>
              <a:rPr lang="en-US" dirty="0"/>
              <a:t>// </a:t>
            </a:r>
            <a:r>
              <a:rPr lang="en-US" dirty="0" err="1"/>
              <a:t>withId</a:t>
            </a:r>
            <a:r>
              <a:rPr lang="en-US" dirty="0"/>
              <a:t>(</a:t>
            </a:r>
            <a:r>
              <a:rPr lang="en-US" dirty="0" err="1"/>
              <a:t>R.id.my_view</a:t>
            </a:r>
            <a:r>
              <a:rPr lang="en-US" dirty="0"/>
              <a:t>) is a </a:t>
            </a:r>
            <a:r>
              <a:rPr lang="en-US" dirty="0" err="1"/>
              <a:t>ViewMatcher</a:t>
            </a:r>
            <a:r>
              <a:rPr lang="en-US" dirty="0"/>
              <a:t/>
            </a:r>
            <a:br>
              <a:rPr lang="en-US" dirty="0"/>
            </a:br>
            <a:r>
              <a:rPr lang="en-US" dirty="0"/>
              <a:t>        .perform(click())               </a:t>
            </a:r>
            <a:r>
              <a:rPr lang="en-US" dirty="0"/>
              <a:t>// click() is a </a:t>
            </a:r>
            <a:r>
              <a:rPr lang="en-US" dirty="0" err="1"/>
              <a:t>ViewAction</a:t>
            </a:r>
            <a:r>
              <a:rPr lang="en-US" dirty="0"/>
              <a:t/>
            </a:r>
            <a:br>
              <a:rPr lang="en-US" dirty="0"/>
            </a:br>
            <a:r>
              <a:rPr lang="en-US" dirty="0"/>
              <a:t>        .check(matches(</a:t>
            </a:r>
            <a:r>
              <a:rPr lang="en-US" dirty="0" err="1"/>
              <a:t>isDisplayed</a:t>
            </a:r>
            <a:r>
              <a:rPr lang="en-US" dirty="0"/>
              <a:t>())); </a:t>
            </a:r>
            <a:r>
              <a:rPr lang="en-US" dirty="0"/>
              <a:t>// matches(</a:t>
            </a:r>
            <a:r>
              <a:rPr lang="en-US" dirty="0" err="1"/>
              <a:t>isDisplayed</a:t>
            </a:r>
            <a:r>
              <a:rPr lang="en-US" dirty="0"/>
              <a:t>()) is a </a:t>
            </a:r>
            <a:r>
              <a:rPr lang="en-US" dirty="0" err="1"/>
              <a:t>ViewAssertion</a:t>
            </a:r>
            <a:endParaRPr lang="en-US" dirty="0"/>
          </a:p>
        </p:txBody>
      </p:sp>
    </p:spTree>
    <p:extLst>
      <p:ext uri="{BB962C8B-B14F-4D97-AF65-F5344CB8AC3E}">
        <p14:creationId xmlns:p14="http://schemas.microsoft.com/office/powerpoint/2010/main" val="212729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a:t>
            </a:r>
            <a:r>
              <a:rPr lang="en-US" dirty="0" smtClean="0"/>
              <a:t>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Call the </a:t>
            </a:r>
            <a:r>
              <a:rPr lang="en-US" dirty="0" err="1"/>
              <a:t>ViewInteraction.check</a:t>
            </a:r>
            <a:r>
              <a:rPr lang="en-US" dirty="0"/>
              <a:t>() or </a:t>
            </a:r>
            <a:r>
              <a:rPr lang="en-US" dirty="0" err="1"/>
              <a:t>DataInteraction.check</a:t>
            </a:r>
            <a:r>
              <a:rPr lang="en-US" dirty="0"/>
              <a:t>() method to assert that the view in the UI matches some expected state. You must pass in a </a:t>
            </a:r>
            <a:r>
              <a:rPr lang="en-US" dirty="0" err="1"/>
              <a:t>ViewAssertion</a:t>
            </a:r>
            <a:r>
              <a:rPr lang="en-US" dirty="0"/>
              <a:t> object as the argument. If the assertion fails, Espresso throws an </a:t>
            </a:r>
            <a:r>
              <a:rPr lang="en-US" dirty="0" err="1"/>
              <a:t>AssertionFailedError</a:t>
            </a:r>
            <a:r>
              <a:rPr lang="en-US" dirty="0"/>
              <a:t>.</a:t>
            </a:r>
          </a:p>
          <a:p>
            <a:r>
              <a:rPr lang="en-US" dirty="0"/>
              <a:t>The </a:t>
            </a:r>
            <a:r>
              <a:rPr lang="en-US" dirty="0" err="1"/>
              <a:t>ViewAssertions</a:t>
            </a:r>
            <a:r>
              <a:rPr lang="en-US" dirty="0"/>
              <a:t> class provides a list of helper methods for specifying common assertions. The assertions you can use include:</a:t>
            </a:r>
          </a:p>
          <a:p>
            <a:r>
              <a:rPr lang="en-US" dirty="0" err="1"/>
              <a:t>doesNotExist</a:t>
            </a:r>
            <a:r>
              <a:rPr lang="en-US" dirty="0"/>
              <a:t>: Asserts that there is no view matching the specified criteria in the current view hierarchy.</a:t>
            </a:r>
          </a:p>
          <a:p>
            <a:r>
              <a:rPr lang="en-US" dirty="0"/>
              <a:t>matches: Asserts that the specified view exists in the current view hierarchy and its state matches some given </a:t>
            </a:r>
            <a:r>
              <a:rPr lang="en-US" dirty="0" err="1"/>
              <a:t>Hamcrest</a:t>
            </a:r>
            <a:r>
              <a:rPr lang="en-US" dirty="0"/>
              <a:t> matcher.</a:t>
            </a:r>
          </a:p>
          <a:p>
            <a:r>
              <a:rPr lang="en-US" dirty="0" err="1"/>
              <a:t>selectedDescendentsMatch</a:t>
            </a:r>
            <a:r>
              <a:rPr lang="en-US" dirty="0"/>
              <a:t>: Asserts that the specified children views for a parent view exist, and their state matches some given </a:t>
            </a:r>
            <a:r>
              <a:rPr lang="en-US" dirty="0" err="1"/>
              <a:t>Hamcrest</a:t>
            </a:r>
            <a:r>
              <a:rPr lang="en-US" dirty="0"/>
              <a:t> matcher.</a:t>
            </a:r>
          </a:p>
          <a:p>
            <a:endParaRPr lang="en-US" dirty="0"/>
          </a:p>
        </p:txBody>
      </p:sp>
    </p:spTree>
    <p:extLst>
      <p:ext uri="{BB962C8B-B14F-4D97-AF65-F5344CB8AC3E}">
        <p14:creationId xmlns:p14="http://schemas.microsoft.com/office/powerpoint/2010/main" val="1925027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/training/testing/</a:t>
            </a:r>
          </a:p>
        </p:txBody>
      </p:sp>
    </p:spTree>
    <p:extLst>
      <p:ext uri="{BB962C8B-B14F-4D97-AF65-F5344CB8AC3E}">
        <p14:creationId xmlns:p14="http://schemas.microsoft.com/office/powerpoint/2010/main" val="173575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Animations and Transitions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6596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Animations and </a:t>
            </a:r>
            <a:r>
              <a:rPr lang="en-US" dirty="0" smtClean="0"/>
              <a:t>Transitions</a:t>
            </a:r>
            <a:endParaRPr lang="en-US" dirty="0"/>
          </a:p>
        </p:txBody>
      </p:sp>
      <p:sp>
        <p:nvSpPr>
          <p:cNvPr id="3" name="Content Placeholder 2"/>
          <p:cNvSpPr>
            <a:spLocks noGrp="1"/>
          </p:cNvSpPr>
          <p:nvPr>
            <p:ph idx="1"/>
          </p:nvPr>
        </p:nvSpPr>
        <p:spPr/>
        <p:txBody>
          <a:bodyPr/>
          <a:lstStyle/>
          <a:p>
            <a:r>
              <a:rPr lang="en-US" dirty="0"/>
              <a:t>Android includes the </a:t>
            </a:r>
            <a:r>
              <a:rPr lang="en-US" i="1" dirty="0"/>
              <a:t>transitions framework</a:t>
            </a:r>
            <a:r>
              <a:rPr lang="en-US" dirty="0"/>
              <a:t>, which enables you to easily animate changes between two view hierarchies. The framework animates the views at runtime by changing some of their property values over time. The framework includes built-in animations for common effects and lets you create custom animations and transition lifecycle callbacks.</a:t>
            </a:r>
          </a:p>
        </p:txBody>
      </p:sp>
    </p:spTree>
    <p:extLst>
      <p:ext uri="{BB962C8B-B14F-4D97-AF65-F5344CB8AC3E}">
        <p14:creationId xmlns:p14="http://schemas.microsoft.com/office/powerpoint/2010/main" val="450572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Animations </a:t>
            </a:r>
            <a:r>
              <a:rPr lang="en-US" dirty="0" smtClean="0"/>
              <a:t>Overview</a:t>
            </a:r>
            <a:endParaRPr lang="en-US" dirty="0"/>
          </a:p>
        </p:txBody>
      </p:sp>
      <p:sp>
        <p:nvSpPr>
          <p:cNvPr id="3" name="Content Placeholder 2"/>
          <p:cNvSpPr>
            <a:spLocks noGrp="1"/>
          </p:cNvSpPr>
          <p:nvPr>
            <p:ph idx="1"/>
          </p:nvPr>
        </p:nvSpPr>
        <p:spPr/>
        <p:txBody>
          <a:bodyPr/>
          <a:lstStyle/>
          <a:p>
            <a:r>
              <a:rPr lang="en-US" dirty="0"/>
              <a:t>Animations can add visual cues that notify users about what's going on in your app. They are especially useful when the UI changes state, such as when new content loads or new actions become available. Animations also add a polished look to your app, which gives it a higher quality look and feel</a:t>
            </a:r>
            <a:r>
              <a:rPr lang="en-US" dirty="0" smtClean="0"/>
              <a:t>.</a:t>
            </a:r>
          </a:p>
          <a:p>
            <a:r>
              <a:rPr lang="en-US" dirty="0"/>
              <a:t>Android includes different animation APIs depending on what type of animation you want, so this page provides an overview of the different ways you can add motion to your UI.</a:t>
            </a:r>
          </a:p>
        </p:txBody>
      </p:sp>
    </p:spTree>
    <p:extLst>
      <p:ext uri="{BB962C8B-B14F-4D97-AF65-F5344CB8AC3E}">
        <p14:creationId xmlns:p14="http://schemas.microsoft.com/office/powerpoint/2010/main" val="228687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Animate </a:t>
            </a:r>
            <a:r>
              <a:rPr lang="en-US" dirty="0" smtClean="0"/>
              <a:t>bitmaps</a:t>
            </a:r>
            <a:endParaRPr lang="en-US" dirty="0"/>
          </a:p>
        </p:txBody>
      </p:sp>
      <p:sp>
        <p:nvSpPr>
          <p:cNvPr id="3" name="Content Placeholder 2"/>
          <p:cNvSpPr>
            <a:spLocks noGrp="1"/>
          </p:cNvSpPr>
          <p:nvPr>
            <p:ph idx="1"/>
          </p:nvPr>
        </p:nvSpPr>
        <p:spPr/>
        <p:txBody>
          <a:bodyPr/>
          <a:lstStyle/>
          <a:p>
            <a:r>
              <a:rPr lang="en-US" dirty="0"/>
              <a:t>When you want to animate a bitmap graphic such as an icon or illustration, you should use the </a:t>
            </a:r>
            <a:r>
              <a:rPr lang="en-US" dirty="0" err="1"/>
              <a:t>drawable</a:t>
            </a:r>
            <a:r>
              <a:rPr lang="en-US" dirty="0"/>
              <a:t> animation APIs. Usually, these animations are defined statically with a </a:t>
            </a:r>
            <a:r>
              <a:rPr lang="en-US" dirty="0" err="1"/>
              <a:t>drawable</a:t>
            </a:r>
            <a:r>
              <a:rPr lang="en-US" dirty="0"/>
              <a:t> resource, but you can also define the animation behavior at runtime.</a:t>
            </a:r>
          </a:p>
          <a:p>
            <a:r>
              <a:rPr lang="en-US" dirty="0"/>
              <a:t>For example, animating a play button transforming into a pause button when tapped is a nice way to communicate to the user that the two actions are related, and that pressing one makes the other visible.</a:t>
            </a:r>
          </a:p>
          <a:p>
            <a:endParaRPr lang="en-US" dirty="0"/>
          </a:p>
        </p:txBody>
      </p:sp>
    </p:spTree>
    <p:extLst>
      <p:ext uri="{BB962C8B-B14F-4D97-AF65-F5344CB8AC3E}">
        <p14:creationId xmlns:p14="http://schemas.microsoft.com/office/powerpoint/2010/main" val="239848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use </a:t>
            </a:r>
            <a:r>
              <a:rPr lang="en-US" dirty="0" smtClean="0"/>
              <a:t>statistics</a:t>
            </a:r>
            <a:endParaRPr lang="en-US" dirty="0"/>
          </a:p>
        </p:txBody>
      </p:sp>
      <p:sp>
        <p:nvSpPr>
          <p:cNvPr id="3" name="Content Placeholder 2"/>
          <p:cNvSpPr>
            <a:spLocks noGrp="1"/>
          </p:cNvSpPr>
          <p:nvPr>
            <p:ph idx="1"/>
          </p:nvPr>
        </p:nvSpPr>
        <p:spPr/>
        <p:txBody>
          <a:bodyPr/>
          <a:lstStyle/>
          <a:p>
            <a:r>
              <a:rPr lang="en-US" dirty="0"/>
              <a:t>The service doesn’t track battery current draw directly, but instead collects timing information that can be used to approximate battery consumption by different components.</a:t>
            </a:r>
          </a:p>
        </p:txBody>
      </p:sp>
    </p:spTree>
    <p:extLst>
      <p:ext uri="{BB962C8B-B14F-4D97-AF65-F5344CB8AC3E}">
        <p14:creationId xmlns:p14="http://schemas.microsoft.com/office/powerpoint/2010/main" val="792069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051" y="1659766"/>
            <a:ext cx="4018722" cy="4018722"/>
          </a:xfrm>
          <a:prstGeom prst="rect">
            <a:avLst/>
          </a:prstGeom>
        </p:spPr>
      </p:pic>
    </p:spTree>
    <p:extLst>
      <p:ext uri="{BB962C8B-B14F-4D97-AF65-F5344CB8AC3E}">
        <p14:creationId xmlns:p14="http://schemas.microsoft.com/office/powerpoint/2010/main" val="1730106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err="1" smtClean="0"/>
              <a:t>AnimationDrawable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One way to animate </a:t>
            </a:r>
            <a:r>
              <a:rPr lang="en-US" dirty="0" err="1"/>
              <a:t>Drawables</a:t>
            </a:r>
            <a:r>
              <a:rPr lang="en-US" dirty="0"/>
              <a:t> is to load a series of </a:t>
            </a:r>
            <a:r>
              <a:rPr lang="en-US" dirty="0" err="1"/>
              <a:t>Drawable</a:t>
            </a:r>
            <a:r>
              <a:rPr lang="en-US" dirty="0"/>
              <a:t> resources one after another to create an animation. This is a traditional animation in the sense that it is created with a sequence of different images, played in order, like a roll of film. The </a:t>
            </a:r>
            <a:r>
              <a:rPr lang="en-US" dirty="0" err="1"/>
              <a:t>AnimationDrawable</a:t>
            </a:r>
            <a:r>
              <a:rPr lang="en-US" dirty="0"/>
              <a:t> class is the basis for </a:t>
            </a:r>
            <a:r>
              <a:rPr lang="en-US" dirty="0" err="1"/>
              <a:t>Drawable</a:t>
            </a:r>
            <a:r>
              <a:rPr lang="en-US" dirty="0"/>
              <a:t> animations</a:t>
            </a:r>
            <a:r>
              <a:rPr lang="en-US" dirty="0" smtClean="0"/>
              <a:t>.</a:t>
            </a:r>
            <a:endParaRPr lang="ru-RU" dirty="0" smtClean="0"/>
          </a:p>
          <a:p>
            <a:r>
              <a:rPr lang="en-US" dirty="0"/>
              <a:t>While you can define the frames of an animation in your code, using the </a:t>
            </a:r>
            <a:r>
              <a:rPr lang="en-US" dirty="0" err="1"/>
              <a:t>AnimationDrawable</a:t>
            </a:r>
            <a:r>
              <a:rPr lang="en-US" dirty="0"/>
              <a:t> class API, it's more simply accomplished with a single XML file that lists the frames that compose the animation. The XML file for this kind of animation belongs in the res/</a:t>
            </a:r>
            <a:r>
              <a:rPr lang="en-US" dirty="0" err="1"/>
              <a:t>drawable</a:t>
            </a:r>
            <a:r>
              <a:rPr lang="en-US" dirty="0"/>
              <a:t>/ directory of your Android project. In this case, the instructions are the order and duration for each frame of the animation.</a:t>
            </a:r>
          </a:p>
          <a:p>
            <a:r>
              <a:rPr lang="en-US" dirty="0"/>
              <a:t>The XML file consists of an &lt;animation-list&gt; element as the root node and a series of child &lt;item&gt; nodes that each define a frame: a </a:t>
            </a:r>
            <a:r>
              <a:rPr lang="en-US" dirty="0" err="1"/>
              <a:t>drawable</a:t>
            </a:r>
            <a:r>
              <a:rPr lang="en-US" dirty="0"/>
              <a:t> resource for the frame and the frame duration. Here's an example XML file for a </a:t>
            </a:r>
            <a:r>
              <a:rPr lang="en-US" dirty="0" err="1"/>
              <a:t>Drawable</a:t>
            </a:r>
            <a:r>
              <a:rPr lang="en-US" dirty="0"/>
              <a:t> animation:</a:t>
            </a:r>
          </a:p>
          <a:p>
            <a:endParaRPr lang="en-US" dirty="0"/>
          </a:p>
        </p:txBody>
      </p:sp>
    </p:spTree>
    <p:extLst>
      <p:ext uri="{BB962C8B-B14F-4D97-AF65-F5344CB8AC3E}">
        <p14:creationId xmlns:p14="http://schemas.microsoft.com/office/powerpoint/2010/main" val="1945250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2249487"/>
            <a:ext cx="10477431" cy="3541714"/>
          </a:xfrm>
        </p:spPr>
        <p:txBody>
          <a:bodyPr>
            <a:normAutofit fontScale="92500"/>
          </a:bodyPr>
          <a:lstStyle/>
          <a:p>
            <a:r>
              <a:rPr lang="en-US" dirty="0"/>
              <a:t>&lt;animation-list </a:t>
            </a:r>
            <a:r>
              <a:rPr lang="en-US" dirty="0" err="1"/>
              <a:t>xmlns:android</a:t>
            </a:r>
            <a:r>
              <a:rPr lang="en-US" dirty="0"/>
              <a:t>="http://</a:t>
            </a:r>
            <a:r>
              <a:rPr lang="en-US" dirty="0" err="1"/>
              <a:t>schemas.android.com</a:t>
            </a:r>
            <a:r>
              <a:rPr lang="en-US" dirty="0"/>
              <a:t>/</a:t>
            </a:r>
            <a:r>
              <a:rPr lang="en-US" dirty="0" err="1"/>
              <a:t>apk</a:t>
            </a:r>
            <a:r>
              <a:rPr lang="en-US" dirty="0"/>
              <a:t>/res/android"</a:t>
            </a:r>
            <a:br>
              <a:rPr lang="en-US" dirty="0"/>
            </a:br>
            <a:r>
              <a:rPr lang="en-US" dirty="0"/>
              <a:t>    </a:t>
            </a:r>
            <a:r>
              <a:rPr lang="en-US" dirty="0" err="1"/>
              <a:t>android:oneshot</a:t>
            </a:r>
            <a:r>
              <a:rPr lang="en-US" dirty="0"/>
              <a:t>="true"&gt;</a:t>
            </a:r>
            <a:br>
              <a:rPr lang="en-US" dirty="0"/>
            </a:br>
            <a:r>
              <a:rPr lang="en-US" dirty="0"/>
              <a:t>    &lt;item </a:t>
            </a:r>
            <a:r>
              <a:rPr lang="en-US" dirty="0" err="1"/>
              <a:t>android:drawable</a:t>
            </a:r>
            <a:r>
              <a:rPr lang="en-US" dirty="0"/>
              <a:t>="@</a:t>
            </a:r>
            <a:r>
              <a:rPr lang="en-US" dirty="0" err="1"/>
              <a:t>drawable</a:t>
            </a:r>
            <a:r>
              <a:rPr lang="en-US" dirty="0"/>
              <a:t>/rocket_thrust1" </a:t>
            </a:r>
            <a:r>
              <a:rPr lang="en-US" dirty="0" err="1"/>
              <a:t>android:duration</a:t>
            </a:r>
            <a:r>
              <a:rPr lang="en-US" dirty="0"/>
              <a:t>="200" /&gt;</a:t>
            </a:r>
            <a:br>
              <a:rPr lang="en-US" dirty="0"/>
            </a:br>
            <a:r>
              <a:rPr lang="en-US" dirty="0"/>
              <a:t>    &lt;item </a:t>
            </a:r>
            <a:r>
              <a:rPr lang="en-US" dirty="0" err="1"/>
              <a:t>android:drawable</a:t>
            </a:r>
            <a:r>
              <a:rPr lang="en-US" dirty="0"/>
              <a:t>="@</a:t>
            </a:r>
            <a:r>
              <a:rPr lang="en-US" dirty="0" err="1"/>
              <a:t>drawable</a:t>
            </a:r>
            <a:r>
              <a:rPr lang="en-US" dirty="0"/>
              <a:t>/rocket_thrust2" </a:t>
            </a:r>
            <a:r>
              <a:rPr lang="en-US" dirty="0" err="1"/>
              <a:t>android:duration</a:t>
            </a:r>
            <a:r>
              <a:rPr lang="en-US" dirty="0"/>
              <a:t>="200" /&gt;</a:t>
            </a:r>
            <a:br>
              <a:rPr lang="en-US" dirty="0"/>
            </a:br>
            <a:r>
              <a:rPr lang="en-US" dirty="0"/>
              <a:t>    &lt;item </a:t>
            </a:r>
            <a:r>
              <a:rPr lang="en-US" dirty="0" err="1"/>
              <a:t>android:drawable</a:t>
            </a:r>
            <a:r>
              <a:rPr lang="en-US" dirty="0"/>
              <a:t>="@</a:t>
            </a:r>
            <a:r>
              <a:rPr lang="en-US" dirty="0" err="1"/>
              <a:t>drawable</a:t>
            </a:r>
            <a:r>
              <a:rPr lang="en-US" dirty="0"/>
              <a:t>/rocket_thrust3" </a:t>
            </a:r>
            <a:r>
              <a:rPr lang="en-US" dirty="0" err="1"/>
              <a:t>android:duration</a:t>
            </a:r>
            <a:r>
              <a:rPr lang="en-US" dirty="0"/>
              <a:t>="200" /&gt;</a:t>
            </a:r>
            <a:br>
              <a:rPr lang="en-US" dirty="0"/>
            </a:br>
            <a:r>
              <a:rPr lang="en-US" dirty="0"/>
              <a:t>&lt;/animation-list&gt;</a:t>
            </a:r>
          </a:p>
        </p:txBody>
      </p:sp>
    </p:spTree>
    <p:extLst>
      <p:ext uri="{BB962C8B-B14F-4D97-AF65-F5344CB8AC3E}">
        <p14:creationId xmlns:p14="http://schemas.microsoft.com/office/powerpoint/2010/main" val="1568024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Here's an example Activity, in which the animation is added to an </a:t>
            </a:r>
            <a:r>
              <a:rPr lang="en-US" dirty="0" err="1"/>
              <a:t>ImageView</a:t>
            </a:r>
            <a:r>
              <a:rPr lang="en-US" dirty="0"/>
              <a:t> and then animated when the screen is touched:</a:t>
            </a:r>
          </a:p>
        </p:txBody>
      </p:sp>
      <p:sp>
        <p:nvSpPr>
          <p:cNvPr id="3" name="Content Placeholder 2"/>
          <p:cNvSpPr>
            <a:spLocks noGrp="1"/>
          </p:cNvSpPr>
          <p:nvPr>
            <p:ph idx="1"/>
          </p:nvPr>
        </p:nvSpPr>
        <p:spPr/>
        <p:txBody>
          <a:bodyPr>
            <a:normAutofit fontScale="55000" lnSpcReduction="20000"/>
          </a:bodyPr>
          <a:lstStyle/>
          <a:p>
            <a:r>
              <a:rPr lang="en-US" dirty="0" err="1"/>
              <a:t>AnimationDrawable</a:t>
            </a:r>
            <a:r>
              <a:rPr lang="en-US" dirty="0"/>
              <a:t> </a:t>
            </a:r>
            <a:r>
              <a:rPr lang="en-US" dirty="0" err="1"/>
              <a:t>rocketAnimation</a:t>
            </a:r>
            <a:r>
              <a:rPr lang="en-US" dirty="0"/>
              <a:t>;</a:t>
            </a:r>
            <a:br>
              <a:rPr lang="en-US" dirty="0"/>
            </a:br>
            <a:r>
              <a:rPr lang="en-US" dirty="0"/>
              <a:t/>
            </a:r>
            <a:br>
              <a:rPr lang="en-US" dirty="0"/>
            </a:br>
            <a:r>
              <a:rPr lang="en-US" dirty="0"/>
              <a:t>public void </a:t>
            </a:r>
            <a:r>
              <a:rPr lang="en-US" dirty="0" err="1"/>
              <a:t>onCreate</a:t>
            </a:r>
            <a:r>
              <a:rPr lang="en-US" dirty="0"/>
              <a:t>(Bundle </a:t>
            </a:r>
            <a:r>
              <a:rPr lang="en-US" dirty="0" err="1"/>
              <a:t>savedInstanceState</a:t>
            </a:r>
            <a:r>
              <a:rPr lang="en-US" dirty="0"/>
              <a:t>) {</a:t>
            </a:r>
            <a:br>
              <a:rPr lang="en-US" dirty="0"/>
            </a:br>
            <a:r>
              <a:rPr lang="en-US" dirty="0"/>
              <a:t>  </a:t>
            </a:r>
            <a:r>
              <a:rPr lang="en-US" dirty="0" err="1"/>
              <a:t>super.onCreate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R.layout.main</a:t>
            </a:r>
            <a:r>
              <a:rPr lang="en-US" dirty="0"/>
              <a:t>);</a:t>
            </a:r>
            <a:br>
              <a:rPr lang="en-US" dirty="0"/>
            </a:br>
            <a:r>
              <a:rPr lang="en-US" dirty="0"/>
              <a:t/>
            </a:r>
            <a:br>
              <a:rPr lang="en-US" dirty="0"/>
            </a:br>
            <a:r>
              <a:rPr lang="en-US" dirty="0"/>
              <a:t>  </a:t>
            </a:r>
            <a:r>
              <a:rPr lang="en-US" dirty="0" err="1"/>
              <a:t>ImageView</a:t>
            </a:r>
            <a:r>
              <a:rPr lang="en-US" dirty="0"/>
              <a:t> </a:t>
            </a:r>
            <a:r>
              <a:rPr lang="en-US" dirty="0" err="1"/>
              <a:t>rocketImage</a:t>
            </a:r>
            <a:r>
              <a:rPr lang="en-US" dirty="0"/>
              <a:t> = (</a:t>
            </a:r>
            <a:r>
              <a:rPr lang="en-US" dirty="0" err="1"/>
              <a:t>ImageView</a:t>
            </a:r>
            <a:r>
              <a:rPr lang="en-US" dirty="0"/>
              <a:t>) </a:t>
            </a:r>
            <a:r>
              <a:rPr lang="en-US" dirty="0" err="1"/>
              <a:t>findViewById</a:t>
            </a:r>
            <a:r>
              <a:rPr lang="en-US" dirty="0"/>
              <a:t>(</a:t>
            </a:r>
            <a:r>
              <a:rPr lang="en-US" dirty="0" err="1"/>
              <a:t>R.id.rocket_image</a:t>
            </a:r>
            <a:r>
              <a:rPr lang="en-US" dirty="0"/>
              <a:t>);</a:t>
            </a:r>
            <a:br>
              <a:rPr lang="en-US" dirty="0"/>
            </a:br>
            <a:r>
              <a:rPr lang="en-US" dirty="0"/>
              <a:t>  </a:t>
            </a:r>
            <a:r>
              <a:rPr lang="en-US" dirty="0" err="1"/>
              <a:t>rocketImage.setBackgroundResource</a:t>
            </a:r>
            <a:r>
              <a:rPr lang="en-US" dirty="0"/>
              <a:t>(</a:t>
            </a:r>
            <a:r>
              <a:rPr lang="en-US" dirty="0" err="1"/>
              <a:t>R.drawable.rocket_thrust</a:t>
            </a:r>
            <a:r>
              <a:rPr lang="en-US" dirty="0"/>
              <a:t>);</a:t>
            </a:r>
            <a:br>
              <a:rPr lang="en-US" dirty="0"/>
            </a:br>
            <a:r>
              <a:rPr lang="en-US" dirty="0"/>
              <a:t>  </a:t>
            </a:r>
            <a:r>
              <a:rPr lang="en-US" dirty="0" err="1"/>
              <a:t>rocketAnimation</a:t>
            </a:r>
            <a:r>
              <a:rPr lang="en-US" dirty="0"/>
              <a:t> = (</a:t>
            </a:r>
            <a:r>
              <a:rPr lang="en-US" dirty="0" err="1"/>
              <a:t>AnimationDrawable</a:t>
            </a:r>
            <a:r>
              <a:rPr lang="en-US" dirty="0"/>
              <a:t>) </a:t>
            </a:r>
            <a:r>
              <a:rPr lang="en-US" dirty="0" err="1"/>
              <a:t>rocketImage.getBackground</a:t>
            </a:r>
            <a:r>
              <a:rPr lang="en-US" dirty="0"/>
              <a:t>();</a:t>
            </a:r>
            <a:br>
              <a:rPr lang="en-US" dirty="0"/>
            </a:br>
            <a:r>
              <a:rPr lang="en-US" dirty="0"/>
              <a:t/>
            </a:r>
            <a:br>
              <a:rPr lang="en-US" dirty="0"/>
            </a:br>
            <a:r>
              <a:rPr lang="en-US" dirty="0"/>
              <a:t>  </a:t>
            </a:r>
            <a:r>
              <a:rPr lang="en-US" dirty="0" err="1"/>
              <a:t>rocketImage.setOnClickListener</a:t>
            </a:r>
            <a:r>
              <a:rPr lang="en-US" dirty="0"/>
              <a:t>(new </a:t>
            </a:r>
            <a:r>
              <a:rPr lang="en-US" dirty="0" err="1"/>
              <a:t>View.OnClickListener</a:t>
            </a:r>
            <a:r>
              <a:rPr lang="en-US" dirty="0"/>
              <a:t>() {</a:t>
            </a:r>
            <a:br>
              <a:rPr lang="en-US" dirty="0"/>
            </a:br>
            <a:r>
              <a:rPr lang="en-US" dirty="0"/>
              <a:t>      @Override</a:t>
            </a:r>
            <a:br>
              <a:rPr lang="en-US" dirty="0"/>
            </a:br>
            <a:r>
              <a:rPr lang="en-US" dirty="0"/>
              <a:t>      public void </a:t>
            </a:r>
            <a:r>
              <a:rPr lang="en-US" dirty="0" err="1"/>
              <a:t>onClick</a:t>
            </a:r>
            <a:r>
              <a:rPr lang="en-US" dirty="0"/>
              <a:t>(View view) {</a:t>
            </a:r>
            <a:br>
              <a:rPr lang="en-US" dirty="0"/>
            </a:br>
            <a:r>
              <a:rPr lang="en-US" dirty="0"/>
              <a:t>        </a:t>
            </a:r>
            <a:r>
              <a:rPr lang="en-US" dirty="0" err="1"/>
              <a:t>rocketAnimation.start</a:t>
            </a:r>
            <a:r>
              <a:rPr lang="en-US" dirty="0"/>
              <a:t>();</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1476667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It's important to note that the start() method called on the </a:t>
            </a:r>
            <a:r>
              <a:rPr lang="en-US" dirty="0" err="1"/>
              <a:t>AnimationDrawable</a:t>
            </a:r>
            <a:r>
              <a:rPr lang="en-US" dirty="0"/>
              <a:t> cannot be called during the </a:t>
            </a:r>
            <a:r>
              <a:rPr lang="en-US" dirty="0" err="1"/>
              <a:t>onCreate</a:t>
            </a:r>
            <a:r>
              <a:rPr lang="en-US" dirty="0"/>
              <a:t>() method of your Activity, because the </a:t>
            </a:r>
            <a:r>
              <a:rPr lang="en-US" dirty="0" err="1"/>
              <a:t>AnimationDrawable</a:t>
            </a:r>
            <a:r>
              <a:rPr lang="en-US" dirty="0"/>
              <a:t> is not yet fully attached to the window. If you want to play the animation immediately, without requiring interaction, then you might want to call it from the </a:t>
            </a:r>
            <a:r>
              <a:rPr lang="en-US" dirty="0" err="1"/>
              <a:t>onStart</a:t>
            </a:r>
            <a:r>
              <a:rPr lang="en-US" dirty="0"/>
              <a:t>()method in your Activity, which will get called when Android makes the view visible on screen.</a:t>
            </a:r>
          </a:p>
        </p:txBody>
      </p:sp>
    </p:spTree>
    <p:extLst>
      <p:ext uri="{BB962C8B-B14F-4D97-AF65-F5344CB8AC3E}">
        <p14:creationId xmlns:p14="http://schemas.microsoft.com/office/powerpoint/2010/main" val="2034101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err="1" smtClean="0"/>
              <a:t>AnimatedVectorDrawable</a:t>
            </a:r>
            <a:endParaRPr lang="en-US" dirty="0"/>
          </a:p>
        </p:txBody>
      </p:sp>
      <p:sp>
        <p:nvSpPr>
          <p:cNvPr id="3" name="Content Placeholder 2"/>
          <p:cNvSpPr>
            <a:spLocks noGrp="1"/>
          </p:cNvSpPr>
          <p:nvPr>
            <p:ph idx="1"/>
          </p:nvPr>
        </p:nvSpPr>
        <p:spPr/>
        <p:txBody>
          <a:bodyPr/>
          <a:lstStyle/>
          <a:p>
            <a:r>
              <a:rPr lang="en-US" dirty="0"/>
              <a:t>A vector </a:t>
            </a:r>
            <a:r>
              <a:rPr lang="en-US" dirty="0" err="1"/>
              <a:t>drawable</a:t>
            </a:r>
            <a:r>
              <a:rPr lang="en-US" dirty="0"/>
              <a:t> is a type of </a:t>
            </a:r>
            <a:r>
              <a:rPr lang="en-US" dirty="0" err="1"/>
              <a:t>drawable</a:t>
            </a:r>
            <a:r>
              <a:rPr lang="en-US" dirty="0"/>
              <a:t> that is scalable without getting pixelated or blurry. </a:t>
            </a:r>
            <a:r>
              <a:rPr lang="en-US" dirty="0" err="1"/>
              <a:t>TheAnimatedVectorDrawable</a:t>
            </a:r>
            <a:r>
              <a:rPr lang="en-US" dirty="0"/>
              <a:t> class (and </a:t>
            </a:r>
            <a:r>
              <a:rPr lang="en-US" dirty="0" err="1"/>
              <a:t>AnimatedVectorDrawableCompat</a:t>
            </a:r>
            <a:r>
              <a:rPr lang="en-US" dirty="0"/>
              <a:t> for backward-compatibility) lets you animate the properties of a vector </a:t>
            </a:r>
            <a:r>
              <a:rPr lang="en-US" dirty="0" err="1"/>
              <a:t>drawable</a:t>
            </a:r>
            <a:r>
              <a:rPr lang="en-US" dirty="0"/>
              <a:t>, such as rotating it or changing the path data to morph it into a different image.</a:t>
            </a:r>
          </a:p>
        </p:txBody>
      </p:sp>
    </p:spTree>
    <p:extLst>
      <p:ext uri="{BB962C8B-B14F-4D97-AF65-F5344CB8AC3E}">
        <p14:creationId xmlns:p14="http://schemas.microsoft.com/office/powerpoint/2010/main" val="1353801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normally define animated vector </a:t>
            </a:r>
            <a:r>
              <a:rPr lang="en-US" dirty="0" err="1"/>
              <a:t>drawables</a:t>
            </a:r>
            <a:r>
              <a:rPr lang="en-US" dirty="0"/>
              <a:t> in three XML files:</a:t>
            </a:r>
          </a:p>
        </p:txBody>
      </p:sp>
      <p:sp>
        <p:nvSpPr>
          <p:cNvPr id="3" name="Content Placeholder 2"/>
          <p:cNvSpPr>
            <a:spLocks noGrp="1"/>
          </p:cNvSpPr>
          <p:nvPr>
            <p:ph idx="1"/>
          </p:nvPr>
        </p:nvSpPr>
        <p:spPr/>
        <p:txBody>
          <a:bodyPr/>
          <a:lstStyle/>
          <a:p>
            <a:r>
              <a:rPr lang="en-US" dirty="0"/>
              <a:t>A vector </a:t>
            </a:r>
            <a:r>
              <a:rPr lang="en-US" dirty="0" err="1"/>
              <a:t>drawable</a:t>
            </a:r>
            <a:r>
              <a:rPr lang="en-US" dirty="0"/>
              <a:t> with the &lt;vector&gt; element in res/</a:t>
            </a:r>
            <a:r>
              <a:rPr lang="en-US" dirty="0" err="1"/>
              <a:t>drawable</a:t>
            </a:r>
            <a:r>
              <a:rPr lang="en-US" dirty="0"/>
              <a:t>/</a:t>
            </a:r>
          </a:p>
          <a:p>
            <a:r>
              <a:rPr lang="en-US" dirty="0"/>
              <a:t>An animated vector </a:t>
            </a:r>
            <a:r>
              <a:rPr lang="en-US" dirty="0" err="1"/>
              <a:t>drawable</a:t>
            </a:r>
            <a:r>
              <a:rPr lang="en-US" dirty="0"/>
              <a:t> with the &lt;animated-vector&gt; element in res/</a:t>
            </a:r>
            <a:r>
              <a:rPr lang="en-US" dirty="0" err="1"/>
              <a:t>drawable</a:t>
            </a:r>
            <a:r>
              <a:rPr lang="en-US" dirty="0"/>
              <a:t>/</a:t>
            </a:r>
          </a:p>
          <a:p>
            <a:r>
              <a:rPr lang="en-US" dirty="0"/>
              <a:t>One or more object animators with the &lt;</a:t>
            </a:r>
            <a:r>
              <a:rPr lang="en-US" dirty="0" err="1"/>
              <a:t>objectAnimator</a:t>
            </a:r>
            <a:r>
              <a:rPr lang="en-US" dirty="0"/>
              <a:t>&gt; element in res/</a:t>
            </a:r>
            <a:r>
              <a:rPr lang="en-US" dirty="0" err="1"/>
              <a:t>anim</a:t>
            </a:r>
            <a:r>
              <a:rPr lang="en-US" dirty="0" smtClean="0"/>
              <a:t>/</a:t>
            </a:r>
            <a:endParaRPr lang="en-US" dirty="0"/>
          </a:p>
        </p:txBody>
      </p:sp>
    </p:spTree>
    <p:extLst>
      <p:ext uri="{BB962C8B-B14F-4D97-AF65-F5344CB8AC3E}">
        <p14:creationId xmlns:p14="http://schemas.microsoft.com/office/powerpoint/2010/main" val="1577653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Animated vector </a:t>
            </a:r>
            <a:r>
              <a:rPr lang="en-US" dirty="0" err="1"/>
              <a:t>drawables</a:t>
            </a:r>
            <a:r>
              <a:rPr lang="en-US" dirty="0"/>
              <a:t> can animate the attributes of the &lt;group&gt; and &lt;path&gt; elements. The &lt;group&gt; elements defines a set of paths or subgroups, and the &lt;path&gt; element defines paths to be drawn.</a:t>
            </a:r>
          </a:p>
          <a:p>
            <a:r>
              <a:rPr lang="en-US" dirty="0"/>
              <a:t>When you define a vector </a:t>
            </a:r>
            <a:r>
              <a:rPr lang="en-US" dirty="0" err="1"/>
              <a:t>drawable</a:t>
            </a:r>
            <a:r>
              <a:rPr lang="en-US" dirty="0"/>
              <a:t> that you want to animate, use the </a:t>
            </a:r>
            <a:r>
              <a:rPr lang="en-US" dirty="0" err="1"/>
              <a:t>android:name</a:t>
            </a:r>
            <a:r>
              <a:rPr lang="en-US" dirty="0"/>
              <a:t> attribute to assign a unique name to groups and paths, so you can refer to them from your animator definitions. For example:</a:t>
            </a:r>
          </a:p>
          <a:p>
            <a:endParaRPr lang="en-US" dirty="0"/>
          </a:p>
        </p:txBody>
      </p:sp>
    </p:spTree>
    <p:extLst>
      <p:ext uri="{BB962C8B-B14F-4D97-AF65-F5344CB8AC3E}">
        <p14:creationId xmlns:p14="http://schemas.microsoft.com/office/powerpoint/2010/main" val="419400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&lt;!-- res/</a:t>
            </a:r>
            <a:r>
              <a:rPr lang="en-US" dirty="0" err="1"/>
              <a:t>drawable</a:t>
            </a:r>
            <a:r>
              <a:rPr lang="en-US" dirty="0"/>
              <a:t>/</a:t>
            </a:r>
            <a:r>
              <a:rPr lang="en-US" dirty="0" err="1"/>
              <a:t>vectordrawable.xml</a:t>
            </a:r>
            <a:r>
              <a:rPr lang="en-US" dirty="0"/>
              <a:t> --&gt;</a:t>
            </a:r>
            <a:br>
              <a:rPr lang="en-US" dirty="0"/>
            </a:br>
            <a:r>
              <a:rPr lang="en-US" dirty="0"/>
              <a:t>&lt;vector </a:t>
            </a:r>
            <a:r>
              <a:rPr lang="en-US" dirty="0" err="1"/>
              <a:t>xmlns:android</a:t>
            </a:r>
            <a:r>
              <a:rPr lang="en-US" dirty="0"/>
              <a:t>="http://</a:t>
            </a:r>
            <a:r>
              <a:rPr lang="en-US" dirty="0" err="1"/>
              <a:t>schemas.android.com</a:t>
            </a:r>
            <a:r>
              <a:rPr lang="en-US" dirty="0"/>
              <a:t>/</a:t>
            </a:r>
            <a:r>
              <a:rPr lang="en-US" dirty="0" err="1"/>
              <a:t>apk</a:t>
            </a:r>
            <a:r>
              <a:rPr lang="en-US" dirty="0"/>
              <a:t>/res/android"</a:t>
            </a:r>
            <a:br>
              <a:rPr lang="en-US" dirty="0"/>
            </a:br>
            <a:r>
              <a:rPr lang="en-US" dirty="0"/>
              <a:t>    </a:t>
            </a:r>
            <a:r>
              <a:rPr lang="en-US" dirty="0" err="1"/>
              <a:t>android:height</a:t>
            </a:r>
            <a:r>
              <a:rPr lang="en-US" dirty="0"/>
              <a:t>="64dp"</a:t>
            </a:r>
            <a:br>
              <a:rPr lang="en-US" dirty="0"/>
            </a:br>
            <a:r>
              <a:rPr lang="en-US" dirty="0"/>
              <a:t>    </a:t>
            </a:r>
            <a:r>
              <a:rPr lang="en-US" dirty="0" err="1"/>
              <a:t>android:width</a:t>
            </a:r>
            <a:r>
              <a:rPr lang="en-US" dirty="0"/>
              <a:t>="64dp"</a:t>
            </a:r>
            <a:br>
              <a:rPr lang="en-US" dirty="0"/>
            </a:br>
            <a:r>
              <a:rPr lang="en-US" dirty="0"/>
              <a:t>    </a:t>
            </a:r>
            <a:r>
              <a:rPr lang="en-US" dirty="0" err="1"/>
              <a:t>android:viewportHeight</a:t>
            </a:r>
            <a:r>
              <a:rPr lang="en-US" dirty="0"/>
              <a:t>="600"</a:t>
            </a:r>
            <a:br>
              <a:rPr lang="en-US" dirty="0"/>
            </a:br>
            <a:r>
              <a:rPr lang="en-US" dirty="0"/>
              <a:t>    </a:t>
            </a:r>
            <a:r>
              <a:rPr lang="en-US" dirty="0" err="1"/>
              <a:t>android:viewportWidth</a:t>
            </a:r>
            <a:r>
              <a:rPr lang="en-US" dirty="0"/>
              <a:t>="600"&gt;</a:t>
            </a:r>
            <a:br>
              <a:rPr lang="en-US" dirty="0"/>
            </a:br>
            <a:r>
              <a:rPr lang="en-US" dirty="0"/>
              <a:t>    &lt;group</a:t>
            </a:r>
            <a:br>
              <a:rPr lang="en-US" dirty="0"/>
            </a:br>
            <a:r>
              <a:rPr lang="en-US" dirty="0"/>
              <a:t>        </a:t>
            </a:r>
            <a:r>
              <a:rPr lang="en-US" b="1" dirty="0" err="1"/>
              <a:t>android:name</a:t>
            </a:r>
            <a:r>
              <a:rPr lang="en-US" b="1" dirty="0"/>
              <a:t>="</a:t>
            </a:r>
            <a:r>
              <a:rPr lang="en-US" b="1" dirty="0" err="1"/>
              <a:t>rotationGroup</a:t>
            </a:r>
            <a:r>
              <a:rPr lang="en-US" b="1" dirty="0"/>
              <a:t>"</a:t>
            </a:r>
            <a:r>
              <a:rPr lang="en-US" dirty="0"/>
              <a:t/>
            </a:r>
            <a:br>
              <a:rPr lang="en-US" dirty="0"/>
            </a:br>
            <a:r>
              <a:rPr lang="en-US" dirty="0"/>
              <a:t>        </a:t>
            </a:r>
            <a:r>
              <a:rPr lang="en-US" dirty="0" err="1"/>
              <a:t>android:pivotX</a:t>
            </a:r>
            <a:r>
              <a:rPr lang="en-US" dirty="0"/>
              <a:t>="300.0"</a:t>
            </a:r>
            <a:br>
              <a:rPr lang="en-US" dirty="0"/>
            </a:br>
            <a:r>
              <a:rPr lang="en-US" dirty="0"/>
              <a:t>        </a:t>
            </a:r>
            <a:r>
              <a:rPr lang="en-US" dirty="0" err="1"/>
              <a:t>android:pivotY</a:t>
            </a:r>
            <a:r>
              <a:rPr lang="en-US" dirty="0"/>
              <a:t>="300.0"</a:t>
            </a:r>
            <a:br>
              <a:rPr lang="en-US" dirty="0"/>
            </a:br>
            <a:r>
              <a:rPr lang="en-US" dirty="0"/>
              <a:t>        </a:t>
            </a:r>
            <a:r>
              <a:rPr lang="en-US" dirty="0" err="1"/>
              <a:t>android:rotation</a:t>
            </a:r>
            <a:r>
              <a:rPr lang="en-US" dirty="0"/>
              <a:t>="45.0" &gt;</a:t>
            </a:r>
            <a:br>
              <a:rPr lang="en-US" dirty="0"/>
            </a:br>
            <a:r>
              <a:rPr lang="en-US" dirty="0"/>
              <a:t>        &lt;path</a:t>
            </a:r>
            <a:br>
              <a:rPr lang="en-US" dirty="0"/>
            </a:br>
            <a:r>
              <a:rPr lang="en-US" dirty="0"/>
              <a:t>            </a:t>
            </a:r>
            <a:r>
              <a:rPr lang="en-US" b="1" dirty="0" err="1"/>
              <a:t>android:name</a:t>
            </a:r>
            <a:r>
              <a:rPr lang="en-US" b="1" dirty="0"/>
              <a:t>="v"</a:t>
            </a:r>
            <a:r>
              <a:rPr lang="en-US" dirty="0"/>
              <a:t/>
            </a:r>
            <a:br>
              <a:rPr lang="en-US" dirty="0"/>
            </a:br>
            <a:r>
              <a:rPr lang="en-US" dirty="0"/>
              <a:t>            </a:t>
            </a:r>
            <a:r>
              <a:rPr lang="en-US" dirty="0" err="1"/>
              <a:t>android:fillColor</a:t>
            </a:r>
            <a:r>
              <a:rPr lang="en-US" dirty="0"/>
              <a:t>="#000000"</a:t>
            </a:r>
            <a:br>
              <a:rPr lang="en-US" dirty="0"/>
            </a:br>
            <a:r>
              <a:rPr lang="en-US" dirty="0"/>
              <a:t>            </a:t>
            </a:r>
            <a:r>
              <a:rPr lang="en-US" dirty="0" err="1"/>
              <a:t>android:pathData</a:t>
            </a:r>
            <a:r>
              <a:rPr lang="en-US" dirty="0"/>
              <a:t>="M300,70 l 0,-70 70,70 0,0 -70,70z" /&gt;</a:t>
            </a:r>
            <a:br>
              <a:rPr lang="en-US" dirty="0"/>
            </a:br>
            <a:r>
              <a:rPr lang="en-US" dirty="0"/>
              <a:t>    &lt;/group&gt;</a:t>
            </a:r>
            <a:br>
              <a:rPr lang="en-US" dirty="0"/>
            </a:br>
            <a:r>
              <a:rPr lang="en-US" dirty="0"/>
              <a:t>&lt;/vector&gt;</a:t>
            </a:r>
          </a:p>
        </p:txBody>
      </p:sp>
    </p:spTree>
    <p:extLst>
      <p:ext uri="{BB962C8B-B14F-4D97-AF65-F5344CB8AC3E}">
        <p14:creationId xmlns:p14="http://schemas.microsoft.com/office/powerpoint/2010/main" val="814504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animated vector </a:t>
            </a:r>
            <a:r>
              <a:rPr lang="en-US" dirty="0" err="1"/>
              <a:t>drawable</a:t>
            </a:r>
            <a:r>
              <a:rPr lang="en-US" dirty="0"/>
              <a:t> definition refers to the groups and paths in the vector </a:t>
            </a:r>
            <a:r>
              <a:rPr lang="en-US" dirty="0" err="1"/>
              <a:t>drawable</a:t>
            </a:r>
            <a:r>
              <a:rPr lang="en-US" dirty="0"/>
              <a:t> by their names:</a:t>
            </a:r>
          </a:p>
        </p:txBody>
      </p:sp>
      <p:sp>
        <p:nvSpPr>
          <p:cNvPr id="3" name="Content Placeholder 2"/>
          <p:cNvSpPr>
            <a:spLocks noGrp="1"/>
          </p:cNvSpPr>
          <p:nvPr>
            <p:ph idx="1"/>
          </p:nvPr>
        </p:nvSpPr>
        <p:spPr/>
        <p:txBody>
          <a:bodyPr>
            <a:normAutofit fontScale="92500" lnSpcReduction="20000"/>
          </a:bodyPr>
          <a:lstStyle/>
          <a:p>
            <a:r>
              <a:rPr lang="en-US" dirty="0"/>
              <a:t>&lt;!-- res/</a:t>
            </a:r>
            <a:r>
              <a:rPr lang="en-US" dirty="0" err="1"/>
              <a:t>drawable</a:t>
            </a:r>
            <a:r>
              <a:rPr lang="en-US" dirty="0"/>
              <a:t>/</a:t>
            </a:r>
            <a:r>
              <a:rPr lang="en-US" dirty="0" err="1"/>
              <a:t>animvectordrawable.xml</a:t>
            </a:r>
            <a:r>
              <a:rPr lang="en-US" dirty="0"/>
              <a:t> --&gt;</a:t>
            </a:r>
            <a:br>
              <a:rPr lang="en-US" dirty="0"/>
            </a:br>
            <a:r>
              <a:rPr lang="en-US" dirty="0"/>
              <a:t>&lt;animated-vector </a:t>
            </a:r>
            <a:r>
              <a:rPr lang="en-US" dirty="0" err="1"/>
              <a:t>xmlns:android</a:t>
            </a:r>
            <a:r>
              <a:rPr lang="en-US" dirty="0"/>
              <a:t>="http://</a:t>
            </a:r>
            <a:r>
              <a:rPr lang="en-US" dirty="0" err="1"/>
              <a:t>schemas.android.com</a:t>
            </a:r>
            <a:r>
              <a:rPr lang="en-US" dirty="0"/>
              <a:t>/</a:t>
            </a:r>
            <a:r>
              <a:rPr lang="en-US" dirty="0" err="1"/>
              <a:t>apk</a:t>
            </a:r>
            <a:r>
              <a:rPr lang="en-US" dirty="0"/>
              <a:t>/res/android"</a:t>
            </a:r>
            <a:br>
              <a:rPr lang="en-US" dirty="0"/>
            </a:br>
            <a:r>
              <a:rPr lang="en-US" dirty="0"/>
              <a:t>  </a:t>
            </a:r>
            <a:r>
              <a:rPr lang="en-US" dirty="0" err="1"/>
              <a:t>android:drawable</a:t>
            </a:r>
            <a:r>
              <a:rPr lang="en-US" dirty="0"/>
              <a:t>="@</a:t>
            </a:r>
            <a:r>
              <a:rPr lang="en-US" dirty="0" err="1"/>
              <a:t>drawable</a:t>
            </a:r>
            <a:r>
              <a:rPr lang="en-US" dirty="0"/>
              <a:t>/</a:t>
            </a:r>
            <a:r>
              <a:rPr lang="en-US" dirty="0" err="1"/>
              <a:t>vectordrawable</a:t>
            </a:r>
            <a:r>
              <a:rPr lang="en-US" dirty="0"/>
              <a:t>" &gt;</a:t>
            </a:r>
            <a:br>
              <a:rPr lang="en-US" dirty="0"/>
            </a:br>
            <a:r>
              <a:rPr lang="en-US" dirty="0"/>
              <a:t>    &lt;target</a:t>
            </a:r>
            <a:br>
              <a:rPr lang="en-US" dirty="0"/>
            </a:br>
            <a:r>
              <a:rPr lang="en-US" dirty="0"/>
              <a:t>        </a:t>
            </a:r>
            <a:r>
              <a:rPr lang="en-US" dirty="0" err="1"/>
              <a:t>android:name</a:t>
            </a:r>
            <a:r>
              <a:rPr lang="en-US" dirty="0"/>
              <a:t>="</a:t>
            </a:r>
            <a:r>
              <a:rPr lang="en-US" dirty="0" err="1"/>
              <a:t>rotationGroup</a:t>
            </a:r>
            <a:r>
              <a:rPr lang="en-US" dirty="0"/>
              <a:t>"</a:t>
            </a:r>
            <a:br>
              <a:rPr lang="en-US" dirty="0"/>
            </a:br>
            <a:r>
              <a:rPr lang="en-US" dirty="0"/>
              <a:t>        </a:t>
            </a:r>
            <a:r>
              <a:rPr lang="en-US" dirty="0" err="1"/>
              <a:t>android:animation</a:t>
            </a:r>
            <a:r>
              <a:rPr lang="en-US" dirty="0"/>
              <a:t>="@</a:t>
            </a:r>
            <a:r>
              <a:rPr lang="en-US" dirty="0" err="1"/>
              <a:t>anim</a:t>
            </a:r>
            <a:r>
              <a:rPr lang="en-US" dirty="0"/>
              <a:t>/rotation" /&gt;</a:t>
            </a:r>
            <a:br>
              <a:rPr lang="en-US" dirty="0"/>
            </a:br>
            <a:r>
              <a:rPr lang="en-US" dirty="0"/>
              <a:t>    &lt;target</a:t>
            </a:r>
            <a:br>
              <a:rPr lang="en-US" dirty="0"/>
            </a:br>
            <a:r>
              <a:rPr lang="en-US" dirty="0"/>
              <a:t>        </a:t>
            </a:r>
            <a:r>
              <a:rPr lang="en-US" dirty="0" err="1"/>
              <a:t>android:name</a:t>
            </a:r>
            <a:r>
              <a:rPr lang="en-US" dirty="0"/>
              <a:t>="v"</a:t>
            </a:r>
            <a:br>
              <a:rPr lang="en-US" dirty="0"/>
            </a:br>
            <a:r>
              <a:rPr lang="en-US" dirty="0"/>
              <a:t>        </a:t>
            </a:r>
            <a:r>
              <a:rPr lang="en-US" dirty="0" err="1"/>
              <a:t>android:animation</a:t>
            </a:r>
            <a:r>
              <a:rPr lang="en-US" dirty="0"/>
              <a:t>="@</a:t>
            </a:r>
            <a:r>
              <a:rPr lang="en-US" dirty="0" err="1"/>
              <a:t>anim</a:t>
            </a:r>
            <a:r>
              <a:rPr lang="en-US" dirty="0"/>
              <a:t>/</a:t>
            </a:r>
            <a:r>
              <a:rPr lang="en-US" dirty="0" err="1"/>
              <a:t>path_morph</a:t>
            </a:r>
            <a:r>
              <a:rPr lang="en-US" dirty="0"/>
              <a:t>" /&gt;</a:t>
            </a:r>
            <a:br>
              <a:rPr lang="en-US" dirty="0"/>
            </a:br>
            <a:r>
              <a:rPr lang="en-US" dirty="0"/>
              <a:t>&lt;/animated-vector&gt;</a:t>
            </a:r>
          </a:p>
        </p:txBody>
      </p:sp>
    </p:spTree>
    <p:extLst>
      <p:ext uri="{BB962C8B-B14F-4D97-AF65-F5344CB8AC3E}">
        <p14:creationId xmlns:p14="http://schemas.microsoft.com/office/powerpoint/2010/main" val="131065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power modes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Battery life is a perennial user concern. To extend battery life, Android continually adds new features and optimizations to help the platform optimize the off-charger behavior of applications and devices</a:t>
            </a:r>
            <a:r>
              <a:rPr lang="en-US" dirty="0" smtClean="0"/>
              <a:t>.</a:t>
            </a:r>
          </a:p>
          <a:p>
            <a:r>
              <a:rPr lang="en-US" dirty="0"/>
              <a:t>Android includes the following battery life enhancements:</a:t>
            </a:r>
          </a:p>
          <a:p>
            <a:r>
              <a:rPr lang="en-US" dirty="0"/>
              <a:t>App Standby. The platform can place unused applications in App Standby mode, temporarily restricting network access and deferring syncs and jobs for those applications.</a:t>
            </a:r>
          </a:p>
          <a:p>
            <a:r>
              <a:rPr lang="en-US" dirty="0"/>
              <a:t>Doze. The platform can enter a state of deep sleep (periodically resuming normal operations) if users have not actively used their device (screen off and stationary) for extended periods of time. Android 7.0 and higher also enables Doze to trigger a lighter set of optimizations when users turn off the device screen yet continue to move around.</a:t>
            </a:r>
          </a:p>
          <a:p>
            <a:r>
              <a:rPr lang="en-US" dirty="0"/>
              <a:t>Exemptions. System apps and cloud messaging services preloaded on a device are typically exempted from App Standby and Doze by default (although app developers can intent their applications into this setting). Users can exempt applications via the Settings menu.</a:t>
            </a:r>
          </a:p>
          <a:p>
            <a:endParaRPr lang="en-US" dirty="0"/>
          </a:p>
        </p:txBody>
      </p:sp>
    </p:spTree>
    <p:extLst>
      <p:ext uri="{BB962C8B-B14F-4D97-AF65-F5344CB8AC3E}">
        <p14:creationId xmlns:p14="http://schemas.microsoft.com/office/powerpoint/2010/main" val="1111110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Reveal or hide a view using </a:t>
            </a:r>
            <a:r>
              <a:rPr lang="en-US" dirty="0" smtClean="0"/>
              <a:t>animation</a:t>
            </a:r>
            <a:endParaRPr lang="en-US" dirty="0"/>
          </a:p>
        </p:txBody>
      </p:sp>
      <p:sp>
        <p:nvSpPr>
          <p:cNvPr id="3" name="Content Placeholder 2"/>
          <p:cNvSpPr>
            <a:spLocks noGrp="1"/>
          </p:cNvSpPr>
          <p:nvPr>
            <p:ph idx="1"/>
          </p:nvPr>
        </p:nvSpPr>
        <p:spPr/>
        <p:txBody>
          <a:bodyPr>
            <a:normAutofit lnSpcReduction="10000"/>
          </a:bodyPr>
          <a:lstStyle/>
          <a:p>
            <a:r>
              <a:rPr lang="en-US" dirty="0"/>
              <a:t>As your app is used, new information will need to be shown on the screen while old information is removed. Immediately switching what's shown can look jarring or users can easily miss the new content on the screen. Utilizing animations can slow down the changes and draw the user's eye with notion so the updates are more apparent.</a:t>
            </a:r>
          </a:p>
          <a:p>
            <a:r>
              <a:rPr lang="en-US" dirty="0"/>
              <a:t>There are three common animations to use when showing or hiding a view. You can use the circular reveal animation, a crossfade animation, or a </a:t>
            </a:r>
            <a:r>
              <a:rPr lang="en-US" dirty="0" err="1"/>
              <a:t>cardflip</a:t>
            </a:r>
            <a:r>
              <a:rPr lang="en-US" dirty="0"/>
              <a:t> animation</a:t>
            </a:r>
            <a:r>
              <a:rPr lang="en-US" dirty="0" smtClean="0"/>
              <a:t>.</a:t>
            </a:r>
            <a:endParaRPr lang="en-US" dirty="0"/>
          </a:p>
        </p:txBody>
      </p:sp>
    </p:spTree>
    <p:extLst>
      <p:ext uri="{BB962C8B-B14F-4D97-AF65-F5344CB8AC3E}">
        <p14:creationId xmlns:p14="http://schemas.microsoft.com/office/powerpoint/2010/main" val="2099715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crossfade </a:t>
            </a:r>
            <a:r>
              <a:rPr lang="en-US" dirty="0" smtClean="0"/>
              <a:t>animation</a:t>
            </a:r>
            <a:endParaRPr lang="en-US" dirty="0"/>
          </a:p>
        </p:txBody>
      </p:sp>
      <p:sp>
        <p:nvSpPr>
          <p:cNvPr id="3" name="Content Placeholder 2"/>
          <p:cNvSpPr>
            <a:spLocks noGrp="1"/>
          </p:cNvSpPr>
          <p:nvPr>
            <p:ph idx="1"/>
          </p:nvPr>
        </p:nvSpPr>
        <p:spPr/>
        <p:txBody>
          <a:bodyPr/>
          <a:lstStyle/>
          <a:p>
            <a:r>
              <a:rPr lang="en-US" dirty="0"/>
              <a:t>Crossfade animations (also known as dissolve) gradually fade out one View or </a:t>
            </a:r>
            <a:r>
              <a:rPr lang="en-US" dirty="0" err="1"/>
              <a:t>ViewGroup</a:t>
            </a:r>
            <a:r>
              <a:rPr lang="en-US" dirty="0"/>
              <a:t> while simultaneously fading in another. This animation is useful for situations where you want to switch content or views in your app. The crossfade animation shown here uses </a:t>
            </a:r>
            <a:r>
              <a:rPr lang="en-US" dirty="0" err="1"/>
              <a:t>ViewPropertyAnimator</a:t>
            </a:r>
            <a:r>
              <a:rPr lang="en-US" dirty="0"/>
              <a:t>, which is available for Android 3.1 (API level 12) and higher.</a:t>
            </a:r>
          </a:p>
        </p:txBody>
      </p:sp>
    </p:spTree>
    <p:extLst>
      <p:ext uri="{BB962C8B-B14F-4D97-AF65-F5344CB8AC3E}">
        <p14:creationId xmlns:p14="http://schemas.microsoft.com/office/powerpoint/2010/main" val="1363360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the crossfade </a:t>
            </a:r>
            <a:r>
              <a:rPr lang="en-US" dirty="0" smtClean="0"/>
              <a:t>animation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To </a:t>
            </a:r>
            <a:r>
              <a:rPr lang="en-US" dirty="0"/>
              <a:t>set up the crossfade animation:</a:t>
            </a:r>
          </a:p>
          <a:p>
            <a:r>
              <a:rPr lang="en-US" dirty="0"/>
              <a:t>Create member variables for the views that you want to crossfade. You need these references later when modifying the views during the animation.</a:t>
            </a:r>
          </a:p>
          <a:p>
            <a:r>
              <a:rPr lang="en-US" dirty="0"/>
              <a:t>For the view that is being faded in, set its visibility to GONE. This prevents the view from taking up layout space and omits it from layout calculations, speeding up processing.</a:t>
            </a:r>
          </a:p>
          <a:p>
            <a:r>
              <a:rPr lang="en-US" dirty="0"/>
              <a:t>Cache the </a:t>
            </a:r>
            <a:r>
              <a:rPr lang="en-US" dirty="0" err="1"/>
              <a:t>config_shortAnimTime</a:t>
            </a:r>
            <a:r>
              <a:rPr lang="en-US" dirty="0"/>
              <a:t> system property in a member variable. This property defines a standard "short" duration for the animation. This duration is ideal for subtle animations or animations that occur very frequently. </a:t>
            </a:r>
            <a:r>
              <a:rPr lang="en-US" dirty="0" err="1"/>
              <a:t>config_longAnimTime</a:t>
            </a:r>
            <a:r>
              <a:rPr lang="en-US" dirty="0"/>
              <a:t> and </a:t>
            </a:r>
            <a:r>
              <a:rPr lang="en-US" dirty="0" err="1"/>
              <a:t>config_mediumAnimTime</a:t>
            </a:r>
            <a:r>
              <a:rPr lang="en-US" dirty="0"/>
              <a:t> are also available if you wish to use them.</a:t>
            </a:r>
          </a:p>
          <a:p>
            <a:endParaRPr lang="en-US" dirty="0"/>
          </a:p>
        </p:txBody>
      </p:sp>
    </p:spTree>
    <p:extLst>
      <p:ext uri="{BB962C8B-B14F-4D97-AF65-F5344CB8AC3E}">
        <p14:creationId xmlns:p14="http://schemas.microsoft.com/office/powerpoint/2010/main" val="631889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Crossfade the </a:t>
            </a:r>
            <a:r>
              <a:rPr lang="en-US" dirty="0" smtClean="0"/>
              <a:t>views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Now that the views are properly set up, crossfade them by doing the following:</a:t>
            </a:r>
          </a:p>
          <a:p>
            <a:r>
              <a:rPr lang="en-US" dirty="0"/>
              <a:t>For the view that is fading in, set the alpha value to 0 and the visibility to VISIBLE. (Remember that it was initially set to GONE.) This makes the view visible but completely transparent.</a:t>
            </a:r>
          </a:p>
          <a:p>
            <a:r>
              <a:rPr lang="en-US" dirty="0"/>
              <a:t>For the view that is fading in, animate its alpha value from 0 to 1. For the view that is fading out, animate the alpha value from 1 to 0.</a:t>
            </a:r>
          </a:p>
          <a:p>
            <a:r>
              <a:rPr lang="en-US" dirty="0"/>
              <a:t>Using </a:t>
            </a:r>
            <a:r>
              <a:rPr lang="en-US" dirty="0" err="1"/>
              <a:t>onAnimationEnd</a:t>
            </a:r>
            <a:r>
              <a:rPr lang="en-US" dirty="0"/>
              <a:t>() in an </a:t>
            </a:r>
            <a:r>
              <a:rPr lang="en-US" dirty="0" err="1"/>
              <a:t>Animator.AnimatorListener</a:t>
            </a:r>
            <a:r>
              <a:rPr lang="en-US" dirty="0"/>
              <a:t>, set the visibility of the view that was fading out to GONE. Even though the alpha value is 0, setting the view's visibility to GONE prevents the view from taking up layout space and omits it from layout calculations, speeding up processing.</a:t>
            </a:r>
          </a:p>
          <a:p>
            <a:endParaRPr lang="en-US" dirty="0"/>
          </a:p>
        </p:txBody>
      </p:sp>
    </p:spTree>
    <p:extLst>
      <p:ext uri="{BB962C8B-B14F-4D97-AF65-F5344CB8AC3E}">
        <p14:creationId xmlns:p14="http://schemas.microsoft.com/office/powerpoint/2010/main" val="2024804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card flip </a:t>
            </a:r>
            <a:r>
              <a:rPr lang="en-US" dirty="0" smtClean="0"/>
              <a:t>animation</a:t>
            </a:r>
            <a:endParaRPr lang="en-US" dirty="0"/>
          </a:p>
        </p:txBody>
      </p:sp>
      <p:sp>
        <p:nvSpPr>
          <p:cNvPr id="3" name="Content Placeholder 2"/>
          <p:cNvSpPr>
            <a:spLocks noGrp="1"/>
          </p:cNvSpPr>
          <p:nvPr>
            <p:ph idx="1"/>
          </p:nvPr>
        </p:nvSpPr>
        <p:spPr/>
        <p:txBody>
          <a:bodyPr/>
          <a:lstStyle/>
          <a:p>
            <a:r>
              <a:rPr lang="en-US" dirty="0"/>
              <a:t>Card flips animate between views of content by showing an animation that emulates a card flipping over. The card flip animation shown here uses </a:t>
            </a:r>
            <a:r>
              <a:rPr lang="en-US" dirty="0" err="1"/>
              <a:t>FragmentTransaction</a:t>
            </a:r>
            <a:r>
              <a:rPr lang="en-US" dirty="0"/>
              <a:t>, which is available for Android 3.0 (API level 11) and higher.</a:t>
            </a:r>
          </a:p>
        </p:txBody>
      </p:sp>
    </p:spTree>
    <p:extLst>
      <p:ext uri="{BB962C8B-B14F-4D97-AF65-F5344CB8AC3E}">
        <p14:creationId xmlns:p14="http://schemas.microsoft.com/office/powerpoint/2010/main" val="2001056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a View with </a:t>
            </a:r>
            <a:r>
              <a:rPr lang="en-US" dirty="0" smtClean="0"/>
              <a:t>Animation</a:t>
            </a:r>
            <a:endParaRPr lang="en-US" dirty="0"/>
          </a:p>
        </p:txBody>
      </p:sp>
      <p:sp>
        <p:nvSpPr>
          <p:cNvPr id="3" name="Content Placeholder 2"/>
          <p:cNvSpPr>
            <a:spLocks noGrp="1"/>
          </p:cNvSpPr>
          <p:nvPr>
            <p:ph idx="1"/>
          </p:nvPr>
        </p:nvSpPr>
        <p:spPr/>
        <p:txBody>
          <a:bodyPr>
            <a:normAutofit fontScale="92500"/>
          </a:bodyPr>
          <a:lstStyle/>
          <a:p>
            <a:r>
              <a:rPr lang="en-US" dirty="0"/>
              <a:t>Objects on screen will often need to be repositioned. This can occur due to user interaction or some processing done behind the scenes. Instead of immediately updating the objects position, which would cause it to blink from one area to another, you should use an animation to move it from the starting position to its end position</a:t>
            </a:r>
            <a:r>
              <a:rPr lang="en-US" dirty="0" smtClean="0"/>
              <a:t>.</a:t>
            </a:r>
          </a:p>
          <a:p>
            <a:r>
              <a:rPr lang="en-US" dirty="0"/>
              <a:t>Android provides ways that allow you to reposition your view objects on screen, such as the </a:t>
            </a:r>
            <a:r>
              <a:rPr lang="en-US" dirty="0" err="1"/>
              <a:t>ObjectAnimator</a:t>
            </a:r>
            <a:r>
              <a:rPr lang="en-US" dirty="0"/>
              <a:t>. You can provide the end position you want the object to settle on, as well as the duration of the animation. You can combine this with time interpolators to control the acceleration or </a:t>
            </a:r>
            <a:r>
              <a:rPr lang="en-US" dirty="0" err="1"/>
              <a:t>decceleration</a:t>
            </a:r>
            <a:r>
              <a:rPr lang="en-US" dirty="0"/>
              <a:t> of the animation.</a:t>
            </a:r>
          </a:p>
        </p:txBody>
      </p:sp>
    </p:spTree>
    <p:extLst>
      <p:ext uri="{BB962C8B-B14F-4D97-AF65-F5344CB8AC3E}">
        <p14:creationId xmlns:p14="http://schemas.microsoft.com/office/powerpoint/2010/main" val="1113155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the view position with </a:t>
            </a:r>
            <a:r>
              <a:rPr lang="en-US" dirty="0" err="1" smtClean="0"/>
              <a:t>ObjectAnimator</a:t>
            </a:r>
            <a:endParaRPr lang="en-US" dirty="0"/>
          </a:p>
        </p:txBody>
      </p:sp>
      <p:sp>
        <p:nvSpPr>
          <p:cNvPr id="3" name="Content Placeholder 2"/>
          <p:cNvSpPr>
            <a:spLocks noGrp="1"/>
          </p:cNvSpPr>
          <p:nvPr>
            <p:ph idx="1"/>
          </p:nvPr>
        </p:nvSpPr>
        <p:spPr/>
        <p:txBody>
          <a:bodyPr/>
          <a:lstStyle/>
          <a:p>
            <a:r>
              <a:rPr lang="en-US" dirty="0"/>
              <a:t>The </a:t>
            </a:r>
            <a:r>
              <a:rPr lang="en-US" dirty="0" err="1"/>
              <a:t>ObjectAnimator</a:t>
            </a:r>
            <a:r>
              <a:rPr lang="en-US" dirty="0"/>
              <a:t> API provides an easy way to change the properties of a view with a specified duration. It contains static methods to create instances of </a:t>
            </a:r>
            <a:r>
              <a:rPr lang="en-US" dirty="0" err="1"/>
              <a:t>ObjectAnimator</a:t>
            </a:r>
            <a:r>
              <a:rPr lang="en-US" dirty="0"/>
              <a:t> depending on what type of attribute you are animating. When repositioning your views on screen you will use the </a:t>
            </a:r>
            <a:r>
              <a:rPr lang="en-US" dirty="0" err="1"/>
              <a:t>translationX</a:t>
            </a:r>
            <a:r>
              <a:rPr lang="en-US" dirty="0"/>
              <a:t> and </a:t>
            </a:r>
            <a:r>
              <a:rPr lang="en-US" dirty="0" err="1"/>
              <a:t>translationY</a:t>
            </a:r>
            <a:r>
              <a:rPr lang="en-US" dirty="0"/>
              <a:t> attributes.</a:t>
            </a:r>
          </a:p>
        </p:txBody>
      </p:sp>
    </p:spTree>
    <p:extLst>
      <p:ext uri="{BB962C8B-B14F-4D97-AF65-F5344CB8AC3E}">
        <p14:creationId xmlns:p14="http://schemas.microsoft.com/office/powerpoint/2010/main" val="516613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Here is an example of an </a:t>
            </a:r>
            <a:r>
              <a:rPr lang="en-US" dirty="0" err="1"/>
              <a:t>ObjectAnimator</a:t>
            </a:r>
            <a:r>
              <a:rPr lang="en-US" dirty="0"/>
              <a:t> that moves the view to 100 pixels from the left of the screen in 2 seconds</a:t>
            </a:r>
            <a:r>
              <a:rPr lang="en-US" dirty="0" smtClean="0"/>
              <a:t>:</a:t>
            </a:r>
          </a:p>
          <a:p>
            <a:pPr marL="0" indent="0">
              <a:buNone/>
            </a:pPr>
            <a:r>
              <a:rPr lang="en-US" dirty="0" err="1"/>
              <a:t>ObjectAnimator</a:t>
            </a:r>
            <a:r>
              <a:rPr lang="en-US" dirty="0"/>
              <a:t> animation = </a:t>
            </a:r>
            <a:r>
              <a:rPr lang="en-US" dirty="0" err="1"/>
              <a:t>ObjectAnimator.ofFloat</a:t>
            </a:r>
            <a:r>
              <a:rPr lang="en-US" dirty="0"/>
              <a:t>(view, "</a:t>
            </a:r>
            <a:r>
              <a:rPr lang="en-US" dirty="0" err="1"/>
              <a:t>translationX</a:t>
            </a:r>
            <a:r>
              <a:rPr lang="en-US" dirty="0"/>
              <a:t>", 100f);</a:t>
            </a:r>
            <a:br>
              <a:rPr lang="en-US" dirty="0"/>
            </a:br>
            <a:r>
              <a:rPr lang="en-US" dirty="0" err="1"/>
              <a:t>animation.setDuration</a:t>
            </a:r>
            <a:r>
              <a:rPr lang="en-US" dirty="0"/>
              <a:t>(2000);</a:t>
            </a:r>
            <a:br>
              <a:rPr lang="en-US" dirty="0"/>
            </a:br>
            <a:r>
              <a:rPr lang="en-US" dirty="0" err="1"/>
              <a:t>animation.start</a:t>
            </a:r>
            <a:r>
              <a:rPr lang="en-US" dirty="0"/>
              <a:t>();</a:t>
            </a:r>
          </a:p>
        </p:txBody>
      </p:sp>
    </p:spTree>
    <p:extLst>
      <p:ext uri="{BB962C8B-B14F-4D97-AF65-F5344CB8AC3E}">
        <p14:creationId xmlns:p14="http://schemas.microsoft.com/office/powerpoint/2010/main" val="1764905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This example uses the </a:t>
            </a:r>
            <a:r>
              <a:rPr lang="en-US" dirty="0" err="1"/>
              <a:t>ObjectAnimator.ofFloat</a:t>
            </a:r>
            <a:r>
              <a:rPr lang="en-US" dirty="0"/>
              <a:t>() method since the translation values have to be floats. The first parameter is the view you want to animate. The second parameter is the property you are animating. Since the view needs to be moved horizontally, the </a:t>
            </a:r>
            <a:r>
              <a:rPr lang="en-US" dirty="0" err="1"/>
              <a:t>translationX</a:t>
            </a:r>
            <a:r>
              <a:rPr lang="en-US" dirty="0"/>
              <a:t> property is used. The last parameter is the end value of the animation. Since this value is 100, it will be that many pixels from the left of the screen.</a:t>
            </a:r>
          </a:p>
          <a:p>
            <a:r>
              <a:rPr lang="en-US" dirty="0"/>
              <a:t>The next method specifies how long the animation should take in milliseconds. In this example the animation will run for 2 seconds (2000 milliseconds).</a:t>
            </a:r>
          </a:p>
          <a:p>
            <a:r>
              <a:rPr lang="en-US" dirty="0"/>
              <a:t>The last method causes the animation to run which will update the view's position on screen.</a:t>
            </a:r>
          </a:p>
          <a:p>
            <a:endParaRPr lang="en-US" dirty="0"/>
          </a:p>
        </p:txBody>
      </p:sp>
    </p:spTree>
    <p:extLst>
      <p:ext uri="{BB962C8B-B14F-4D97-AF65-F5344CB8AC3E}">
        <p14:creationId xmlns:p14="http://schemas.microsoft.com/office/powerpoint/2010/main" val="1103597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curved </a:t>
            </a:r>
            <a:r>
              <a:rPr lang="en-US" dirty="0" smtClean="0"/>
              <a:t>motion</a:t>
            </a:r>
            <a:endParaRPr lang="en-US" dirty="0"/>
          </a:p>
        </p:txBody>
      </p:sp>
      <p:sp>
        <p:nvSpPr>
          <p:cNvPr id="3" name="Content Placeholder 2"/>
          <p:cNvSpPr>
            <a:spLocks noGrp="1"/>
          </p:cNvSpPr>
          <p:nvPr>
            <p:ph idx="1"/>
          </p:nvPr>
        </p:nvSpPr>
        <p:spPr/>
        <p:txBody>
          <a:bodyPr/>
          <a:lstStyle/>
          <a:p>
            <a:r>
              <a:rPr lang="en-US" dirty="0"/>
              <a:t>While using the </a:t>
            </a:r>
            <a:r>
              <a:rPr lang="en-US" dirty="0" err="1"/>
              <a:t>ObjectAnimator</a:t>
            </a:r>
            <a:r>
              <a:rPr lang="en-US" dirty="0"/>
              <a:t> is convenient, by default it will reposition the view using a straight line between the starting and ending points. Material design relies on curves for not only the timing of an animation, but also the spatial movement of objects on the screen. Using curved motion can help give your app a more material feel while making your animations more interesting.</a:t>
            </a:r>
          </a:p>
        </p:txBody>
      </p:sp>
    </p:spTree>
    <p:extLst>
      <p:ext uri="{BB962C8B-B14F-4D97-AF65-F5344CB8AC3E}">
        <p14:creationId xmlns:p14="http://schemas.microsoft.com/office/powerpoint/2010/main" val="34013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a:t>
            </a:r>
            <a:r>
              <a:rPr lang="en-US" dirty="0" smtClean="0"/>
              <a:t>Standby</a:t>
            </a:r>
            <a:endParaRPr lang="en-US" dirty="0"/>
          </a:p>
        </p:txBody>
      </p:sp>
      <p:sp>
        <p:nvSpPr>
          <p:cNvPr id="3" name="Content Placeholder 2"/>
          <p:cNvSpPr>
            <a:spLocks noGrp="1"/>
          </p:cNvSpPr>
          <p:nvPr>
            <p:ph idx="1"/>
          </p:nvPr>
        </p:nvSpPr>
        <p:spPr/>
        <p:txBody>
          <a:bodyPr/>
          <a:lstStyle/>
          <a:p>
            <a:r>
              <a:rPr lang="en-US" dirty="0"/>
              <a:t>App Standby extends battery life by deferring background network activity and jobs for applications the user is not actively using</a:t>
            </a:r>
            <a:r>
              <a:rPr lang="en-US" dirty="0" smtClean="0"/>
              <a:t>.</a:t>
            </a:r>
          </a:p>
          <a:p>
            <a:r>
              <a:rPr lang="en-US" dirty="0"/>
              <a:t>The platform detects inactive applications and places them in App Standby until the user begins actively engaging with the application.</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6609924"/>
              </p:ext>
            </p:extLst>
          </p:nvPr>
        </p:nvGraphicFramePr>
        <p:xfrm>
          <a:off x="799540" y="4548165"/>
          <a:ext cx="10589741" cy="1924411"/>
        </p:xfrm>
        <a:graphic>
          <a:graphicData uri="http://schemas.openxmlformats.org/drawingml/2006/table">
            <a:tbl>
              <a:tblPr/>
              <a:tblGrid>
                <a:gridCol w="4871282"/>
                <a:gridCol w="2435640"/>
                <a:gridCol w="3282819"/>
              </a:tblGrid>
              <a:tr h="269475">
                <a:tc>
                  <a:txBody>
                    <a:bodyPr/>
                    <a:lstStyle/>
                    <a:p>
                      <a:pPr algn="l" fontAlgn="ctr"/>
                      <a:r>
                        <a:rPr lang="en-US" sz="1400" b="0">
                          <a:solidFill>
                            <a:srgbClr val="FFFFFF"/>
                          </a:solidFill>
                          <a:effectLst/>
                          <a:latin typeface="Roboto" charset="0"/>
                        </a:rPr>
                        <a:t>Detection</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400" b="0">
                          <a:solidFill>
                            <a:srgbClr val="FFFFFF"/>
                          </a:solidFill>
                          <a:effectLst/>
                          <a:latin typeface="Roboto" charset="0"/>
                        </a:rPr>
                        <a:t>During App Standby</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400" b="0">
                          <a:solidFill>
                            <a:srgbClr val="FFFFFF"/>
                          </a:solidFill>
                          <a:effectLst/>
                          <a:latin typeface="Roboto" charset="0"/>
                        </a:rPr>
                        <a:t>Exit</a:t>
                      </a:r>
                    </a:p>
                  </a:txBody>
                  <a:tcPr marL="39232" marR="39232" marT="39232" marB="39232"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r>
              <a:tr h="1632587">
                <a:tc>
                  <a:txBody>
                    <a:bodyPr/>
                    <a:lstStyle/>
                    <a:p>
                      <a:pPr algn="l" fontAlgn="t"/>
                      <a:r>
                        <a:rPr lang="en-US" sz="1400">
                          <a:solidFill>
                            <a:srgbClr val="212121"/>
                          </a:solidFill>
                          <a:effectLst/>
                        </a:rPr>
                        <a:t>The platform detects an application is inactive when the device is not charging </a:t>
                      </a:r>
                      <a:r>
                        <a:rPr lang="en-US" sz="1400" b="0">
                          <a:solidFill>
                            <a:srgbClr val="212121"/>
                          </a:solidFill>
                          <a:effectLst/>
                        </a:rPr>
                        <a:t>and</a:t>
                      </a:r>
                      <a:r>
                        <a:rPr lang="en-US" sz="1400">
                          <a:solidFill>
                            <a:srgbClr val="212121"/>
                          </a:solidFill>
                          <a:effectLst/>
                        </a:rPr>
                        <a:t> the user has not launched the application directly or indirectly for a specific amount of clock time as well as a specific amount of screen-on time. (Indirect launches occur when a foreground app accesses a service in a second app.)</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400">
                          <a:solidFill>
                            <a:srgbClr val="212121"/>
                          </a:solidFill>
                          <a:effectLst/>
                        </a:rPr>
                        <a:t>The platform prevents applications from accessing the network more than once a day, deferring application syncs and other jobs.</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400" dirty="0">
                          <a:solidFill>
                            <a:srgbClr val="212121"/>
                          </a:solidFill>
                          <a:effectLst/>
                        </a:rPr>
                        <a:t>The platform exits the app from App Standby when:</a:t>
                      </a:r>
                    </a:p>
                    <a:p>
                      <a:pPr algn="l" fontAlgn="t">
                        <a:buFont typeface="Arial" charset="0"/>
                        <a:buChar char="•"/>
                      </a:pPr>
                      <a:r>
                        <a:rPr lang="en-US" sz="1400" dirty="0">
                          <a:solidFill>
                            <a:srgbClr val="212121"/>
                          </a:solidFill>
                          <a:effectLst/>
                        </a:rPr>
                        <a:t>Application becomes active.</a:t>
                      </a:r>
                    </a:p>
                    <a:p>
                      <a:pPr algn="l" fontAlgn="t">
                        <a:buFont typeface="Arial" charset="0"/>
                        <a:buChar char="•"/>
                      </a:pPr>
                      <a:r>
                        <a:rPr lang="en-US" sz="1400" dirty="0">
                          <a:solidFill>
                            <a:srgbClr val="212121"/>
                          </a:solidFill>
                          <a:effectLst/>
                        </a:rPr>
                        <a:t>Device is plugged in and charging.</a:t>
                      </a:r>
                    </a:p>
                  </a:txBody>
                  <a:tcPr marL="39232" marR="39232" marT="34328" marB="39232">
                    <a:lnL>
                      <a:noFill/>
                    </a:lnL>
                    <a:lnR>
                      <a:noFill/>
                    </a:lnR>
                    <a:lnT w="6350" cap="flat" cmpd="sng" algn="ctr">
                      <a:solidFill>
                        <a:srgbClr val="CFD8DC"/>
                      </a:solidFill>
                      <a:prstDash val="solid"/>
                      <a:round/>
                      <a:headEnd type="none" w="med" len="med"/>
                      <a:tailEnd type="none" w="med" len="med"/>
                    </a:lnT>
                    <a:lnB>
                      <a:noFill/>
                    </a:lnB>
                    <a:solidFill>
                      <a:srgbClr val="78909C"/>
                    </a:solidFill>
                  </a:tcPr>
                </a:tc>
              </a:tr>
            </a:tbl>
          </a:graphicData>
        </a:graphic>
      </p:graphicFrame>
    </p:spTree>
    <p:extLst>
      <p:ext uri="{BB962C8B-B14F-4D97-AF65-F5344CB8AC3E}">
        <p14:creationId xmlns:p14="http://schemas.microsoft.com/office/powerpoint/2010/main" val="1547501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err="1" smtClean="0"/>
              <a:t>PathInterpolator</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t>PathInterpolator</a:t>
            </a:r>
            <a:r>
              <a:rPr lang="en-US" dirty="0"/>
              <a:t> class is a new interpolator introduced in Android 5.0 (API 21). It is based on a </a:t>
            </a:r>
            <a:r>
              <a:rPr lang="en-US" dirty="0" err="1"/>
              <a:t>Bézier</a:t>
            </a:r>
            <a:r>
              <a:rPr lang="en-US" dirty="0"/>
              <a:t> curve or a Path object. This interpolator specifies a motion curve in a 1x1 square, with anchor points at (0,0) and (1,1) and control points as specified using the constructor arguments. One way to create a </a:t>
            </a:r>
            <a:r>
              <a:rPr lang="en-US" dirty="0" err="1"/>
              <a:t>PathInterpolator</a:t>
            </a:r>
            <a:r>
              <a:rPr lang="en-US" dirty="0"/>
              <a:t> is by creating a </a:t>
            </a:r>
            <a:r>
              <a:rPr lang="en-US" dirty="0" err="1"/>
              <a:t>Pathobject</a:t>
            </a:r>
            <a:r>
              <a:rPr lang="en-US" dirty="0"/>
              <a:t> and supplying it to the </a:t>
            </a:r>
            <a:r>
              <a:rPr lang="en-US" dirty="0" err="1"/>
              <a:t>PathInterpolator</a:t>
            </a:r>
            <a:r>
              <a:rPr lang="en-US" dirty="0" smtClean="0"/>
              <a:t>:</a:t>
            </a:r>
          </a:p>
          <a:p>
            <a:r>
              <a:rPr lang="en-US" dirty="0"/>
              <a:t>// </a:t>
            </a:r>
            <a:r>
              <a:rPr lang="en-US" dirty="0" err="1"/>
              <a:t>arcTo</a:t>
            </a:r>
            <a:r>
              <a:rPr lang="en-US" dirty="0"/>
              <a:t>() and </a:t>
            </a:r>
            <a:r>
              <a:rPr lang="en-US" dirty="0" err="1"/>
              <a:t>PathInterpolator</a:t>
            </a:r>
            <a:r>
              <a:rPr lang="en-US" dirty="0"/>
              <a:t> only available on API 21+</a:t>
            </a:r>
            <a:br>
              <a:rPr lang="en-US" dirty="0"/>
            </a:br>
            <a:r>
              <a:rPr lang="en-US" dirty="0"/>
              <a:t>if (</a:t>
            </a:r>
            <a:r>
              <a:rPr lang="en-US" dirty="0" err="1"/>
              <a:t>Build.VERSION.SDK_INT</a:t>
            </a:r>
            <a:r>
              <a:rPr lang="en-US" dirty="0"/>
              <a:t> &gt;= </a:t>
            </a:r>
            <a:r>
              <a:rPr lang="en-US" dirty="0" err="1"/>
              <a:t>Build.VERSION_CODES.LOLLIPOP</a:t>
            </a:r>
            <a:r>
              <a:rPr lang="en-US" dirty="0"/>
              <a:t>) {</a:t>
            </a:r>
            <a:br>
              <a:rPr lang="en-US" dirty="0"/>
            </a:br>
            <a:r>
              <a:rPr lang="en-US" dirty="0"/>
              <a:t>  Path path = new Path();</a:t>
            </a:r>
            <a:br>
              <a:rPr lang="en-US" dirty="0"/>
            </a:br>
            <a:r>
              <a:rPr lang="en-US" dirty="0"/>
              <a:t>  </a:t>
            </a:r>
            <a:r>
              <a:rPr lang="en-US" dirty="0" err="1"/>
              <a:t>path.arcTo</a:t>
            </a:r>
            <a:r>
              <a:rPr lang="en-US" dirty="0"/>
              <a:t>(0f, 0f, 1000f, 1000f, 270f, -180f, true);</a:t>
            </a:r>
            <a:br>
              <a:rPr lang="en-US" dirty="0"/>
            </a:br>
            <a:r>
              <a:rPr lang="en-US" dirty="0"/>
              <a:t>  </a:t>
            </a:r>
            <a:r>
              <a:rPr lang="en-US" dirty="0" err="1"/>
              <a:t>PathInterpolator</a:t>
            </a:r>
            <a:r>
              <a:rPr lang="en-US" dirty="0"/>
              <a:t> </a:t>
            </a:r>
            <a:r>
              <a:rPr lang="en-US" dirty="0" err="1"/>
              <a:t>pathInterpolator</a:t>
            </a:r>
            <a:r>
              <a:rPr lang="en-US" dirty="0"/>
              <a:t> = new </a:t>
            </a:r>
            <a:r>
              <a:rPr lang="en-US" dirty="0" err="1"/>
              <a:t>PathInterpolator</a:t>
            </a:r>
            <a:r>
              <a:rPr lang="en-US" dirty="0"/>
              <a:t>(path);</a:t>
            </a:r>
            <a:br>
              <a:rPr lang="en-US" dirty="0"/>
            </a:br>
            <a:r>
              <a:rPr lang="en-US" dirty="0"/>
              <a:t>}</a:t>
            </a:r>
          </a:p>
        </p:txBody>
      </p:sp>
    </p:spTree>
    <p:extLst>
      <p:ext uri="{BB962C8B-B14F-4D97-AF65-F5344CB8AC3E}">
        <p14:creationId xmlns:p14="http://schemas.microsoft.com/office/powerpoint/2010/main" val="1440393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Once you have created a </a:t>
            </a:r>
            <a:r>
              <a:rPr lang="en-US" dirty="0" err="1"/>
              <a:t>PathInterpolator</a:t>
            </a:r>
            <a:r>
              <a:rPr lang="en-US" dirty="0"/>
              <a:t> object, you can pass it to the </a:t>
            </a:r>
            <a:r>
              <a:rPr lang="en-US" dirty="0" err="1"/>
              <a:t>Animator.setInterpolator</a:t>
            </a:r>
            <a:r>
              <a:rPr lang="en-US" dirty="0"/>
              <a:t>() method. The Animator will then use the interpolator to determine the timing or path curve when it is started</a:t>
            </a:r>
            <a:r>
              <a:rPr lang="en-US" dirty="0" smtClean="0"/>
              <a:t>.</a:t>
            </a:r>
          </a:p>
          <a:p>
            <a:pPr marL="0" indent="0">
              <a:buNone/>
            </a:pPr>
            <a:r>
              <a:rPr lang="en-US" dirty="0" err="1"/>
              <a:t>ObjectAnimator</a:t>
            </a:r>
            <a:r>
              <a:rPr lang="en-US" dirty="0"/>
              <a:t> animation = </a:t>
            </a:r>
            <a:r>
              <a:rPr lang="en-US" dirty="0" err="1"/>
              <a:t>ObjectAnimator.ofFloat</a:t>
            </a:r>
            <a:r>
              <a:rPr lang="en-US" dirty="0"/>
              <a:t>(view, "</a:t>
            </a:r>
            <a:r>
              <a:rPr lang="en-US" dirty="0" err="1"/>
              <a:t>translationX</a:t>
            </a:r>
            <a:r>
              <a:rPr lang="en-US" dirty="0"/>
              <a:t>", 100f);</a:t>
            </a:r>
            <a:br>
              <a:rPr lang="en-US" dirty="0"/>
            </a:br>
            <a:r>
              <a:rPr lang="en-US" dirty="0" err="1"/>
              <a:t>animation.setInterpolator</a:t>
            </a:r>
            <a:r>
              <a:rPr lang="en-US" dirty="0"/>
              <a:t>(</a:t>
            </a:r>
            <a:r>
              <a:rPr lang="en-US" dirty="0" err="1"/>
              <a:t>pathInterpolator</a:t>
            </a:r>
            <a:r>
              <a:rPr lang="en-US" dirty="0"/>
              <a:t>);</a:t>
            </a:r>
            <a:br>
              <a:rPr lang="en-US" dirty="0"/>
            </a:br>
            <a:r>
              <a:rPr lang="en-US" dirty="0" err="1"/>
              <a:t>animation.start</a:t>
            </a:r>
            <a:r>
              <a:rPr lang="en-US" dirty="0"/>
              <a:t>();</a:t>
            </a:r>
          </a:p>
        </p:txBody>
      </p:sp>
    </p:spTree>
    <p:extLst>
      <p:ext uri="{BB962C8B-B14F-4D97-AF65-F5344CB8AC3E}">
        <p14:creationId xmlns:p14="http://schemas.microsoft.com/office/powerpoint/2010/main" val="1727699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your own </a:t>
            </a:r>
            <a:r>
              <a:rPr lang="en-US" dirty="0" smtClean="0"/>
              <a:t>path</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dirty="0" err="1"/>
              <a:t>ObjectAnimator</a:t>
            </a:r>
            <a:r>
              <a:rPr lang="en-US" dirty="0"/>
              <a:t> class has new constructors that enable you to animate coordinates along a path using two or more properties at once along with a path. For example, the following animator uses a Path object to animate the X and Y properties of a view</a:t>
            </a:r>
            <a:r>
              <a:rPr lang="en-US" dirty="0" smtClean="0"/>
              <a:t>:</a:t>
            </a:r>
          </a:p>
          <a:p>
            <a:r>
              <a:rPr lang="en-US" dirty="0"/>
              <a:t>if (</a:t>
            </a:r>
            <a:r>
              <a:rPr lang="en-US" dirty="0" err="1"/>
              <a:t>Build.VERSION.SDK_INT</a:t>
            </a:r>
            <a:r>
              <a:rPr lang="en-US" dirty="0"/>
              <a:t> &gt;= </a:t>
            </a:r>
            <a:r>
              <a:rPr lang="en-US" dirty="0" err="1"/>
              <a:t>Build.VERSION_CODES.LOLLIPOP</a:t>
            </a:r>
            <a:r>
              <a:rPr lang="en-US" dirty="0"/>
              <a:t>) {</a:t>
            </a:r>
            <a:br>
              <a:rPr lang="en-US" dirty="0"/>
            </a:br>
            <a:r>
              <a:rPr lang="en-US" dirty="0"/>
              <a:t>  Path path = new Path();</a:t>
            </a:r>
            <a:br>
              <a:rPr lang="en-US" dirty="0"/>
            </a:br>
            <a:r>
              <a:rPr lang="en-US" dirty="0"/>
              <a:t>  </a:t>
            </a:r>
            <a:r>
              <a:rPr lang="en-US" dirty="0" err="1"/>
              <a:t>path.arcTo</a:t>
            </a:r>
            <a:r>
              <a:rPr lang="en-US" dirty="0"/>
              <a:t>(0f, 0f, 1000f, 1000f, 270f, -180f, true);</a:t>
            </a:r>
            <a:br>
              <a:rPr lang="en-US" dirty="0"/>
            </a:br>
            <a:r>
              <a:rPr lang="en-US" dirty="0"/>
              <a:t>  </a:t>
            </a:r>
            <a:r>
              <a:rPr lang="en-US" dirty="0" err="1"/>
              <a:t>ObjectAnimator</a:t>
            </a:r>
            <a:r>
              <a:rPr lang="en-US" dirty="0"/>
              <a:t> animator = </a:t>
            </a:r>
            <a:r>
              <a:rPr lang="en-US" dirty="0" err="1"/>
              <a:t>ObjectAnimator.ofFloat</a:t>
            </a:r>
            <a:r>
              <a:rPr lang="en-US" dirty="0"/>
              <a:t>(view, </a:t>
            </a:r>
            <a:r>
              <a:rPr lang="en-US" dirty="0" err="1"/>
              <a:t>View.X</a:t>
            </a:r>
            <a:r>
              <a:rPr lang="en-US" dirty="0"/>
              <a:t>, </a:t>
            </a:r>
            <a:r>
              <a:rPr lang="en-US" dirty="0" err="1"/>
              <a:t>View.Y</a:t>
            </a:r>
            <a:r>
              <a:rPr lang="en-US" dirty="0"/>
              <a:t>, path);</a:t>
            </a:r>
            <a:br>
              <a:rPr lang="en-US" dirty="0"/>
            </a:br>
            <a:r>
              <a:rPr lang="en-US" dirty="0"/>
              <a:t>  </a:t>
            </a:r>
            <a:r>
              <a:rPr lang="en-US" dirty="0" err="1"/>
              <a:t>animator.setDuration</a:t>
            </a:r>
            <a:r>
              <a:rPr lang="en-US" dirty="0"/>
              <a:t>(2000);</a:t>
            </a:r>
            <a:br>
              <a:rPr lang="en-US" dirty="0"/>
            </a:br>
            <a:r>
              <a:rPr lang="en-US" dirty="0"/>
              <a:t>  </a:t>
            </a:r>
            <a:r>
              <a:rPr lang="en-US" dirty="0" err="1"/>
              <a:t>animator.start</a:t>
            </a:r>
            <a:r>
              <a:rPr lang="en-US" dirty="0"/>
              <a:t>();</a:t>
            </a:r>
            <a:br>
              <a:rPr lang="en-US" dirty="0"/>
            </a:br>
            <a:r>
              <a:rPr lang="en-US" dirty="0"/>
              <a:t>} else {</a:t>
            </a:r>
            <a:br>
              <a:rPr lang="en-US" dirty="0"/>
            </a:br>
            <a:r>
              <a:rPr lang="en-US" dirty="0"/>
              <a:t>  // Create animator without using curved path</a:t>
            </a:r>
            <a:br>
              <a:rPr lang="en-US" dirty="0"/>
            </a:br>
            <a:r>
              <a:rPr lang="en-US" dirty="0"/>
              <a:t>}</a:t>
            </a:r>
          </a:p>
        </p:txBody>
      </p:sp>
    </p:spTree>
    <p:extLst>
      <p:ext uri="{BB962C8B-B14F-4D97-AF65-F5344CB8AC3E}">
        <p14:creationId xmlns:p14="http://schemas.microsoft.com/office/powerpoint/2010/main" val="17803716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a:t>/training/animation/</a:t>
            </a:r>
          </a:p>
        </p:txBody>
      </p:sp>
    </p:spTree>
    <p:extLst>
      <p:ext uri="{BB962C8B-B14F-4D97-AF65-F5344CB8AC3E}">
        <p14:creationId xmlns:p14="http://schemas.microsoft.com/office/powerpoint/2010/main" val="144709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Doze</a:t>
            </a:r>
            <a:endParaRPr lang="en-US" dirty="0"/>
          </a:p>
        </p:txBody>
      </p:sp>
      <p:sp>
        <p:nvSpPr>
          <p:cNvPr id="3" name="Content Placeholder 2"/>
          <p:cNvSpPr>
            <a:spLocks noGrp="1"/>
          </p:cNvSpPr>
          <p:nvPr>
            <p:ph idx="1"/>
          </p:nvPr>
        </p:nvSpPr>
        <p:spPr/>
        <p:txBody>
          <a:bodyPr>
            <a:normAutofit fontScale="77500" lnSpcReduction="20000"/>
          </a:bodyPr>
          <a:lstStyle/>
          <a:p>
            <a:r>
              <a:rPr lang="en-US" dirty="0"/>
              <a:t>Doze extends battery life by deferring application background CPU and network activity when a device is unused for long periods.</a:t>
            </a:r>
          </a:p>
          <a:p>
            <a:r>
              <a:rPr lang="en-US" dirty="0"/>
              <a:t>Idle devices in Doze periodically enter a maintenance window, during which apps can complete pending activities (syncs, jobs, etc.). Doze then resumes sleep for a longer period of time, followed by another maintenance window. The platform continues the Doze sleep/maintenance sequence, increasing the length of idle each time, until a maximum of a few hours of sleep time is reached. At all times, a device in Doze remains aware of motion and immediately leaves Doze if motion is detected.</a:t>
            </a:r>
          </a:p>
          <a:p>
            <a:r>
              <a:rPr lang="en-US" dirty="0"/>
              <a:t>Android 7.0 and higher extends Doze to trigger a lighter set of optimizations every time a user turns off the device screen, even when the user continues to move around, enabling longer lasting battery life.</a:t>
            </a:r>
          </a:p>
          <a:p>
            <a:endParaRPr lang="en-US" dirty="0"/>
          </a:p>
        </p:txBody>
      </p:sp>
    </p:spTree>
    <p:extLst>
      <p:ext uri="{BB962C8B-B14F-4D97-AF65-F5344CB8AC3E}">
        <p14:creationId xmlns:p14="http://schemas.microsoft.com/office/powerpoint/2010/main" val="55639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729793"/>
              </p:ext>
            </p:extLst>
          </p:nvPr>
        </p:nvGraphicFramePr>
        <p:xfrm>
          <a:off x="136337" y="1927655"/>
          <a:ext cx="11916150" cy="4787098"/>
        </p:xfrm>
        <a:graphic>
          <a:graphicData uri="http://schemas.openxmlformats.org/drawingml/2006/table">
            <a:tbl>
              <a:tblPr/>
              <a:tblGrid>
                <a:gridCol w="2383229"/>
                <a:gridCol w="7149692"/>
                <a:gridCol w="2383229"/>
              </a:tblGrid>
              <a:tr h="342115">
                <a:tc>
                  <a:txBody>
                    <a:bodyPr/>
                    <a:lstStyle/>
                    <a:p>
                      <a:pPr algn="l" fontAlgn="ctr"/>
                      <a:r>
                        <a:rPr lang="en-US" sz="1900" b="0">
                          <a:solidFill>
                            <a:srgbClr val="FFFFFF"/>
                          </a:solidFill>
                          <a:effectLst/>
                          <a:latin typeface="Roboto" charset="0"/>
                        </a:rPr>
                        <a:t>Detection</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900" b="0">
                          <a:solidFill>
                            <a:srgbClr val="FFFFFF"/>
                          </a:solidFill>
                          <a:effectLst/>
                          <a:latin typeface="Roboto" charset="0"/>
                        </a:rPr>
                        <a:t>During Doze</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900" b="0">
                          <a:solidFill>
                            <a:srgbClr val="FFFFFF"/>
                          </a:solidFill>
                          <a:effectLst/>
                          <a:latin typeface="Roboto" charset="0"/>
                        </a:rPr>
                        <a:t>Exit</a:t>
                      </a:r>
                    </a:p>
                  </a:txBody>
                  <a:tcPr marL="24418" marR="24418" marT="24418" marB="24418" anchor="ctr">
                    <a:lnL>
                      <a:noFill/>
                    </a:lnL>
                    <a:lnR>
                      <a:noFill/>
                    </a:lnR>
                    <a:lnT w="6350" cap="flat" cmpd="sng" algn="ctr">
                      <a:solidFill>
                        <a:srgbClr val="CFD8DC"/>
                      </a:solidFill>
                      <a:prstDash val="solid"/>
                      <a:round/>
                      <a:headEnd type="none" w="med" len="med"/>
                      <a:tailEnd type="none" w="med" len="med"/>
                    </a:lnT>
                    <a:lnB w="6350" cap="flat" cmpd="sng" algn="ctr">
                      <a:solidFill>
                        <a:srgbClr val="CFD8DC"/>
                      </a:solidFill>
                      <a:prstDash val="solid"/>
                      <a:round/>
                      <a:headEnd type="none" w="med" len="med"/>
                      <a:tailEnd type="none" w="med" len="med"/>
                    </a:lnB>
                    <a:solidFill>
                      <a:srgbClr val="78909C"/>
                    </a:solidFill>
                  </a:tcPr>
                </a:tc>
              </a:tr>
              <a:tr h="4444983">
                <a:tc>
                  <a:txBody>
                    <a:bodyPr/>
                    <a:lstStyle/>
                    <a:p>
                      <a:pPr algn="l" fontAlgn="t"/>
                      <a:r>
                        <a:rPr lang="en-US" sz="1900">
                          <a:solidFill>
                            <a:srgbClr val="212121"/>
                          </a:solidFill>
                          <a:effectLst/>
                        </a:rPr>
                        <a:t>The platform detects a device is idle when:</a:t>
                      </a:r>
                    </a:p>
                    <a:p>
                      <a:pPr algn="l" fontAlgn="t">
                        <a:buFont typeface="Arial" charset="0"/>
                        <a:buChar char="•"/>
                      </a:pPr>
                      <a:r>
                        <a:rPr lang="en-US" sz="1900">
                          <a:solidFill>
                            <a:srgbClr val="212121"/>
                          </a:solidFill>
                          <a:effectLst/>
                        </a:rPr>
                        <a:t>Device is stationary (using significant motion detector).</a:t>
                      </a:r>
                    </a:p>
                    <a:p>
                      <a:pPr algn="l" fontAlgn="t">
                        <a:buFont typeface="Arial" charset="0"/>
                        <a:buChar char="•"/>
                      </a:pPr>
                      <a:r>
                        <a:rPr lang="en-US" sz="1900">
                          <a:solidFill>
                            <a:srgbClr val="212121"/>
                          </a:solidFill>
                          <a:effectLst/>
                        </a:rPr>
                        <a:t>Device screen is off for some amount of time.</a:t>
                      </a:r>
                    </a:p>
                    <a:p>
                      <a:pPr algn="l" fontAlgn="t"/>
                      <a:r>
                        <a:rPr lang="en-US" sz="1900">
                          <a:solidFill>
                            <a:srgbClr val="212121"/>
                          </a:solidFill>
                          <a:effectLst/>
                        </a:rPr>
                        <a:t>Doze mode does not engage when the device is plugged into a power charger.</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900" dirty="0">
                          <a:solidFill>
                            <a:srgbClr val="212121"/>
                          </a:solidFill>
                          <a:effectLst/>
                        </a:rPr>
                        <a:t>The platform attempts to keep the system in a sleep state, periodically resuming normal operations during a maintenance window then returning the device to sleep for longer repeating periods. During sleep, the following restrictions are active:</a:t>
                      </a:r>
                    </a:p>
                    <a:p>
                      <a:pPr algn="l" fontAlgn="t">
                        <a:buFont typeface="Arial" charset="0"/>
                        <a:buChar char="•"/>
                      </a:pPr>
                      <a:r>
                        <a:rPr lang="en-US" sz="1900" dirty="0">
                          <a:solidFill>
                            <a:srgbClr val="212121"/>
                          </a:solidFill>
                          <a:effectLst/>
                        </a:rPr>
                        <a:t>Apps not allowed network access.</a:t>
                      </a:r>
                    </a:p>
                    <a:p>
                      <a:pPr algn="l" fontAlgn="t">
                        <a:buFont typeface="Arial" charset="0"/>
                        <a:buChar char="•"/>
                      </a:pPr>
                      <a:r>
                        <a:rPr lang="en-US" sz="1900" dirty="0">
                          <a:solidFill>
                            <a:srgbClr val="212121"/>
                          </a:solidFill>
                          <a:effectLst/>
                        </a:rPr>
                        <a:t>App </a:t>
                      </a:r>
                      <a:r>
                        <a:rPr lang="en-US" sz="1900" dirty="0" err="1">
                          <a:solidFill>
                            <a:srgbClr val="212121"/>
                          </a:solidFill>
                          <a:effectLst/>
                        </a:rPr>
                        <a:t>wakelocks</a:t>
                      </a:r>
                      <a:r>
                        <a:rPr lang="en-US" sz="1900" dirty="0">
                          <a:solidFill>
                            <a:srgbClr val="212121"/>
                          </a:solidFill>
                          <a:effectLst/>
                        </a:rPr>
                        <a:t> ignored.</a:t>
                      </a:r>
                    </a:p>
                    <a:p>
                      <a:pPr algn="l" fontAlgn="t">
                        <a:buFont typeface="Arial" charset="0"/>
                        <a:buChar char="•"/>
                      </a:pPr>
                      <a:r>
                        <a:rPr lang="en-US" sz="1900" dirty="0">
                          <a:solidFill>
                            <a:srgbClr val="212121"/>
                          </a:solidFill>
                          <a:effectLst/>
                        </a:rPr>
                        <a:t>Alarms deferred. Excludes alarm clock alarms and alarms set </a:t>
                      </a:r>
                      <a:r>
                        <a:rPr lang="en-US" sz="1900" dirty="0" err="1">
                          <a:solidFill>
                            <a:srgbClr val="212121"/>
                          </a:solidFill>
                          <a:effectLst/>
                        </a:rPr>
                        <a:t>usingsetAndAllowWhileIdle</a:t>
                      </a:r>
                      <a:r>
                        <a:rPr lang="en-US" sz="1900" dirty="0">
                          <a:solidFill>
                            <a:srgbClr val="212121"/>
                          </a:solidFill>
                          <a:effectLst/>
                        </a:rPr>
                        <a:t>() (limited to 1 per 15 minutes per app while in Doze). This exemption is intended for apps (such as Calendar) that must show event reminder notifications.</a:t>
                      </a:r>
                    </a:p>
                    <a:p>
                      <a:pPr algn="l" fontAlgn="t">
                        <a:buFont typeface="Arial" charset="0"/>
                        <a:buChar char="•"/>
                      </a:pPr>
                      <a:r>
                        <a:rPr lang="en-US" sz="1900" dirty="0">
                          <a:solidFill>
                            <a:srgbClr val="212121"/>
                          </a:solidFill>
                          <a:effectLst/>
                        </a:rPr>
                        <a:t>Wi-Fi scans not performed.</a:t>
                      </a:r>
                    </a:p>
                    <a:p>
                      <a:pPr algn="l" fontAlgn="t">
                        <a:buFont typeface="Arial" charset="0"/>
                        <a:buChar char="•"/>
                      </a:pPr>
                      <a:r>
                        <a:rPr lang="en-US" sz="1900" dirty="0" err="1">
                          <a:solidFill>
                            <a:srgbClr val="212121"/>
                          </a:solidFill>
                          <a:effectLst/>
                        </a:rPr>
                        <a:t>SyncAdapter</a:t>
                      </a:r>
                      <a:r>
                        <a:rPr lang="en-US" sz="1900" dirty="0">
                          <a:solidFill>
                            <a:srgbClr val="212121"/>
                          </a:solidFill>
                          <a:effectLst/>
                        </a:rPr>
                        <a:t> syncs and </a:t>
                      </a:r>
                      <a:r>
                        <a:rPr lang="en-US" sz="1900" dirty="0" err="1">
                          <a:solidFill>
                            <a:srgbClr val="212121"/>
                          </a:solidFill>
                          <a:effectLst/>
                        </a:rPr>
                        <a:t>JobScheduler</a:t>
                      </a:r>
                      <a:r>
                        <a:rPr lang="en-US" sz="1900" dirty="0">
                          <a:solidFill>
                            <a:srgbClr val="212121"/>
                          </a:solidFill>
                          <a:effectLst/>
                        </a:rPr>
                        <a:t> jobs deferred until the next maintenance window.</a:t>
                      </a:r>
                    </a:p>
                    <a:p>
                      <a:pPr algn="l" fontAlgn="t">
                        <a:buFont typeface="Arial" charset="0"/>
                        <a:buChar char="•"/>
                      </a:pPr>
                      <a:r>
                        <a:rPr lang="en-US" sz="1900" dirty="0">
                          <a:solidFill>
                            <a:srgbClr val="212121"/>
                          </a:solidFill>
                          <a:effectLst/>
                        </a:rPr>
                        <a:t>Apps receiving SMS and MMS messages are put on a temporary whitelist so they can complete their processing.</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900" dirty="0">
                          <a:solidFill>
                            <a:srgbClr val="212121"/>
                          </a:solidFill>
                          <a:effectLst/>
                        </a:rPr>
                        <a:t>The platform exits the device from Doze when it detects:</a:t>
                      </a:r>
                    </a:p>
                    <a:p>
                      <a:pPr algn="l" fontAlgn="t">
                        <a:buFont typeface="Arial" charset="0"/>
                        <a:buChar char="•"/>
                      </a:pPr>
                      <a:r>
                        <a:rPr lang="en-US" sz="1900" dirty="0">
                          <a:solidFill>
                            <a:srgbClr val="212121"/>
                          </a:solidFill>
                          <a:effectLst/>
                        </a:rPr>
                        <a:t>User interaction with device.</a:t>
                      </a:r>
                    </a:p>
                    <a:p>
                      <a:pPr algn="l" fontAlgn="t">
                        <a:buFont typeface="Arial" charset="0"/>
                        <a:buChar char="•"/>
                      </a:pPr>
                      <a:r>
                        <a:rPr lang="en-US" sz="1900" dirty="0">
                          <a:solidFill>
                            <a:srgbClr val="212121"/>
                          </a:solidFill>
                          <a:effectLst/>
                        </a:rPr>
                        <a:t>Device movement.</a:t>
                      </a:r>
                    </a:p>
                    <a:p>
                      <a:pPr algn="l" fontAlgn="t">
                        <a:buFont typeface="Arial" charset="0"/>
                        <a:buChar char="•"/>
                      </a:pPr>
                      <a:r>
                        <a:rPr lang="en-US" sz="1900" dirty="0">
                          <a:solidFill>
                            <a:srgbClr val="212121"/>
                          </a:solidFill>
                          <a:effectLst/>
                        </a:rPr>
                        <a:t>Device screen turns on.</a:t>
                      </a:r>
                    </a:p>
                    <a:p>
                      <a:pPr algn="l" fontAlgn="t">
                        <a:buFont typeface="Arial" charset="0"/>
                        <a:buChar char="•"/>
                      </a:pPr>
                      <a:r>
                        <a:rPr lang="en-US" sz="1900" dirty="0">
                          <a:solidFill>
                            <a:srgbClr val="212121"/>
                          </a:solidFill>
                          <a:effectLst/>
                        </a:rPr>
                        <a:t>Imminent </a:t>
                      </a:r>
                      <a:r>
                        <a:rPr lang="en-US" sz="1900" dirty="0" err="1">
                          <a:solidFill>
                            <a:srgbClr val="212121"/>
                          </a:solidFill>
                          <a:effectLst/>
                        </a:rPr>
                        <a:t>AlarmClock</a:t>
                      </a:r>
                      <a:r>
                        <a:rPr lang="en-US" sz="1900" dirty="0">
                          <a:solidFill>
                            <a:srgbClr val="212121"/>
                          </a:solidFill>
                          <a:effectLst/>
                        </a:rPr>
                        <a:t> alarm.</a:t>
                      </a:r>
                    </a:p>
                    <a:p>
                      <a:pPr algn="l" fontAlgn="t"/>
                      <a:r>
                        <a:rPr lang="en-US" sz="1900" dirty="0">
                          <a:solidFill>
                            <a:srgbClr val="212121"/>
                          </a:solidFill>
                          <a:effectLst/>
                        </a:rPr>
                        <a:t>Notifications do not cause the device to exit from Doze.</a:t>
                      </a:r>
                    </a:p>
                  </a:txBody>
                  <a:tcPr marL="24418" marR="24418" marT="21365" marB="24418">
                    <a:lnL>
                      <a:noFill/>
                    </a:lnL>
                    <a:lnR>
                      <a:noFill/>
                    </a:lnR>
                    <a:lnT w="6350" cap="flat" cmpd="sng" algn="ctr">
                      <a:solidFill>
                        <a:srgbClr val="CFD8DC"/>
                      </a:solidFill>
                      <a:prstDash val="solid"/>
                      <a:round/>
                      <a:headEnd type="none" w="med" len="med"/>
                      <a:tailEnd type="none" w="med" len="med"/>
                    </a:lnT>
                    <a:lnB>
                      <a:noFill/>
                    </a:lnB>
                    <a:solidFill>
                      <a:srgbClr val="78909C"/>
                    </a:solidFill>
                  </a:tcPr>
                </a:tc>
              </a:tr>
            </a:tbl>
          </a:graphicData>
        </a:graphic>
      </p:graphicFrame>
    </p:spTree>
    <p:extLst>
      <p:ext uri="{BB962C8B-B14F-4D97-AF65-F5344CB8AC3E}">
        <p14:creationId xmlns:p14="http://schemas.microsoft.com/office/powerpoint/2010/main" val="32872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Management</a:t>
            </a:r>
            <a:endParaRPr lang="en-US" dirty="0"/>
          </a:p>
        </p:txBody>
      </p:sp>
      <p:sp>
        <p:nvSpPr>
          <p:cNvPr id="3" name="Content Placeholder 2"/>
          <p:cNvSpPr>
            <a:spLocks noGrp="1"/>
          </p:cNvSpPr>
          <p:nvPr>
            <p:ph idx="1"/>
          </p:nvPr>
        </p:nvSpPr>
        <p:spPr/>
        <p:txBody>
          <a:bodyPr/>
          <a:lstStyle/>
          <a:p>
            <a:r>
              <a:rPr lang="en-US" dirty="0"/>
              <a:t>Managing the power and performance of Android devices can help ensure applications run consistently and smoothly on a wide range of hardware. In Android 7.0 and later, OEMs can implement support for sustained performance hints that enable apps to maintain a consistent device performance and specify an exclusive core to improve performance for CPU-intensive, foreground applications.</a:t>
            </a:r>
          </a:p>
        </p:txBody>
      </p:sp>
    </p:spTree>
    <p:extLst>
      <p:ext uri="{BB962C8B-B14F-4D97-AF65-F5344CB8AC3E}">
        <p14:creationId xmlns:p14="http://schemas.microsoft.com/office/powerpoint/2010/main" val="397464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10118</TotalTime>
  <Words>2419</Words>
  <Application>Microsoft Macintosh PowerPoint</Application>
  <PresentationFormat>Widescreen</PresentationFormat>
  <Paragraphs>206</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Calibri</vt:lpstr>
      <vt:lpstr>Roboto</vt:lpstr>
      <vt:lpstr>Trebuchet MS</vt:lpstr>
      <vt:lpstr>Tw Cen MT</vt:lpstr>
      <vt:lpstr>Arial</vt:lpstr>
      <vt:lpstr>Circuit</vt:lpstr>
      <vt:lpstr>Android - Lecture 6</vt:lpstr>
      <vt:lpstr>Agenda</vt:lpstr>
      <vt:lpstr>  Power Management </vt:lpstr>
      <vt:lpstr>Battery use statistics</vt:lpstr>
      <vt:lpstr>Android power modes</vt:lpstr>
      <vt:lpstr>App Standby</vt:lpstr>
      <vt:lpstr>Doze</vt:lpstr>
      <vt:lpstr>PowerPoint Presentation</vt:lpstr>
      <vt:lpstr>Performance Management</vt:lpstr>
      <vt:lpstr>Sustained performance</vt:lpstr>
      <vt:lpstr>PowerPoint Presentation</vt:lpstr>
      <vt:lpstr>Exclusive cores</vt:lpstr>
      <vt:lpstr>Low Energy (LE) and Bluetooth scans</vt:lpstr>
      <vt:lpstr>More</vt:lpstr>
      <vt:lpstr>Profile battery usage with Batterystats and Battery Historian</vt:lpstr>
      <vt:lpstr>More:</vt:lpstr>
      <vt:lpstr>How Android builds project</vt:lpstr>
      <vt:lpstr>Android test</vt:lpstr>
      <vt:lpstr>PowerPoint Presentation</vt:lpstr>
      <vt:lpstr>PowerPoint Presentation</vt:lpstr>
      <vt:lpstr>Android Test Dependencies</vt:lpstr>
      <vt:lpstr>Create a local unit test class</vt:lpstr>
      <vt:lpstr>Mock Android dependencies</vt:lpstr>
      <vt:lpstr>To add a mock object to your local unit test using this framework, follow this programming model:</vt:lpstr>
      <vt:lpstr>Error: "Method ... not mocked"</vt:lpstr>
      <vt:lpstr>Build instrumented unit tests</vt:lpstr>
      <vt:lpstr>Run your tests with Firebase Test Lab</vt:lpstr>
      <vt:lpstr>Automate user interface tests</vt:lpstr>
      <vt:lpstr>For testing Android apps, you typically create these types of automated UI tests:</vt:lpstr>
      <vt:lpstr>Test UI for a single app</vt:lpstr>
      <vt:lpstr>Set up Espresso</vt:lpstr>
      <vt:lpstr>Create an Espresso test class</vt:lpstr>
      <vt:lpstr>PowerPoint Presentation</vt:lpstr>
      <vt:lpstr>Verify results</vt:lpstr>
      <vt:lpstr>More</vt:lpstr>
      <vt:lpstr>Animations and Transitions</vt:lpstr>
      <vt:lpstr>Animations and Transitions</vt:lpstr>
      <vt:lpstr>Animations Overview</vt:lpstr>
      <vt:lpstr>Animate bitmaps</vt:lpstr>
      <vt:lpstr>PowerPoint Presentation</vt:lpstr>
      <vt:lpstr>Use AnimationDrawable</vt:lpstr>
      <vt:lpstr>PowerPoint Presentation</vt:lpstr>
      <vt:lpstr>Here's an example Activity, in which the animation is added to an ImageView and then animated when the screen is touched:</vt:lpstr>
      <vt:lpstr>PowerPoint Presentation</vt:lpstr>
      <vt:lpstr>Use AnimatedVectorDrawable</vt:lpstr>
      <vt:lpstr>You normally define animated vector drawables in three XML files:</vt:lpstr>
      <vt:lpstr>PowerPoint Presentation</vt:lpstr>
      <vt:lpstr>PowerPoint Presentation</vt:lpstr>
      <vt:lpstr>The animated vector drawable definition refers to the groups and paths in the vector drawable by their names:</vt:lpstr>
      <vt:lpstr>Reveal or hide a view using animation</vt:lpstr>
      <vt:lpstr>Create a crossfade animation</vt:lpstr>
      <vt:lpstr>Set up the crossfade animation</vt:lpstr>
      <vt:lpstr>Crossfade the views</vt:lpstr>
      <vt:lpstr>Create a card flip animation</vt:lpstr>
      <vt:lpstr>Move a View with Animation</vt:lpstr>
      <vt:lpstr>Change the view position with ObjectAnimator</vt:lpstr>
      <vt:lpstr>PowerPoint Presentation</vt:lpstr>
      <vt:lpstr>PowerPoint Presentation</vt:lpstr>
      <vt:lpstr>Add curved motion</vt:lpstr>
      <vt:lpstr>Use PathInterpolator</vt:lpstr>
      <vt:lpstr>PowerPoint Presentation</vt:lpstr>
      <vt:lpstr>Define your own path</vt:lpstr>
      <vt:lpstr>MORE</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165</cp:revision>
  <dcterms:created xsi:type="dcterms:W3CDTF">2017-12-11T12:36:16Z</dcterms:created>
  <dcterms:modified xsi:type="dcterms:W3CDTF">2018-06-26T06:35:10Z</dcterms:modified>
</cp:coreProperties>
</file>