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58" r:id="rId3"/>
    <p:sldId id="363" r:id="rId4"/>
    <p:sldId id="359" r:id="rId5"/>
    <p:sldId id="367" r:id="rId6"/>
    <p:sldId id="368" r:id="rId7"/>
    <p:sldId id="360" r:id="rId8"/>
    <p:sldId id="369" r:id="rId9"/>
    <p:sldId id="361" r:id="rId10"/>
    <p:sldId id="366" r:id="rId11"/>
    <p:sldId id="365" r:id="rId12"/>
    <p:sldId id="364" r:id="rId13"/>
    <p:sldId id="3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2"/>
    <p:restoredTop sz="94767"/>
  </p:normalViewPr>
  <p:slideViewPr>
    <p:cSldViewPr snapToGrid="0" snapToObjects="1">
      <p:cViewPr>
        <p:scale>
          <a:sx n="262" d="100"/>
          <a:sy n="262" d="100"/>
        </p:scale>
        <p:origin x="-1160" y="-2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C4404-C31B-9241-AF64-17BF23A2028D}" type="datetimeFigureOut">
              <a:rPr lang="en-US" smtClean="0"/>
              <a:t>6/19/18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5FD25-D014-B949-A2E4-C142B01795FA}" type="slidenum">
              <a:rPr lang="en-US" smtClean="0"/>
              <a:t>‹#›</a:t>
            </a:fld>
            <a:endParaRPr lang="en-US"/>
          </a:p>
        </p:txBody>
      </p:sp>
    </p:spTree>
    <p:extLst>
      <p:ext uri="{BB962C8B-B14F-4D97-AF65-F5344CB8AC3E}">
        <p14:creationId xmlns:p14="http://schemas.microsoft.com/office/powerpoint/2010/main" val="49433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Android - Lecture 4</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developer.android.com</a:t>
            </a:r>
            <a:r>
              <a:rPr lang="en-US" dirty="0"/>
              <a:t>/guide/components/fragments</a:t>
            </a:r>
          </a:p>
        </p:txBody>
      </p:sp>
    </p:spTree>
    <p:extLst>
      <p:ext uri="{BB962C8B-B14F-4D97-AF65-F5344CB8AC3E}">
        <p14:creationId xmlns:p14="http://schemas.microsoft.com/office/powerpoint/2010/main" val="131928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 and C++ code to Your </a:t>
            </a:r>
            <a:r>
              <a:rPr lang="en-US" dirty="0" smtClean="0"/>
              <a:t>project</a:t>
            </a:r>
            <a:endParaRPr lang="en-US" dirty="0"/>
          </a:p>
        </p:txBody>
      </p:sp>
      <p:sp>
        <p:nvSpPr>
          <p:cNvPr id="3" name="Content Placeholder 2"/>
          <p:cNvSpPr>
            <a:spLocks noGrp="1"/>
          </p:cNvSpPr>
          <p:nvPr>
            <p:ph idx="1"/>
          </p:nvPr>
        </p:nvSpPr>
        <p:spPr/>
        <p:txBody>
          <a:bodyPr>
            <a:normAutofit lnSpcReduction="10000"/>
          </a:bodyPr>
          <a:lstStyle/>
          <a:p>
            <a:r>
              <a:rPr lang="en-US" dirty="0"/>
              <a:t>You can add C and C++ code to your Android project by placing the code into a </a:t>
            </a:r>
            <a:r>
              <a:rPr lang="en-US" b="1" dirty="0" err="1"/>
              <a:t>cpp</a:t>
            </a:r>
            <a:r>
              <a:rPr lang="en-US" dirty="0"/>
              <a:t> directory in your project module. When you build your project, this code is compiled into a native library that </a:t>
            </a:r>
            <a:r>
              <a:rPr lang="en-US" dirty="0" err="1"/>
              <a:t>Gradle</a:t>
            </a:r>
            <a:r>
              <a:rPr lang="en-US" dirty="0"/>
              <a:t> can package with your APK. Your Java or </a:t>
            </a:r>
            <a:r>
              <a:rPr lang="en-US" dirty="0" err="1"/>
              <a:t>Kotlin</a:t>
            </a:r>
            <a:r>
              <a:rPr lang="en-US" dirty="0"/>
              <a:t> code can then call functions in your native library through the Java Native Interface (JNI</a:t>
            </a:r>
            <a:r>
              <a:rPr lang="en-US" dirty="0" smtClean="0"/>
              <a:t>).</a:t>
            </a:r>
          </a:p>
          <a:p>
            <a:r>
              <a:rPr lang="en-US" dirty="0"/>
              <a:t>Android Studio's default build tool for native libraries is </a:t>
            </a:r>
            <a:r>
              <a:rPr lang="en-US" dirty="0" err="1"/>
              <a:t>CMake</a:t>
            </a:r>
            <a:r>
              <a:rPr lang="en-US" dirty="0"/>
              <a:t>. Android Studio also supports ndk-build due to the large number of existing projects that use the build toolkit to compile their native code.</a:t>
            </a:r>
          </a:p>
        </p:txBody>
      </p:sp>
    </p:spTree>
    <p:extLst>
      <p:ext uri="{BB962C8B-B14F-4D97-AF65-F5344CB8AC3E}">
        <p14:creationId xmlns:p14="http://schemas.microsoft.com/office/powerpoint/2010/main" val="178096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developer.android.com</a:t>
            </a:r>
            <a:r>
              <a:rPr lang="en-US" dirty="0"/>
              <a:t>/studio/projects/add-native-code</a:t>
            </a:r>
          </a:p>
        </p:txBody>
      </p:sp>
    </p:spTree>
    <p:extLst>
      <p:ext uri="{BB962C8B-B14F-4D97-AF65-F5344CB8AC3E}">
        <p14:creationId xmlns:p14="http://schemas.microsoft.com/office/powerpoint/2010/main" val="110216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Move Gallery Activity to Fragment</a:t>
            </a:r>
          </a:p>
          <a:p>
            <a:r>
              <a:rPr lang="en-US" dirty="0" smtClean="0"/>
              <a:t>Parse and show JSON from </a:t>
            </a:r>
            <a:r>
              <a:rPr lang="en-US" dirty="0" err="1" smtClean="0"/>
              <a:t>Meduza</a:t>
            </a:r>
            <a:r>
              <a:rPr lang="en-US" dirty="0" smtClean="0"/>
              <a:t> </a:t>
            </a:r>
          </a:p>
          <a:p>
            <a:r>
              <a:rPr lang="en-US" dirty="0"/>
              <a:t>https://</a:t>
            </a:r>
            <a:r>
              <a:rPr lang="en-US" dirty="0" err="1"/>
              <a:t>meduza.io</a:t>
            </a:r>
            <a:r>
              <a:rPr lang="en-US" dirty="0"/>
              <a:t>/</a:t>
            </a:r>
            <a:r>
              <a:rPr lang="en-US" dirty="0" err="1"/>
              <a:t>api</a:t>
            </a:r>
            <a:r>
              <a:rPr lang="en-US" dirty="0"/>
              <a:t>/v3/</a:t>
            </a:r>
            <a:r>
              <a:rPr lang="en-US" dirty="0" err="1"/>
              <a:t>search?chrono</a:t>
            </a:r>
            <a:r>
              <a:rPr lang="en-US" dirty="0"/>
              <a:t>=</a:t>
            </a:r>
            <a:r>
              <a:rPr lang="en-US" dirty="0" err="1"/>
              <a:t>news&amp;locale</a:t>
            </a:r>
            <a:r>
              <a:rPr lang="en-US" dirty="0"/>
              <a:t>=</a:t>
            </a:r>
            <a:r>
              <a:rPr lang="en-US" dirty="0" err="1"/>
              <a:t>ru&amp;page</a:t>
            </a:r>
            <a:r>
              <a:rPr lang="en-US" dirty="0"/>
              <a:t>=0&amp;per_page=24</a:t>
            </a:r>
            <a:endParaRPr lang="en-US" dirty="0"/>
          </a:p>
        </p:txBody>
      </p:sp>
    </p:spTree>
    <p:extLst>
      <p:ext uri="{BB962C8B-B14F-4D97-AF65-F5344CB8AC3E}">
        <p14:creationId xmlns:p14="http://schemas.microsoft.com/office/powerpoint/2010/main" val="28694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09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Fragments</a:t>
            </a:r>
          </a:p>
          <a:p>
            <a:r>
              <a:rPr lang="en-US" dirty="0" smtClean="0"/>
              <a:t>Getting JSON from server, parsing and pushing back to server</a:t>
            </a:r>
          </a:p>
          <a:p>
            <a:r>
              <a:rPr lang="en-US" dirty="0" smtClean="0"/>
              <a:t>C++ from Android</a:t>
            </a:r>
            <a:endParaRPr lang="en-US" dirty="0"/>
          </a:p>
        </p:txBody>
      </p:sp>
    </p:spTree>
    <p:extLst>
      <p:ext uri="{BB962C8B-B14F-4D97-AF65-F5344CB8AC3E}">
        <p14:creationId xmlns:p14="http://schemas.microsoft.com/office/powerpoint/2010/main" val="58000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3" name="Content Placeholder 2"/>
          <p:cNvSpPr>
            <a:spLocks noGrp="1"/>
          </p:cNvSpPr>
          <p:nvPr>
            <p:ph idx="1"/>
          </p:nvPr>
        </p:nvSpPr>
        <p:spPr/>
        <p:txBody>
          <a:bodyPr/>
          <a:lstStyle/>
          <a:p>
            <a:r>
              <a:rPr lang="en-US" dirty="0"/>
              <a:t>A Fragment represents a behavior or a portion of user interface in a </a:t>
            </a:r>
            <a:r>
              <a:rPr lang="en-US" dirty="0" err="1"/>
              <a:t>FragmentActivity</a:t>
            </a:r>
            <a:r>
              <a:rPr lang="en-US" dirty="0"/>
              <a:t>. You can combine multiple fragments in a single activity to build a multi-pane UI and reuse a fragment in multiple activities. You can think of a fragment as a modular section of an activity, which has its own lifecycle, receives its own input events, and which you can add or remove while the activity is running (sort of like a "sub activity" that you can reuse in different activities).</a:t>
            </a:r>
          </a:p>
        </p:txBody>
      </p:sp>
    </p:spTree>
    <p:extLst>
      <p:ext uri="{BB962C8B-B14F-4D97-AF65-F5344CB8AC3E}">
        <p14:creationId xmlns:p14="http://schemas.microsoft.com/office/powerpoint/2010/main" val="81580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Philosophy</a:t>
            </a:r>
            <a:endParaRPr lang="en-US" dirty="0"/>
          </a:p>
        </p:txBody>
      </p:sp>
      <p:sp>
        <p:nvSpPr>
          <p:cNvPr id="3" name="Content Placeholder 2"/>
          <p:cNvSpPr>
            <a:spLocks noGrp="1"/>
          </p:cNvSpPr>
          <p:nvPr>
            <p:ph idx="1"/>
          </p:nvPr>
        </p:nvSpPr>
        <p:spPr/>
        <p:txBody>
          <a:bodyPr>
            <a:normAutofit lnSpcReduction="10000"/>
          </a:bodyPr>
          <a:lstStyle/>
          <a:p>
            <a:r>
              <a:rPr lang="en-US" dirty="0"/>
              <a:t>Android introduced fragments in Android 3.0 (API level 11), primarily to support more dynamic and flexible UI designs on large screens, such as tablets. Because a tablet's screen is much larger than that of a handset, there's more room to combine and interchange UI components. Fragments allow such designs without the need for you to manage complex changes to the view hierarchy. By dividing the layout of an activity into fragments, you become able to modify the activity's appearance at runtime and preserve those changes in a back stack that's managed by the activity. </a:t>
            </a:r>
          </a:p>
        </p:txBody>
      </p:sp>
    </p:spTree>
    <p:extLst>
      <p:ext uri="{BB962C8B-B14F-4D97-AF65-F5344CB8AC3E}">
        <p14:creationId xmlns:p14="http://schemas.microsoft.com/office/powerpoint/2010/main" val="89526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example, a news application can use one fragment to show a list of articles on the left and another fragment to display an article on the right—both fragments appear in one activity, side by side, and each fragment has its own set of lifecycle callback methods and handle their own user input events. Thus, instead of using one activity to select an article and another activity to read the article, the user can select an article and read it all within the same activity, as illustrated </a:t>
            </a:r>
          </a:p>
        </p:txBody>
      </p:sp>
    </p:spTree>
    <p:extLst>
      <p:ext uri="{BB962C8B-B14F-4D97-AF65-F5344CB8AC3E}">
        <p14:creationId xmlns:p14="http://schemas.microsoft.com/office/powerpoint/2010/main" val="45018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198" y="2249488"/>
            <a:ext cx="6140429" cy="3541712"/>
          </a:xfrm>
        </p:spPr>
      </p:pic>
    </p:spTree>
    <p:extLst>
      <p:ext uri="{BB962C8B-B14F-4D97-AF65-F5344CB8AC3E}">
        <p14:creationId xmlns:p14="http://schemas.microsoft.com/office/powerpoint/2010/main" val="177757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You should design each fragment as a modular and reusable activity component. That is, because each fragment defines its own layout and its own behavior with its own lifecycle callbacks, you can include one fragment in multiple activities, so you should design for reuse and avoid directly manipulating one fragment from another fragment. This is especially important because a modular fragment allows you to change your fragment combinations for different screen sizes. When designing your application to support both tablets and handsets, you can reuse your fragments in different layout configurations to optimize the user experience based on the available screen space. For example, on a handset, it might be necessary to separate fragments to provide a single-pane UI when more than one cannot fit within the same activity.</a:t>
            </a:r>
          </a:p>
        </p:txBody>
      </p:sp>
    </p:spTree>
    <p:extLst>
      <p:ext uri="{BB962C8B-B14F-4D97-AF65-F5344CB8AC3E}">
        <p14:creationId xmlns:p14="http://schemas.microsoft.com/office/powerpoint/2010/main" val="75262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8509" y="414713"/>
            <a:ext cx="5132257" cy="6097250"/>
          </a:xfrm>
        </p:spPr>
      </p:pic>
    </p:spTree>
    <p:extLst>
      <p:ext uri="{BB962C8B-B14F-4D97-AF65-F5344CB8AC3E}">
        <p14:creationId xmlns:p14="http://schemas.microsoft.com/office/powerpoint/2010/main" val="2001926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6057</TotalTime>
  <Words>417</Words>
  <Application>Microsoft Macintosh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Trebuchet MS</vt:lpstr>
      <vt:lpstr>Tw Cen MT</vt:lpstr>
      <vt:lpstr>Arial</vt:lpstr>
      <vt:lpstr>Circuit</vt:lpstr>
      <vt:lpstr>Android - Lecture 4</vt:lpstr>
      <vt:lpstr>homework</vt:lpstr>
      <vt:lpstr>Agenda</vt:lpstr>
      <vt:lpstr>Fragments</vt:lpstr>
      <vt:lpstr>Design Philosophy</vt:lpstr>
      <vt:lpstr>PowerPoint Presentation</vt:lpstr>
      <vt:lpstr>Fragments</vt:lpstr>
      <vt:lpstr>PowerPoint Presentation</vt:lpstr>
      <vt:lpstr>PowerPoint Presentation</vt:lpstr>
      <vt:lpstr>More:</vt:lpstr>
      <vt:lpstr>Add C and C++ code to Your project</vt:lpstr>
      <vt:lpstr>More:</vt:lpstr>
      <vt:lpstr>Homework:</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97</cp:revision>
  <dcterms:created xsi:type="dcterms:W3CDTF">2017-12-11T12:36:16Z</dcterms:created>
  <dcterms:modified xsi:type="dcterms:W3CDTF">2018-06-19T15:39:16Z</dcterms:modified>
</cp:coreProperties>
</file>