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58" r:id="rId3"/>
    <p:sldId id="402" r:id="rId4"/>
    <p:sldId id="363"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364" r:id="rId30"/>
    <p:sldId id="365" r:id="rId31"/>
    <p:sldId id="366" r:id="rId32"/>
    <p:sldId id="367" r:id="rId33"/>
    <p:sldId id="368" r:id="rId34"/>
    <p:sldId id="369" r:id="rId35"/>
    <p:sldId id="370" r:id="rId36"/>
    <p:sldId id="371" r:id="rId37"/>
    <p:sldId id="372" r:id="rId38"/>
    <p:sldId id="373" r:id="rId39"/>
    <p:sldId id="375" r:id="rId40"/>
    <p:sldId id="374" r:id="rId41"/>
    <p:sldId id="376" r:id="rId42"/>
    <p:sldId id="398" r:id="rId43"/>
    <p:sldId id="3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8"/>
    <p:restoredTop sz="94787"/>
  </p:normalViewPr>
  <p:slideViewPr>
    <p:cSldViewPr snapToGrid="0" snapToObjects="1">
      <p:cViewPr>
        <p:scale>
          <a:sx n="103" d="100"/>
          <a:sy n="103" d="100"/>
        </p:scale>
        <p:origin x="93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5</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Descriptor</a:t>
            </a:r>
            <a:r>
              <a:rPr lang="en-US" dirty="0"/>
              <a:t>—Descriptors are defined attributes that describe a characteristic value. For example, a descriptor might specify a human-readable description, an acceptable range for a characteristic's value, or a unit of measure that is specific to a characteristic's value.</a:t>
            </a:r>
          </a:p>
          <a:p>
            <a:endParaRPr lang="en-US" dirty="0"/>
          </a:p>
        </p:txBody>
      </p:sp>
    </p:spTree>
    <p:extLst>
      <p:ext uri="{BB962C8B-B14F-4D97-AF65-F5344CB8AC3E}">
        <p14:creationId xmlns:p14="http://schemas.microsoft.com/office/powerpoint/2010/main" val="15856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Service—A service is a collection of characteristics. For example, you could have a service called "Heart Rate Monitor" that includes characteristics such as "heart rate measurement." You can find a list of existing GATT-based profiles and services on </a:t>
            </a:r>
            <a:r>
              <a:rPr lang="en-US" dirty="0" err="1"/>
              <a:t>bluetooth.org</a:t>
            </a:r>
            <a:r>
              <a:rPr lang="en-US" dirty="0"/>
              <a:t>.</a:t>
            </a:r>
          </a:p>
          <a:p>
            <a:endParaRPr lang="en-US" dirty="0"/>
          </a:p>
        </p:txBody>
      </p:sp>
    </p:spTree>
    <p:extLst>
      <p:ext uri="{BB962C8B-B14F-4D97-AF65-F5344CB8AC3E}">
        <p14:creationId xmlns:p14="http://schemas.microsoft.com/office/powerpoint/2010/main" val="213095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a:t>
            </a:r>
            <a:r>
              <a:rPr lang="en-US" dirty="0" smtClean="0"/>
              <a:t>responsibilities</a:t>
            </a:r>
            <a:endParaRPr lang="en-US" dirty="0"/>
          </a:p>
        </p:txBody>
      </p:sp>
      <p:sp>
        <p:nvSpPr>
          <p:cNvPr id="3" name="Content Placeholder 2"/>
          <p:cNvSpPr>
            <a:spLocks noGrp="1"/>
          </p:cNvSpPr>
          <p:nvPr>
            <p:ph idx="1"/>
          </p:nvPr>
        </p:nvSpPr>
        <p:spPr/>
        <p:txBody>
          <a:bodyPr/>
          <a:lstStyle/>
          <a:p>
            <a:r>
              <a:rPr lang="en-US" dirty="0"/>
              <a:t>Here are the roles and responsibilities that apply when an Android device interacts with a BLE device:</a:t>
            </a:r>
          </a:p>
          <a:p>
            <a:r>
              <a:rPr lang="en-US" dirty="0"/>
              <a:t>Central vs. peripheral. This applies to the BLE connection itself. The device in the central role scans, looking for advertisement, and the device in the peripheral role makes the advertisement.</a:t>
            </a:r>
          </a:p>
          <a:p>
            <a:r>
              <a:rPr lang="en-US" dirty="0"/>
              <a:t>GATT server vs. GATT client. This determines how two devices talk to each other once they've established the connection.</a:t>
            </a:r>
          </a:p>
          <a:p>
            <a:endParaRPr lang="en-US" dirty="0"/>
          </a:p>
        </p:txBody>
      </p:sp>
    </p:spTree>
    <p:extLst>
      <p:ext uri="{BB962C8B-B14F-4D97-AF65-F5344CB8AC3E}">
        <p14:creationId xmlns:p14="http://schemas.microsoft.com/office/powerpoint/2010/main" val="138519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58346"/>
            <a:ext cx="9905999" cy="6067167"/>
          </a:xfrm>
        </p:spPr>
        <p:txBody>
          <a:bodyPr>
            <a:normAutofit fontScale="92500" lnSpcReduction="10000"/>
          </a:bodyPr>
          <a:lstStyle/>
          <a:p>
            <a:r>
              <a:rPr lang="en-US" dirty="0"/>
              <a:t>To understand the distinction, imagine that you have an Android phone and an activity tracker that is a BLE device. The phone supports the central role; the activity tracker supports the peripheral role (to establish a BLE connection you need one of each—two things that only support peripheral couldn't talk to each other, nor could two things that only support central).</a:t>
            </a:r>
          </a:p>
          <a:p>
            <a:r>
              <a:rPr lang="en-US" dirty="0"/>
              <a:t>Once the phone and the activity tracker have established a connection, they start transferring GATT metadata to one another. Depending on the kind of data they transfer, one or the other might act as the server. For example, if the activity tracker wants to report sensor data to the phone, it might make sense for the activity tracker to act as the server. If the activity tracker wants to receive updates from the phone, then it might make sense for the phone to act as the server.</a:t>
            </a:r>
          </a:p>
          <a:p>
            <a:r>
              <a:rPr lang="en-US" dirty="0"/>
              <a:t>In the </a:t>
            </a:r>
            <a:r>
              <a:rPr lang="en-US" dirty="0" smtClean="0"/>
              <a:t>example, </a:t>
            </a:r>
            <a:r>
              <a:rPr lang="en-US" dirty="0"/>
              <a:t>the Android app (running on an Android device) is the GATT client. The app gets data from the GATT server, which is a BLE heart rate monitor that supports the Heart Rate Profile. But you could alternatively design your Android app to play the GATT server role. See </a:t>
            </a:r>
            <a:r>
              <a:rPr lang="en-US" dirty="0" err="1"/>
              <a:t>BluetoothGattServer</a:t>
            </a:r>
            <a:r>
              <a:rPr lang="en-US" dirty="0"/>
              <a:t> for more </a:t>
            </a:r>
            <a:r>
              <a:rPr lang="en-US" dirty="0" smtClean="0"/>
              <a:t>information</a:t>
            </a:r>
            <a:endParaRPr lang="en-US" dirty="0"/>
          </a:p>
        </p:txBody>
      </p:sp>
    </p:spTree>
    <p:extLst>
      <p:ext uri="{BB962C8B-B14F-4D97-AF65-F5344CB8AC3E}">
        <p14:creationId xmlns:p14="http://schemas.microsoft.com/office/powerpoint/2010/main" val="108760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 </a:t>
            </a:r>
            <a:r>
              <a:rPr lang="en-US" dirty="0" smtClean="0"/>
              <a:t>permissions</a:t>
            </a:r>
            <a:endParaRPr lang="en-US" dirty="0"/>
          </a:p>
        </p:txBody>
      </p:sp>
      <p:sp>
        <p:nvSpPr>
          <p:cNvPr id="3" name="Content Placeholder 2"/>
          <p:cNvSpPr>
            <a:spLocks noGrp="1"/>
          </p:cNvSpPr>
          <p:nvPr>
            <p:ph idx="1"/>
          </p:nvPr>
        </p:nvSpPr>
        <p:spPr/>
        <p:txBody>
          <a:bodyPr>
            <a:normAutofit lnSpcReduction="10000"/>
          </a:bodyPr>
          <a:lstStyle/>
          <a:p>
            <a:r>
              <a:rPr lang="en-US" dirty="0"/>
              <a:t>In order to use Bluetooth features in your application, you must declare the Bluetooth permission BLUETOOTH. You need this permission to perform any Bluetooth communication, such as requesting a connection, accepting a connection, and transferring data</a:t>
            </a:r>
            <a:r>
              <a:rPr lang="en-US" dirty="0" smtClean="0"/>
              <a:t>.</a:t>
            </a:r>
          </a:p>
          <a:p>
            <a:r>
              <a:rPr lang="en-US" dirty="0"/>
              <a:t>If you want your app to initiate device discovery or manipulate Bluetooth settings, you must also declare the BLUETOOTH_ADMIN permission. Note: If you use the BLUETOOTH_ADMIN permission, then you must also have the BLUETOOTH permission.</a:t>
            </a:r>
          </a:p>
        </p:txBody>
      </p:sp>
    </p:spTree>
    <p:extLst>
      <p:ext uri="{BB962C8B-B14F-4D97-AF65-F5344CB8AC3E}">
        <p14:creationId xmlns:p14="http://schemas.microsoft.com/office/powerpoint/2010/main" val="17878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Declare the Bluetooth permission(s) in your application manifest file. For example:</a:t>
            </a:r>
          </a:p>
        </p:txBody>
      </p:sp>
      <p:sp>
        <p:nvSpPr>
          <p:cNvPr id="3" name="Content Placeholder 2"/>
          <p:cNvSpPr>
            <a:spLocks noGrp="1"/>
          </p:cNvSpPr>
          <p:nvPr>
            <p:ph idx="1"/>
          </p:nvPr>
        </p:nvSpPr>
        <p:spPr/>
        <p:txBody>
          <a:bodyPr/>
          <a:lstStyle/>
          <a:p>
            <a:r>
              <a:rPr lang="en-US" dirty="0"/>
              <a:t>&lt;uses-permission </a:t>
            </a:r>
            <a:r>
              <a:rPr lang="en-US" dirty="0" err="1"/>
              <a:t>android:name</a:t>
            </a:r>
            <a:r>
              <a:rPr lang="en-US" dirty="0"/>
              <a:t>="</a:t>
            </a:r>
            <a:r>
              <a:rPr lang="en-US" dirty="0" err="1"/>
              <a:t>android.permission.BLUETOOTH</a:t>
            </a:r>
            <a:r>
              <a:rPr lang="en-US" dirty="0"/>
              <a:t>"/&gt;</a:t>
            </a:r>
            <a:br>
              <a:rPr lang="en-US" dirty="0"/>
            </a:br>
            <a:r>
              <a:rPr lang="en-US" dirty="0"/>
              <a:t>&lt;uses-permission </a:t>
            </a:r>
            <a:r>
              <a:rPr lang="en-US" dirty="0" err="1"/>
              <a:t>android:name</a:t>
            </a:r>
            <a:r>
              <a:rPr lang="en-US" dirty="0"/>
              <a:t>="</a:t>
            </a:r>
            <a:r>
              <a:rPr lang="en-US" dirty="0" err="1"/>
              <a:t>android.permission.BLUETOOTH_ADMIN</a:t>
            </a:r>
            <a:r>
              <a:rPr lang="en-US" dirty="0"/>
              <a:t>"/&gt;</a:t>
            </a:r>
          </a:p>
        </p:txBody>
      </p:sp>
    </p:spTree>
    <p:extLst>
      <p:ext uri="{BB962C8B-B14F-4D97-AF65-F5344CB8AC3E}">
        <p14:creationId xmlns:p14="http://schemas.microsoft.com/office/powerpoint/2010/main" val="33094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want to declare that your app is available to BLE-capable devices only, include the following in your app's manifest</a:t>
            </a:r>
            <a:r>
              <a:rPr lang="en-US" dirty="0" smtClean="0"/>
              <a:t>:</a:t>
            </a:r>
          </a:p>
          <a:p>
            <a:r>
              <a:rPr lang="en-US" dirty="0"/>
              <a:t>&lt;uses-feature </a:t>
            </a:r>
            <a:r>
              <a:rPr lang="en-US" dirty="0" err="1"/>
              <a:t>android:name</a:t>
            </a:r>
            <a:r>
              <a:rPr lang="en-US" dirty="0"/>
              <a:t>="</a:t>
            </a:r>
            <a:r>
              <a:rPr lang="en-US" dirty="0" err="1"/>
              <a:t>android.hardware.bluetooth_le</a:t>
            </a:r>
            <a:r>
              <a:rPr lang="en-US" dirty="0"/>
              <a:t>" </a:t>
            </a:r>
            <a:r>
              <a:rPr lang="en-US" dirty="0" err="1"/>
              <a:t>android:required</a:t>
            </a:r>
            <a:r>
              <a:rPr lang="en-US" dirty="0"/>
              <a:t>="true"/&gt;</a:t>
            </a:r>
          </a:p>
        </p:txBody>
      </p:sp>
    </p:spTree>
    <p:extLst>
      <p:ext uri="{BB962C8B-B14F-4D97-AF65-F5344CB8AC3E}">
        <p14:creationId xmlns:p14="http://schemas.microsoft.com/office/powerpoint/2010/main" val="20183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However, if you want to make your app available to devices that don't support BLE, you should still include this element in your app's manifest, but set required="false". Then at run-time you can determine BLE availability by </a:t>
            </a:r>
            <a:r>
              <a:rPr lang="en-US" dirty="0" err="1"/>
              <a:t>usingPackageManager.hasSystemFeature</a:t>
            </a:r>
            <a:r>
              <a:rPr lang="en-US" dirty="0" smtClean="0"/>
              <a:t>():</a:t>
            </a:r>
          </a:p>
          <a:p>
            <a:r>
              <a:rPr lang="en-US" dirty="0"/>
              <a:t>if (!</a:t>
            </a:r>
            <a:r>
              <a:rPr lang="en-US" dirty="0" err="1"/>
              <a:t>getPackageManager</a:t>
            </a:r>
            <a:r>
              <a:rPr lang="en-US" dirty="0"/>
              <a:t>().</a:t>
            </a:r>
            <a:r>
              <a:rPr lang="en-US" dirty="0" err="1"/>
              <a:t>hasSystemFeature</a:t>
            </a:r>
            <a:r>
              <a:rPr lang="en-US" dirty="0"/>
              <a:t>(</a:t>
            </a:r>
            <a:r>
              <a:rPr lang="en-US" dirty="0" err="1"/>
              <a:t>PackageManager.FEATURE_BLUETOOTH_LE</a:t>
            </a:r>
            <a:r>
              <a:rPr lang="en-US" dirty="0"/>
              <a:t>)) {</a:t>
            </a:r>
            <a:br>
              <a:rPr lang="en-US" dirty="0"/>
            </a:br>
            <a:r>
              <a:rPr lang="en-US" dirty="0"/>
              <a:t>    </a:t>
            </a:r>
            <a:r>
              <a:rPr lang="en-US" dirty="0" err="1"/>
              <a:t>Toast.makeText</a:t>
            </a:r>
            <a:r>
              <a:rPr lang="en-US" dirty="0"/>
              <a:t>(this, </a:t>
            </a:r>
            <a:r>
              <a:rPr lang="en-US" dirty="0" err="1"/>
              <a:t>R.string.ble_not_supported</a:t>
            </a:r>
            <a:r>
              <a:rPr lang="en-US" dirty="0"/>
              <a:t>, </a:t>
            </a:r>
            <a:r>
              <a:rPr lang="en-US" dirty="0" err="1"/>
              <a:t>Toast.LENGTH_SHORT</a:t>
            </a:r>
            <a:r>
              <a:rPr lang="en-US" dirty="0"/>
              <a:t>).show();</a:t>
            </a:r>
            <a:br>
              <a:rPr lang="en-US" dirty="0"/>
            </a:br>
            <a:r>
              <a:rPr lang="en-US" dirty="0"/>
              <a:t>    finish();</a:t>
            </a:r>
            <a:br>
              <a:rPr lang="en-US" dirty="0"/>
            </a:br>
            <a:r>
              <a:rPr lang="en-US" dirty="0"/>
              <a:t>}</a:t>
            </a:r>
          </a:p>
        </p:txBody>
      </p:sp>
    </p:spTree>
    <p:extLst>
      <p:ext uri="{BB962C8B-B14F-4D97-AF65-F5344CB8AC3E}">
        <p14:creationId xmlns:p14="http://schemas.microsoft.com/office/powerpoint/2010/main" val="198157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t>
            </a:r>
            <a:r>
              <a:rPr lang="en-US" dirty="0" smtClean="0"/>
              <a:t>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Before your application can communicate over BLE, you need to verify that BLE is supported on the device, and if so, ensure that it is enabled. Note that this check is only necessary if &lt;uses-feature.../&gt; is set to false</a:t>
            </a:r>
            <a:r>
              <a:rPr lang="en-US" dirty="0" smtClean="0"/>
              <a:t>.</a:t>
            </a:r>
          </a:p>
          <a:p>
            <a:r>
              <a:rPr lang="en-US" dirty="0"/>
              <a:t>If BLE is not supported, then you should gracefully disable any BLE features. If BLE is supported, but disabled, then you can request that the user enable Bluetooth without leaving your application. This setup is accomplished in two steps, using the </a:t>
            </a:r>
            <a:r>
              <a:rPr lang="en-US" dirty="0" err="1"/>
              <a:t>BluetoothAdapter</a:t>
            </a:r>
            <a:r>
              <a:rPr lang="en-US" dirty="0" smtClean="0"/>
              <a:t>.</a:t>
            </a:r>
          </a:p>
          <a:p>
            <a:r>
              <a:rPr lang="en-US" dirty="0"/>
              <a:t>Note: LE Beacons are often associated with location. In order to use </a:t>
            </a:r>
            <a:r>
              <a:rPr lang="en-US" dirty="0" err="1"/>
              <a:t>BluetoothLeScanner</a:t>
            </a:r>
            <a:r>
              <a:rPr lang="en-US" dirty="0"/>
              <a:t> without a filter, you must request the user's permission by declaring either the ACCESS_COARSE_LOCATION or ACCESS_FINE_LOCATION permission in your app's manifest file. Without these permissions, scans won't return any results.</a:t>
            </a:r>
          </a:p>
        </p:txBody>
      </p:sp>
    </p:spTree>
    <p:extLst>
      <p:ext uri="{BB962C8B-B14F-4D97-AF65-F5344CB8AC3E}">
        <p14:creationId xmlns:p14="http://schemas.microsoft.com/office/powerpoint/2010/main" val="159667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Get the </a:t>
            </a:r>
            <a:r>
              <a:rPr lang="en-US" dirty="0" err="1" smtClean="0"/>
              <a:t>BluetoothAdapter</a:t>
            </a:r>
            <a:endParaRPr lang="en-US" dirty="0" smtClean="0"/>
          </a:p>
          <a:p>
            <a:r>
              <a:rPr lang="en-US" dirty="0" smtClean="0"/>
              <a:t>The</a:t>
            </a:r>
            <a:r>
              <a:rPr lang="en-US" dirty="0"/>
              <a:t> </a:t>
            </a:r>
            <a:r>
              <a:rPr lang="en-US" dirty="0" err="1"/>
              <a:t>BluetoothAdapter</a:t>
            </a:r>
            <a:r>
              <a:rPr lang="en-US" dirty="0"/>
              <a:t> is required for any and all Bluetooth activity. The </a:t>
            </a:r>
            <a:r>
              <a:rPr lang="en-US" dirty="0" err="1"/>
              <a:t>BluetoothAdapter</a:t>
            </a:r>
            <a:r>
              <a:rPr lang="en-US" dirty="0"/>
              <a:t> represents the device's own Bluetooth adapter (the Bluetooth radio). There's one Bluetooth adapter for the entire system, and your application can interact with it using this object. The snippet below shows how to get the adapter. Note that this approach uses </a:t>
            </a:r>
            <a:r>
              <a:rPr lang="en-US" dirty="0" err="1"/>
              <a:t>getSystemService</a:t>
            </a:r>
            <a:r>
              <a:rPr lang="en-US" dirty="0"/>
              <a:t>() to return an instance of </a:t>
            </a:r>
            <a:r>
              <a:rPr lang="en-US" dirty="0" err="1"/>
              <a:t>BluetoothManager</a:t>
            </a:r>
            <a:r>
              <a:rPr lang="en-US" dirty="0"/>
              <a:t>, which is then used to get the adapter. Android 4.3 (API Level 18) introduces </a:t>
            </a:r>
            <a:r>
              <a:rPr lang="en-US" dirty="0" err="1"/>
              <a:t>BluetoothManager</a:t>
            </a:r>
            <a:r>
              <a:rPr lang="en-US" dirty="0"/>
              <a:t>:</a:t>
            </a:r>
          </a:p>
          <a:p>
            <a:r>
              <a:rPr lang="en-US" dirty="0"/>
              <a:t>private </a:t>
            </a:r>
            <a:r>
              <a:rPr lang="en-US" dirty="0" err="1"/>
              <a:t>BluetoothAdapter</a:t>
            </a:r>
            <a:r>
              <a:rPr lang="en-US" dirty="0"/>
              <a:t> </a:t>
            </a:r>
            <a:r>
              <a:rPr lang="en-US" dirty="0" err="1"/>
              <a:t>mBluetoothAdapter</a:t>
            </a:r>
            <a:r>
              <a:rPr lang="en-US" dirty="0"/>
              <a:t>;</a:t>
            </a:r>
            <a:br>
              <a:rPr lang="en-US" dirty="0"/>
            </a:br>
            <a:r>
              <a:rPr lang="en-US" dirty="0"/>
              <a:t>...</a:t>
            </a:r>
            <a:br>
              <a:rPr lang="en-US" dirty="0"/>
            </a:br>
            <a:r>
              <a:rPr lang="en-US" dirty="0"/>
              <a:t>// Initializes Bluetooth adapter.</a:t>
            </a:r>
            <a:br>
              <a:rPr lang="en-US" dirty="0"/>
            </a:br>
            <a:r>
              <a:rPr lang="en-US" dirty="0"/>
              <a:t>final </a:t>
            </a:r>
            <a:r>
              <a:rPr lang="en-US" dirty="0" err="1"/>
              <a:t>BluetoothManager</a:t>
            </a:r>
            <a:r>
              <a:rPr lang="en-US" dirty="0"/>
              <a:t> </a:t>
            </a:r>
            <a:r>
              <a:rPr lang="en-US" dirty="0" err="1"/>
              <a:t>bluetoothManager</a:t>
            </a:r>
            <a:r>
              <a:rPr lang="en-US" dirty="0"/>
              <a:t> =</a:t>
            </a:r>
            <a:br>
              <a:rPr lang="en-US" dirty="0"/>
            </a:br>
            <a:r>
              <a:rPr lang="en-US" dirty="0"/>
              <a:t>        (</a:t>
            </a:r>
            <a:r>
              <a:rPr lang="en-US" dirty="0" err="1"/>
              <a:t>BluetoothManager</a:t>
            </a:r>
            <a:r>
              <a:rPr lang="en-US" dirty="0"/>
              <a:t>) </a:t>
            </a:r>
            <a:r>
              <a:rPr lang="en-US" dirty="0" err="1"/>
              <a:t>getSystemService</a:t>
            </a:r>
            <a:r>
              <a:rPr lang="en-US" dirty="0"/>
              <a:t>(</a:t>
            </a:r>
            <a:r>
              <a:rPr lang="en-US" dirty="0" err="1"/>
              <a:t>Context.BLUETOOTH_SERVICE</a:t>
            </a:r>
            <a:r>
              <a:rPr lang="en-US" dirty="0"/>
              <a:t>);</a:t>
            </a:r>
            <a:br>
              <a:rPr lang="en-US" dirty="0"/>
            </a:br>
            <a:r>
              <a:rPr lang="en-US" dirty="0" err="1"/>
              <a:t>mBluetoothAdapter</a:t>
            </a:r>
            <a:r>
              <a:rPr lang="en-US" dirty="0"/>
              <a:t> = </a:t>
            </a:r>
            <a:r>
              <a:rPr lang="en-US" dirty="0" err="1"/>
              <a:t>bluetoothManager.getAdapter</a:t>
            </a:r>
            <a:r>
              <a:rPr lang="en-US" dirty="0"/>
              <a:t>(); </a:t>
            </a:r>
            <a:br>
              <a:rPr lang="en-US" dirty="0"/>
            </a:br>
            <a:endParaRPr lang="en-US" dirty="0"/>
          </a:p>
        </p:txBody>
      </p:sp>
    </p:spTree>
    <p:extLst>
      <p:ext uri="{BB962C8B-B14F-4D97-AF65-F5344CB8AC3E}">
        <p14:creationId xmlns:p14="http://schemas.microsoft.com/office/powerpoint/2010/main" val="183933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Enable </a:t>
            </a:r>
            <a:r>
              <a:rPr lang="en-US" dirty="0" err="1"/>
              <a:t>BluetoothNext</a:t>
            </a:r>
            <a:r>
              <a:rPr lang="en-US" dirty="0"/>
              <a:t>, you need to ensure that Bluetooth is enabled. Call </a:t>
            </a:r>
            <a:r>
              <a:rPr lang="en-US" dirty="0" err="1"/>
              <a:t>isEnabled</a:t>
            </a:r>
            <a:r>
              <a:rPr lang="en-US" dirty="0"/>
              <a:t>() to check whether Bluetooth is currently enabled. If this method returns false, then Bluetooth is disabled. The following snippet checks whether Bluetooth is enabled. If it isn't, the snippet displays an error prompting the user to go to Settings to enable Bluetooth:</a:t>
            </a:r>
          </a:p>
          <a:p>
            <a:r>
              <a:rPr lang="en-US" dirty="0"/>
              <a:t>// Ensures Bluetooth is available on the device and it is enabled. If not,</a:t>
            </a:r>
            <a:br>
              <a:rPr lang="en-US" dirty="0"/>
            </a:br>
            <a:r>
              <a:rPr lang="en-US" dirty="0"/>
              <a:t>// displays a dialog requesting user permission to enable Bluetooth.</a:t>
            </a:r>
            <a:br>
              <a:rPr lang="en-US" dirty="0"/>
            </a:br>
            <a:r>
              <a:rPr lang="en-US" dirty="0"/>
              <a:t>if (</a:t>
            </a:r>
            <a:r>
              <a:rPr lang="en-US" dirty="0" err="1"/>
              <a:t>mBluetoothAdapter</a:t>
            </a:r>
            <a:r>
              <a:rPr lang="en-US" dirty="0"/>
              <a:t> == null || !</a:t>
            </a:r>
            <a:r>
              <a:rPr lang="en-US" dirty="0" err="1"/>
              <a:t>mBluetoothAdapter.isEnabled</a:t>
            </a:r>
            <a:r>
              <a:rPr lang="en-US" dirty="0"/>
              <a:t>()) {</a:t>
            </a:r>
            <a:br>
              <a:rPr lang="en-US" dirty="0"/>
            </a:br>
            <a:r>
              <a:rPr lang="en-US" dirty="0"/>
              <a:t>    Intent </a:t>
            </a:r>
            <a:r>
              <a:rPr lang="en-US" dirty="0" err="1"/>
              <a:t>enableBtIntent</a:t>
            </a:r>
            <a:r>
              <a:rPr lang="en-US" dirty="0"/>
              <a:t> = new Intent(</a:t>
            </a:r>
            <a:r>
              <a:rPr lang="en-US" dirty="0" err="1"/>
              <a:t>BluetoothAdapter.ACTION_REQUEST_ENABLE</a:t>
            </a:r>
            <a:r>
              <a:rPr lang="en-US" dirty="0"/>
              <a:t>);</a:t>
            </a:r>
            <a:br>
              <a:rPr lang="en-US" dirty="0"/>
            </a:br>
            <a:r>
              <a:rPr lang="en-US" dirty="0"/>
              <a:t>    </a:t>
            </a:r>
            <a:r>
              <a:rPr lang="en-US" dirty="0" err="1"/>
              <a:t>startActivityForResult</a:t>
            </a:r>
            <a:r>
              <a:rPr lang="en-US" dirty="0"/>
              <a:t>(</a:t>
            </a:r>
            <a:r>
              <a:rPr lang="en-US" dirty="0" err="1"/>
              <a:t>enableBtIntent</a:t>
            </a:r>
            <a:r>
              <a:rPr lang="en-US" dirty="0"/>
              <a:t>, REQUEST_ENABLE_BT</a:t>
            </a:r>
            <a:r>
              <a:rPr lang="en-US" dirty="0" smtClean="0"/>
              <a:t>);</a:t>
            </a:r>
            <a:r>
              <a:rPr lang="en-US" dirty="0"/>
              <a:t/>
            </a:r>
            <a:br>
              <a:rPr lang="en-US" dirty="0"/>
            </a:br>
            <a:r>
              <a:rPr lang="en-US" dirty="0" smtClean="0"/>
              <a:t>}</a:t>
            </a:r>
          </a:p>
          <a:p>
            <a:r>
              <a:rPr lang="en-US" dirty="0"/>
              <a:t>Note: The REQUEST_ENABLE_BT constant passed to </a:t>
            </a:r>
            <a:r>
              <a:rPr lang="en-US" dirty="0" err="1"/>
              <a:t>startActivityForResult</a:t>
            </a:r>
            <a:r>
              <a:rPr lang="en-US" dirty="0"/>
              <a:t>(</a:t>
            </a:r>
            <a:r>
              <a:rPr lang="en-US" dirty="0" err="1"/>
              <a:t>android.content.Intent</a:t>
            </a:r>
            <a:r>
              <a:rPr lang="en-US" dirty="0"/>
              <a:t>, </a:t>
            </a:r>
            <a:r>
              <a:rPr lang="en-US" dirty="0" err="1"/>
              <a:t>int</a:t>
            </a:r>
            <a:r>
              <a:rPr lang="en-US" dirty="0"/>
              <a:t>) is a locally-defined integer (which must be greater than 0) that the system passes back to you in your </a:t>
            </a:r>
            <a:r>
              <a:rPr lang="en-US" dirty="0" err="1"/>
              <a:t>onActivityResult</a:t>
            </a:r>
            <a:r>
              <a:rPr lang="en-US" dirty="0"/>
              <a:t>(</a:t>
            </a:r>
            <a:r>
              <a:rPr lang="en-US" dirty="0" err="1"/>
              <a:t>int</a:t>
            </a:r>
            <a:r>
              <a:rPr lang="en-US" dirty="0"/>
              <a:t>, </a:t>
            </a:r>
            <a:r>
              <a:rPr lang="en-US" dirty="0" err="1"/>
              <a:t>int</a:t>
            </a:r>
            <a:r>
              <a:rPr lang="en-US" dirty="0"/>
              <a:t>, </a:t>
            </a:r>
            <a:r>
              <a:rPr lang="en-US" dirty="0" err="1"/>
              <a:t>android.content.Intent</a:t>
            </a:r>
            <a:r>
              <a:rPr lang="en-US" dirty="0"/>
              <a:t>) implementation as the </a:t>
            </a:r>
            <a:r>
              <a:rPr lang="en-US" dirty="0" err="1"/>
              <a:t>requestCode</a:t>
            </a:r>
            <a:r>
              <a:rPr lang="en-US" dirty="0"/>
              <a:t> parameter</a:t>
            </a:r>
          </a:p>
        </p:txBody>
      </p:sp>
    </p:spTree>
    <p:extLst>
      <p:ext uri="{BB962C8B-B14F-4D97-AF65-F5344CB8AC3E}">
        <p14:creationId xmlns:p14="http://schemas.microsoft.com/office/powerpoint/2010/main" val="20742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BLE </a:t>
            </a:r>
            <a:r>
              <a:rPr lang="en-US" dirty="0" smtClean="0"/>
              <a:t>devices</a:t>
            </a:r>
            <a:endParaRPr lang="en-US" dirty="0"/>
          </a:p>
        </p:txBody>
      </p:sp>
      <p:sp>
        <p:nvSpPr>
          <p:cNvPr id="3" name="Content Placeholder 2"/>
          <p:cNvSpPr>
            <a:spLocks noGrp="1"/>
          </p:cNvSpPr>
          <p:nvPr>
            <p:ph idx="1"/>
          </p:nvPr>
        </p:nvSpPr>
        <p:spPr/>
        <p:txBody>
          <a:bodyPr>
            <a:normAutofit fontScale="92500"/>
          </a:bodyPr>
          <a:lstStyle/>
          <a:p>
            <a:r>
              <a:rPr lang="en-US" dirty="0"/>
              <a:t>To find BLE devices, you use the </a:t>
            </a:r>
            <a:r>
              <a:rPr lang="en-US" dirty="0" err="1"/>
              <a:t>startLeScan</a:t>
            </a:r>
            <a:r>
              <a:rPr lang="en-US" dirty="0"/>
              <a:t>() method. This method takes a </a:t>
            </a:r>
            <a:r>
              <a:rPr lang="en-US" dirty="0" err="1"/>
              <a:t>BluetoothAdapter.LeScanCallbackas</a:t>
            </a:r>
            <a:r>
              <a:rPr lang="en-US" dirty="0"/>
              <a:t> a parameter. You must implement this callback, because that is how scan results are returned. Because scanning is battery-intensive, you should observe the following guidelines:</a:t>
            </a:r>
          </a:p>
          <a:p>
            <a:r>
              <a:rPr lang="en-US" dirty="0"/>
              <a:t>As soon as you find the desired device, stop scanning.</a:t>
            </a:r>
          </a:p>
          <a:p>
            <a:r>
              <a:rPr lang="en-US" dirty="0"/>
              <a:t>Never scan on a loop, and set a time limit on your scan. A device that was previously available may have moved out of range, and continuing to scan drains the battery.</a:t>
            </a:r>
          </a:p>
          <a:p>
            <a:endParaRPr lang="en-US" dirty="0"/>
          </a:p>
        </p:txBody>
      </p:sp>
    </p:spTree>
    <p:extLst>
      <p:ext uri="{BB962C8B-B14F-4D97-AF65-F5344CB8AC3E}">
        <p14:creationId xmlns:p14="http://schemas.microsoft.com/office/powerpoint/2010/main" val="103340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want to scan for only specific types of peripherals, you can instead call </a:t>
            </a:r>
            <a:r>
              <a:rPr lang="en-US" dirty="0" err="1"/>
              <a:t>startLeScan</a:t>
            </a:r>
            <a:r>
              <a:rPr lang="en-US" dirty="0"/>
              <a:t>(UUID[], </a:t>
            </a:r>
            <a:r>
              <a:rPr lang="en-US" dirty="0" err="1"/>
              <a:t>BluetoothAdapter.LeScanCallback</a:t>
            </a:r>
            <a:r>
              <a:rPr lang="en-US" dirty="0"/>
              <a:t>), providing an array of UUID objects that specify the GATT services your app supports</a:t>
            </a:r>
            <a:r>
              <a:rPr lang="en-US" dirty="0" smtClean="0"/>
              <a:t>.</a:t>
            </a:r>
          </a:p>
          <a:p>
            <a:r>
              <a:rPr lang="en-US" dirty="0"/>
              <a:t>Note: You can only scan for Bluetooth LE devices or scan for Classic Bluetooth devices, as described in Bluetooth. You cannot scan for both Bluetooth LE and classic devices at the same time.</a:t>
            </a:r>
          </a:p>
        </p:txBody>
      </p:sp>
    </p:spTree>
    <p:extLst>
      <p:ext uri="{BB962C8B-B14F-4D97-AF65-F5344CB8AC3E}">
        <p14:creationId xmlns:p14="http://schemas.microsoft.com/office/powerpoint/2010/main" val="139826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a GATT </a:t>
            </a:r>
            <a:r>
              <a:rPr lang="en-US" dirty="0" smtClean="0"/>
              <a:t>server</a:t>
            </a:r>
            <a:endParaRPr lang="en-US" dirty="0"/>
          </a:p>
        </p:txBody>
      </p:sp>
      <p:sp>
        <p:nvSpPr>
          <p:cNvPr id="3" name="Content Placeholder 2"/>
          <p:cNvSpPr>
            <a:spLocks noGrp="1"/>
          </p:cNvSpPr>
          <p:nvPr>
            <p:ph idx="1"/>
          </p:nvPr>
        </p:nvSpPr>
        <p:spPr/>
        <p:txBody>
          <a:bodyPr>
            <a:normAutofit/>
          </a:bodyPr>
          <a:lstStyle/>
          <a:p>
            <a:r>
              <a:rPr lang="en-US" dirty="0"/>
              <a:t>The first step in interacting with a BLE device is connecting to it— more specifically, connecting to the GATT server on the device. To connect to a GATT server on a BLE device, you use the </a:t>
            </a:r>
            <a:r>
              <a:rPr lang="en-US" dirty="0" err="1"/>
              <a:t>connectGatt</a:t>
            </a:r>
            <a:r>
              <a:rPr lang="en-US" dirty="0"/>
              <a:t>() method. This method takes three parameters: a Context object, </a:t>
            </a:r>
            <a:r>
              <a:rPr lang="en-US" dirty="0" err="1"/>
              <a:t>autoConnect</a:t>
            </a:r>
            <a:r>
              <a:rPr lang="en-US" dirty="0"/>
              <a:t> (</a:t>
            </a:r>
            <a:r>
              <a:rPr lang="en-US" dirty="0" err="1"/>
              <a:t>boolean</a:t>
            </a:r>
            <a:r>
              <a:rPr lang="en-US" dirty="0"/>
              <a:t> indicating whether to automatically connect to the BLE device as soon as it becomes available), and a reference to a </a:t>
            </a:r>
            <a:r>
              <a:rPr lang="en-US" dirty="0" err="1"/>
              <a:t>BluetoothGattCallback</a:t>
            </a:r>
            <a:r>
              <a:rPr lang="en-US" dirty="0" smtClean="0"/>
              <a:t>:</a:t>
            </a:r>
            <a:r>
              <a:rPr lang="en-US" dirty="0"/>
              <a:t/>
            </a:r>
            <a:br>
              <a:rPr lang="en-US" dirty="0"/>
            </a:br>
            <a:r>
              <a:rPr lang="en-US" dirty="0"/>
              <a:t> </a:t>
            </a:r>
            <a:r>
              <a:rPr lang="en-US" dirty="0" err="1"/>
              <a:t>mBluetoothGatt</a:t>
            </a:r>
            <a:r>
              <a:rPr lang="en-US" dirty="0"/>
              <a:t> = </a:t>
            </a:r>
            <a:r>
              <a:rPr lang="en-US" dirty="0" err="1"/>
              <a:t>device.connectGatt</a:t>
            </a:r>
            <a:r>
              <a:rPr lang="en-US" dirty="0"/>
              <a:t>(this, false, </a:t>
            </a:r>
            <a:r>
              <a:rPr lang="en-US" dirty="0" err="1"/>
              <a:t>mGattCallback</a:t>
            </a:r>
            <a:r>
              <a:rPr lang="en-US" dirty="0"/>
              <a:t>)</a:t>
            </a:r>
          </a:p>
        </p:txBody>
      </p:sp>
    </p:spTree>
    <p:extLst>
      <p:ext uri="{BB962C8B-B14F-4D97-AF65-F5344CB8AC3E}">
        <p14:creationId xmlns:p14="http://schemas.microsoft.com/office/powerpoint/2010/main" val="44946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connects to the GATT server hosted by the BLE device, and returns a </a:t>
            </a:r>
            <a:r>
              <a:rPr lang="en-US" dirty="0" err="1"/>
              <a:t>BluetoothGatt</a:t>
            </a:r>
            <a:r>
              <a:rPr lang="en-US" dirty="0"/>
              <a:t> instance, which you can then use to conduct GATT client operations. The caller (the Android app) is the GATT client. The </a:t>
            </a:r>
            <a:r>
              <a:rPr lang="en-US" dirty="0" err="1"/>
              <a:t>BluetoothGattCallback</a:t>
            </a:r>
            <a:r>
              <a:rPr lang="en-US" dirty="0"/>
              <a:t> is used to deliver results to the client, such as connection status, as well as any further GATT client operations.</a:t>
            </a:r>
          </a:p>
        </p:txBody>
      </p:sp>
    </p:spTree>
    <p:extLst>
      <p:ext uri="{BB962C8B-B14F-4D97-AF65-F5344CB8AC3E}">
        <p14:creationId xmlns:p14="http://schemas.microsoft.com/office/powerpoint/2010/main" val="304492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 UUID Description</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RatioLabs</a:t>
            </a:r>
            <a:r>
              <a:rPr lang="en-US" dirty="0"/>
              <a:t>/</a:t>
            </a:r>
            <a:r>
              <a:rPr lang="en-US" dirty="0" err="1"/>
              <a:t>BLEService</a:t>
            </a:r>
            <a:r>
              <a:rPr lang="en-US" dirty="0"/>
              <a:t>/blob/master/</a:t>
            </a:r>
            <a:r>
              <a:rPr lang="en-US" dirty="0" err="1"/>
              <a:t>BLEDemo</a:t>
            </a:r>
            <a:r>
              <a:rPr lang="en-US" dirty="0"/>
              <a:t>/</a:t>
            </a:r>
            <a:r>
              <a:rPr lang="en-US" dirty="0" err="1"/>
              <a:t>src</a:t>
            </a:r>
            <a:r>
              <a:rPr lang="en-US" dirty="0"/>
              <a:t>/org/</a:t>
            </a:r>
            <a:r>
              <a:rPr lang="en-US" dirty="0" err="1"/>
              <a:t>bluetooth</a:t>
            </a:r>
            <a:r>
              <a:rPr lang="en-US" dirty="0"/>
              <a:t>/</a:t>
            </a:r>
            <a:r>
              <a:rPr lang="en-US" dirty="0" err="1"/>
              <a:t>bledemo</a:t>
            </a:r>
            <a:r>
              <a:rPr lang="en-US" dirty="0"/>
              <a:t>/</a:t>
            </a:r>
            <a:r>
              <a:rPr lang="en-US" dirty="0" err="1"/>
              <a:t>BleNamesResolver.java</a:t>
            </a:r>
            <a:endParaRPr lang="en-US" dirty="0"/>
          </a:p>
        </p:txBody>
      </p:sp>
    </p:spTree>
    <p:extLst>
      <p:ext uri="{BB962C8B-B14F-4D97-AF65-F5344CB8AC3E}">
        <p14:creationId xmlns:p14="http://schemas.microsoft.com/office/powerpoint/2010/main" val="113978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 GATT </a:t>
            </a:r>
            <a:r>
              <a:rPr lang="en-US" dirty="0" smtClean="0"/>
              <a:t>notifications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It's common for BLE apps to ask to be notified when a particular characteristic changes on the device. This snippet shows how to set a notification for a characteristic, using the </a:t>
            </a:r>
            <a:r>
              <a:rPr lang="en-US" dirty="0" err="1"/>
              <a:t>setCharacteristicNotification</a:t>
            </a:r>
            <a:r>
              <a:rPr lang="en-US" dirty="0"/>
              <a:t>() method:</a:t>
            </a:r>
          </a:p>
          <a:p>
            <a:r>
              <a:rPr lang="en-US" dirty="0"/>
              <a:t>private </a:t>
            </a:r>
            <a:r>
              <a:rPr lang="en-US" dirty="0" err="1"/>
              <a:t>BluetoothGatt</a:t>
            </a:r>
            <a:r>
              <a:rPr lang="en-US" dirty="0"/>
              <a:t> </a:t>
            </a:r>
            <a:r>
              <a:rPr lang="en-US" dirty="0" err="1"/>
              <a:t>mBluetoothGatt</a:t>
            </a:r>
            <a:r>
              <a:rPr lang="en-US" dirty="0"/>
              <a:t>;</a:t>
            </a:r>
            <a:br>
              <a:rPr lang="en-US" dirty="0"/>
            </a:br>
            <a:r>
              <a:rPr lang="en-US" dirty="0" err="1"/>
              <a:t>BluetoothGattCharacteristic</a:t>
            </a:r>
            <a:r>
              <a:rPr lang="en-US" dirty="0"/>
              <a:t> characteristic;</a:t>
            </a:r>
            <a:br>
              <a:rPr lang="en-US" dirty="0"/>
            </a:br>
            <a:r>
              <a:rPr lang="en-US" dirty="0" err="1"/>
              <a:t>boolean</a:t>
            </a:r>
            <a:r>
              <a:rPr lang="en-US" dirty="0"/>
              <a:t> enabled;</a:t>
            </a:r>
            <a:br>
              <a:rPr lang="en-US" dirty="0"/>
            </a:br>
            <a:r>
              <a:rPr lang="en-US" dirty="0"/>
              <a:t>...</a:t>
            </a:r>
            <a:br>
              <a:rPr lang="en-US" dirty="0"/>
            </a:br>
            <a:r>
              <a:rPr lang="en-US" dirty="0" err="1"/>
              <a:t>mBluetoothGatt.setCharacteristicNotification</a:t>
            </a:r>
            <a:r>
              <a:rPr lang="en-US" dirty="0"/>
              <a:t>(characteristic, enabled);</a:t>
            </a:r>
            <a:br>
              <a:rPr lang="en-US" dirty="0"/>
            </a:br>
            <a:r>
              <a:rPr lang="en-US" dirty="0"/>
              <a:t>...</a:t>
            </a:r>
            <a:br>
              <a:rPr lang="en-US" dirty="0"/>
            </a:br>
            <a:r>
              <a:rPr lang="en-US" dirty="0" err="1"/>
              <a:t>BluetoothGattDescriptor</a:t>
            </a:r>
            <a:r>
              <a:rPr lang="en-US" dirty="0"/>
              <a:t> descriptor = </a:t>
            </a:r>
            <a:r>
              <a:rPr lang="en-US" dirty="0" err="1"/>
              <a:t>characteristic.getDescriptor</a:t>
            </a:r>
            <a:r>
              <a:rPr lang="en-US" dirty="0"/>
              <a:t>(</a:t>
            </a:r>
            <a:br>
              <a:rPr lang="en-US" dirty="0"/>
            </a:br>
            <a:r>
              <a:rPr lang="en-US" dirty="0"/>
              <a:t>        </a:t>
            </a:r>
            <a:r>
              <a:rPr lang="en-US" dirty="0" err="1"/>
              <a:t>UUID.fromString</a:t>
            </a:r>
            <a:r>
              <a:rPr lang="en-US" dirty="0"/>
              <a:t>(</a:t>
            </a:r>
            <a:r>
              <a:rPr lang="en-US" dirty="0" err="1"/>
              <a:t>SampleGattAttributes.CLIENT_CHARACTERISTIC_CONFIG</a:t>
            </a:r>
            <a:r>
              <a:rPr lang="en-US" dirty="0"/>
              <a:t>));</a:t>
            </a:r>
            <a:br>
              <a:rPr lang="en-US" dirty="0"/>
            </a:br>
            <a:r>
              <a:rPr lang="en-US" dirty="0" err="1"/>
              <a:t>descriptor.setValue</a:t>
            </a:r>
            <a:r>
              <a:rPr lang="en-US" dirty="0"/>
              <a:t>(</a:t>
            </a:r>
            <a:r>
              <a:rPr lang="en-US" dirty="0" err="1"/>
              <a:t>BluetoothGattDescriptor.ENABLE_NOTIFICATION_VALUE</a:t>
            </a:r>
            <a:r>
              <a:rPr lang="en-US" dirty="0"/>
              <a:t>);</a:t>
            </a:r>
            <a:br>
              <a:rPr lang="en-US" dirty="0"/>
            </a:br>
            <a:r>
              <a:rPr lang="en-US" dirty="0" err="1"/>
              <a:t>mBluetoothGatt.writeDescriptor</a:t>
            </a:r>
            <a:r>
              <a:rPr lang="en-US" dirty="0"/>
              <a:t>(descriptor);</a:t>
            </a:r>
          </a:p>
        </p:txBody>
      </p:sp>
    </p:spTree>
    <p:extLst>
      <p:ext uri="{BB962C8B-B14F-4D97-AF65-F5344CB8AC3E}">
        <p14:creationId xmlns:p14="http://schemas.microsoft.com/office/powerpoint/2010/main" val="1494481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Once notifications are enabled for a characteristic, an </a:t>
            </a:r>
            <a:r>
              <a:rPr lang="en-US" dirty="0" err="1"/>
              <a:t>onCharacteristicChanged</a:t>
            </a:r>
            <a:r>
              <a:rPr lang="en-US" dirty="0"/>
              <a:t>() callback is triggered if the characteristic changes on the remote device</a:t>
            </a:r>
            <a:r>
              <a:rPr lang="en-US" dirty="0" smtClean="0"/>
              <a:t>:</a:t>
            </a:r>
          </a:p>
          <a:p>
            <a:r>
              <a:rPr lang="en-US" dirty="0"/>
              <a:t>@Override</a:t>
            </a:r>
            <a:br>
              <a:rPr lang="en-US" dirty="0"/>
            </a:br>
            <a:r>
              <a:rPr lang="en-US" dirty="0"/>
              <a:t>// Characteristic notification</a:t>
            </a:r>
            <a:br>
              <a:rPr lang="en-US" dirty="0"/>
            </a:br>
            <a:r>
              <a:rPr lang="en-US" dirty="0"/>
              <a:t>public void </a:t>
            </a:r>
            <a:r>
              <a:rPr lang="en-US" dirty="0" err="1"/>
              <a:t>onCharacteristicChanged</a:t>
            </a:r>
            <a:r>
              <a:rPr lang="en-US" dirty="0"/>
              <a:t>(</a:t>
            </a:r>
            <a:r>
              <a:rPr lang="en-US" dirty="0" err="1"/>
              <a:t>BluetoothGatt</a:t>
            </a:r>
            <a:r>
              <a:rPr lang="en-US" dirty="0"/>
              <a:t> </a:t>
            </a:r>
            <a:r>
              <a:rPr lang="en-US" dirty="0" err="1"/>
              <a:t>gatt</a:t>
            </a:r>
            <a:r>
              <a:rPr lang="en-US" dirty="0"/>
              <a:t>,</a:t>
            </a:r>
            <a:br>
              <a:rPr lang="en-US" dirty="0"/>
            </a:br>
            <a:r>
              <a:rPr lang="en-US" dirty="0"/>
              <a:t>        </a:t>
            </a:r>
            <a:r>
              <a:rPr lang="en-US" dirty="0" err="1"/>
              <a:t>BluetoothGattCharacteristic</a:t>
            </a:r>
            <a:r>
              <a:rPr lang="en-US" dirty="0"/>
              <a:t> characteristic) {</a:t>
            </a:r>
            <a:br>
              <a:rPr lang="en-US" dirty="0"/>
            </a:br>
            <a:r>
              <a:rPr lang="en-US" dirty="0"/>
              <a:t>    </a:t>
            </a:r>
            <a:r>
              <a:rPr lang="en-US" dirty="0" err="1"/>
              <a:t>broadcastUpdate</a:t>
            </a:r>
            <a:r>
              <a:rPr lang="en-US" dirty="0"/>
              <a:t>(ACTION_DATA_AVAILABLE, characteristic);</a:t>
            </a:r>
            <a:br>
              <a:rPr lang="en-US" dirty="0"/>
            </a:br>
            <a:r>
              <a:rPr lang="en-US" dirty="0"/>
              <a:t>}</a:t>
            </a:r>
          </a:p>
        </p:txBody>
      </p:sp>
    </p:spTree>
    <p:extLst>
      <p:ext uri="{BB962C8B-B14F-4D97-AF65-F5344CB8AC3E}">
        <p14:creationId xmlns:p14="http://schemas.microsoft.com/office/powerpoint/2010/main" val="212638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client </a:t>
            </a:r>
            <a:r>
              <a:rPr lang="en-US" dirty="0" smtClean="0"/>
              <a:t>app</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Once your app has finished using a BLE device, it should call close() so the system can release resources appropriately:</a:t>
            </a:r>
          </a:p>
          <a:p>
            <a:r>
              <a:rPr lang="en-US" dirty="0"/>
              <a:t>public void close() {</a:t>
            </a:r>
            <a:br>
              <a:rPr lang="en-US" dirty="0"/>
            </a:br>
            <a:r>
              <a:rPr lang="en-US" dirty="0"/>
              <a:t>    if (</a:t>
            </a:r>
            <a:r>
              <a:rPr lang="en-US" dirty="0" err="1"/>
              <a:t>mBluetoothGatt</a:t>
            </a:r>
            <a:r>
              <a:rPr lang="en-US" dirty="0"/>
              <a:t> == null) {</a:t>
            </a:r>
            <a:br>
              <a:rPr lang="en-US" dirty="0"/>
            </a:br>
            <a:r>
              <a:rPr lang="en-US" dirty="0"/>
              <a:t>        return;</a:t>
            </a:r>
            <a:br>
              <a:rPr lang="en-US" dirty="0"/>
            </a:br>
            <a:r>
              <a:rPr lang="en-US" dirty="0"/>
              <a:t>    }</a:t>
            </a:r>
            <a:br>
              <a:rPr lang="en-US" dirty="0"/>
            </a:br>
            <a:r>
              <a:rPr lang="en-US" dirty="0"/>
              <a:t>    </a:t>
            </a:r>
            <a:r>
              <a:rPr lang="en-US" dirty="0" err="1"/>
              <a:t>mBluetoothGatt.close</a:t>
            </a:r>
            <a:r>
              <a:rPr lang="en-US" dirty="0"/>
              <a:t>();</a:t>
            </a:r>
            <a:br>
              <a:rPr lang="en-US" dirty="0"/>
            </a:br>
            <a:r>
              <a:rPr lang="en-US" dirty="0"/>
              <a:t>    </a:t>
            </a:r>
            <a:r>
              <a:rPr lang="en-US" dirty="0" err="1"/>
              <a:t>mBluetoothGatt</a:t>
            </a:r>
            <a:r>
              <a:rPr lang="en-US" dirty="0"/>
              <a:t> = null;</a:t>
            </a:r>
            <a:br>
              <a:rPr lang="en-US" dirty="0"/>
            </a:br>
            <a:r>
              <a:rPr lang="en-US" dirty="0"/>
              <a:t>}</a:t>
            </a:r>
          </a:p>
        </p:txBody>
      </p:sp>
    </p:spTree>
    <p:extLst>
      <p:ext uri="{BB962C8B-B14F-4D97-AF65-F5344CB8AC3E}">
        <p14:creationId xmlns:p14="http://schemas.microsoft.com/office/powerpoint/2010/main" val="1699002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US" dirty="0"/>
              <a:t/>
            </a:r>
            <a:br>
              <a:rPr lang="en-US" dirty="0"/>
            </a:br>
            <a:r>
              <a:rPr lang="en-US" dirty="0"/>
              <a:t/>
            </a:r>
            <a:br>
              <a:rPr lang="en-US" dirty="0"/>
            </a:br>
            <a:r>
              <a:rPr lang="en-US" dirty="0"/>
              <a:t>Power Management</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678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Elements:</a:t>
            </a:r>
            <a:endParaRPr lang="en-US" dirty="0"/>
          </a:p>
        </p:txBody>
      </p:sp>
      <p:sp>
        <p:nvSpPr>
          <p:cNvPr id="3" name="Content Placeholder 2"/>
          <p:cNvSpPr>
            <a:spLocks noGrp="1"/>
          </p:cNvSpPr>
          <p:nvPr>
            <p:ph idx="1"/>
          </p:nvPr>
        </p:nvSpPr>
        <p:spPr/>
        <p:txBody>
          <a:bodyPr/>
          <a:lstStyle/>
          <a:p>
            <a:r>
              <a:rPr lang="en-US" dirty="0"/>
              <a:t>https://</a:t>
            </a:r>
            <a:r>
              <a:rPr lang="en-US" dirty="0" err="1"/>
              <a:t>www.tutorialspoint.com</a:t>
            </a:r>
            <a:r>
              <a:rPr lang="en-US" dirty="0"/>
              <a:t>/android/</a:t>
            </a:r>
            <a:r>
              <a:rPr lang="en-US"/>
              <a:t>android_user_interface_controls.htm</a:t>
            </a:r>
          </a:p>
        </p:txBody>
      </p:sp>
    </p:spTree>
    <p:extLst>
      <p:ext uri="{BB962C8B-B14F-4D97-AF65-F5344CB8AC3E}">
        <p14:creationId xmlns:p14="http://schemas.microsoft.com/office/powerpoint/2010/main" val="197182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use </a:t>
            </a:r>
            <a:r>
              <a:rPr lang="en-US" dirty="0" smtClean="0"/>
              <a:t>statistics</a:t>
            </a:r>
            <a:endParaRPr lang="en-US" dirty="0"/>
          </a:p>
        </p:txBody>
      </p:sp>
      <p:sp>
        <p:nvSpPr>
          <p:cNvPr id="3" name="Content Placeholder 2"/>
          <p:cNvSpPr>
            <a:spLocks noGrp="1"/>
          </p:cNvSpPr>
          <p:nvPr>
            <p:ph idx="1"/>
          </p:nvPr>
        </p:nvSpPr>
        <p:spPr/>
        <p:txBody>
          <a:bodyPr/>
          <a:lstStyle/>
          <a:p>
            <a:r>
              <a:rPr lang="en-US" dirty="0"/>
              <a:t>The service doesn’t track battery current draw directly, but instead collects timing information that can be used to approximate battery consumption by different components.</a:t>
            </a:r>
          </a:p>
        </p:txBody>
      </p:sp>
    </p:spTree>
    <p:extLst>
      <p:ext uri="{BB962C8B-B14F-4D97-AF65-F5344CB8AC3E}">
        <p14:creationId xmlns:p14="http://schemas.microsoft.com/office/powerpoint/2010/main" val="792069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power modes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Battery life is a perennial user concern. To extend battery life, Android continually adds new features and optimizations to help the platform optimize the off-charger behavior of applications and devices</a:t>
            </a:r>
            <a:r>
              <a:rPr lang="en-US" dirty="0" smtClean="0"/>
              <a:t>.</a:t>
            </a:r>
          </a:p>
          <a:p>
            <a:r>
              <a:rPr lang="en-US" dirty="0"/>
              <a:t>Android includes the following battery life enhancements:</a:t>
            </a:r>
          </a:p>
          <a:p>
            <a:r>
              <a:rPr lang="en-US" dirty="0"/>
              <a:t>App Standby. The platform can place unused applications in App Standby mode, temporarily restricting network access and deferring syncs and jobs for those applications.</a:t>
            </a:r>
          </a:p>
          <a:p>
            <a:r>
              <a:rPr lang="en-US" dirty="0"/>
              <a:t>Doze. The platform can enter a state of deep sleep (periodically resuming normal operations) if users have not actively used their device (screen off and stationary) for extended periods of time. Android 7.0 and higher also enables Doze to trigger a lighter set of optimizations when users turn off the device screen yet continue to move around.</a:t>
            </a:r>
          </a:p>
          <a:p>
            <a:r>
              <a:rPr lang="en-US" dirty="0"/>
              <a:t>Exemptions. System apps and cloud messaging services preloaded on a device are typically exempted from App Standby and Doze by default (although app developers can intent their applications into this setting). Users can exempt applications via the Settings menu.</a:t>
            </a:r>
          </a:p>
          <a:p>
            <a:endParaRPr lang="en-US" dirty="0"/>
          </a:p>
        </p:txBody>
      </p:sp>
    </p:spTree>
    <p:extLst>
      <p:ext uri="{BB962C8B-B14F-4D97-AF65-F5344CB8AC3E}">
        <p14:creationId xmlns:p14="http://schemas.microsoft.com/office/powerpoint/2010/main" val="1111110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t>
            </a:r>
            <a:r>
              <a:rPr lang="en-US" dirty="0" smtClean="0"/>
              <a:t>Standby</a:t>
            </a:r>
            <a:endParaRPr lang="en-US" dirty="0"/>
          </a:p>
        </p:txBody>
      </p:sp>
      <p:sp>
        <p:nvSpPr>
          <p:cNvPr id="3" name="Content Placeholder 2"/>
          <p:cNvSpPr>
            <a:spLocks noGrp="1"/>
          </p:cNvSpPr>
          <p:nvPr>
            <p:ph idx="1"/>
          </p:nvPr>
        </p:nvSpPr>
        <p:spPr/>
        <p:txBody>
          <a:bodyPr/>
          <a:lstStyle/>
          <a:p>
            <a:r>
              <a:rPr lang="en-US" dirty="0"/>
              <a:t>App Standby extends battery life by deferring background network activity and jobs for applications the user is not actively using</a:t>
            </a:r>
            <a:r>
              <a:rPr lang="en-US" dirty="0" smtClean="0"/>
              <a:t>.</a:t>
            </a:r>
          </a:p>
          <a:p>
            <a:r>
              <a:rPr lang="en-US" dirty="0"/>
              <a:t>The platform detects inactive applications and places them in App Standby until the user begins actively engaging with the application.</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6609924"/>
              </p:ext>
            </p:extLst>
          </p:nvPr>
        </p:nvGraphicFramePr>
        <p:xfrm>
          <a:off x="799540" y="4548165"/>
          <a:ext cx="10589741" cy="1924411"/>
        </p:xfrm>
        <a:graphic>
          <a:graphicData uri="http://schemas.openxmlformats.org/drawingml/2006/table">
            <a:tbl>
              <a:tblPr/>
              <a:tblGrid>
                <a:gridCol w="4871282"/>
                <a:gridCol w="2435640"/>
                <a:gridCol w="3282819"/>
              </a:tblGrid>
              <a:tr h="269475">
                <a:tc>
                  <a:txBody>
                    <a:bodyPr/>
                    <a:lstStyle/>
                    <a:p>
                      <a:pPr algn="l" fontAlgn="ctr"/>
                      <a:r>
                        <a:rPr lang="en-US" sz="1400" b="0">
                          <a:solidFill>
                            <a:srgbClr val="FFFFFF"/>
                          </a:solidFill>
                          <a:effectLst/>
                          <a:latin typeface="Roboto" charset="0"/>
                        </a:rPr>
                        <a:t>Detection</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During App Standby</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Exit</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1632587">
                <a:tc>
                  <a:txBody>
                    <a:bodyPr/>
                    <a:lstStyle/>
                    <a:p>
                      <a:pPr algn="l" fontAlgn="t"/>
                      <a:r>
                        <a:rPr lang="en-US" sz="1400">
                          <a:solidFill>
                            <a:srgbClr val="212121"/>
                          </a:solidFill>
                          <a:effectLst/>
                        </a:rPr>
                        <a:t>The platform detects an application is inactive when the device is not charging </a:t>
                      </a:r>
                      <a:r>
                        <a:rPr lang="en-US" sz="1400" b="0">
                          <a:solidFill>
                            <a:srgbClr val="212121"/>
                          </a:solidFill>
                          <a:effectLst/>
                        </a:rPr>
                        <a:t>and</a:t>
                      </a:r>
                      <a:r>
                        <a:rPr lang="en-US" sz="1400">
                          <a:solidFill>
                            <a:srgbClr val="212121"/>
                          </a:solidFill>
                          <a:effectLst/>
                        </a:rPr>
                        <a:t> the user has not launched the application directly or indirectly for a specific amount of clock time as well as a specific amount of screen-on time. (Indirect launches occur when a foreground app accesses a service in a second app.)</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a:solidFill>
                            <a:srgbClr val="212121"/>
                          </a:solidFill>
                          <a:effectLst/>
                        </a:rPr>
                        <a:t>The platform prevents applications from accessing the network more than once a day, deferring application syncs and other jobs.</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dirty="0">
                          <a:solidFill>
                            <a:srgbClr val="212121"/>
                          </a:solidFill>
                          <a:effectLst/>
                        </a:rPr>
                        <a:t>The platform exits the app from App Standby when:</a:t>
                      </a:r>
                    </a:p>
                    <a:p>
                      <a:pPr algn="l" fontAlgn="t">
                        <a:buFont typeface="Arial" charset="0"/>
                        <a:buChar char="•"/>
                      </a:pPr>
                      <a:r>
                        <a:rPr lang="en-US" sz="1400" dirty="0">
                          <a:solidFill>
                            <a:srgbClr val="212121"/>
                          </a:solidFill>
                          <a:effectLst/>
                        </a:rPr>
                        <a:t>Application becomes active.</a:t>
                      </a:r>
                    </a:p>
                    <a:p>
                      <a:pPr algn="l" fontAlgn="t">
                        <a:buFont typeface="Arial" charset="0"/>
                        <a:buChar char="•"/>
                      </a:pPr>
                      <a:r>
                        <a:rPr lang="en-US" sz="1400" dirty="0">
                          <a:solidFill>
                            <a:srgbClr val="212121"/>
                          </a:solidFill>
                          <a:effectLst/>
                        </a:rPr>
                        <a:t>Device is plugged in and charging.</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154750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Doze</a:t>
            </a:r>
            <a:endParaRPr lang="en-US" dirty="0"/>
          </a:p>
        </p:txBody>
      </p:sp>
      <p:sp>
        <p:nvSpPr>
          <p:cNvPr id="3" name="Content Placeholder 2"/>
          <p:cNvSpPr>
            <a:spLocks noGrp="1"/>
          </p:cNvSpPr>
          <p:nvPr>
            <p:ph idx="1"/>
          </p:nvPr>
        </p:nvSpPr>
        <p:spPr/>
        <p:txBody>
          <a:bodyPr>
            <a:normAutofit fontScale="77500" lnSpcReduction="20000"/>
          </a:bodyPr>
          <a:lstStyle/>
          <a:p>
            <a:r>
              <a:rPr lang="en-US" dirty="0"/>
              <a:t>Doze extends battery life by deferring application background CPU and network activity when a device is unused for long periods.</a:t>
            </a:r>
          </a:p>
          <a:p>
            <a:r>
              <a:rPr lang="en-US" dirty="0"/>
              <a:t>Idle devices in Doze periodically enter a maintenance window, during which apps can complete pending activities (syncs, jobs, etc.). Doze then resumes sleep for a longer period of time, followed by another maintenance window. The platform continues the Doze sleep/maintenance sequence, increasing the length of idle each time, until a maximum of a few hours of sleep time is reached. At all times, a device in Doze remains aware of motion and immediately leaves Doze if motion is detected.</a:t>
            </a:r>
          </a:p>
          <a:p>
            <a:r>
              <a:rPr lang="en-US" dirty="0"/>
              <a:t>Android 7.0 and higher extends Doze to trigger a lighter set of optimizations every time a user turns off the device screen, even when the user continues to move around, enabling longer lasting battery life.</a:t>
            </a:r>
          </a:p>
          <a:p>
            <a:endParaRPr lang="en-US" dirty="0"/>
          </a:p>
        </p:txBody>
      </p:sp>
    </p:spTree>
    <p:extLst>
      <p:ext uri="{BB962C8B-B14F-4D97-AF65-F5344CB8AC3E}">
        <p14:creationId xmlns:p14="http://schemas.microsoft.com/office/powerpoint/2010/main" val="55639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29793"/>
              </p:ext>
            </p:extLst>
          </p:nvPr>
        </p:nvGraphicFramePr>
        <p:xfrm>
          <a:off x="136337" y="1927655"/>
          <a:ext cx="11916150" cy="4787098"/>
        </p:xfrm>
        <a:graphic>
          <a:graphicData uri="http://schemas.openxmlformats.org/drawingml/2006/table">
            <a:tbl>
              <a:tblPr/>
              <a:tblGrid>
                <a:gridCol w="2383229"/>
                <a:gridCol w="7149692"/>
                <a:gridCol w="2383229"/>
              </a:tblGrid>
              <a:tr h="342115">
                <a:tc>
                  <a:txBody>
                    <a:bodyPr/>
                    <a:lstStyle/>
                    <a:p>
                      <a:pPr algn="l" fontAlgn="ctr"/>
                      <a:r>
                        <a:rPr lang="en-US" sz="1900" b="0">
                          <a:solidFill>
                            <a:srgbClr val="FFFFFF"/>
                          </a:solidFill>
                          <a:effectLst/>
                          <a:latin typeface="Roboto" charset="0"/>
                        </a:rPr>
                        <a:t>Detection</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During Doze</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Exit</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4444983">
                <a:tc>
                  <a:txBody>
                    <a:bodyPr/>
                    <a:lstStyle/>
                    <a:p>
                      <a:pPr algn="l" fontAlgn="t"/>
                      <a:r>
                        <a:rPr lang="en-US" sz="1900">
                          <a:solidFill>
                            <a:srgbClr val="212121"/>
                          </a:solidFill>
                          <a:effectLst/>
                        </a:rPr>
                        <a:t>The platform detects a device is idle when:</a:t>
                      </a:r>
                    </a:p>
                    <a:p>
                      <a:pPr algn="l" fontAlgn="t">
                        <a:buFont typeface="Arial" charset="0"/>
                        <a:buChar char="•"/>
                      </a:pPr>
                      <a:r>
                        <a:rPr lang="en-US" sz="1900">
                          <a:solidFill>
                            <a:srgbClr val="212121"/>
                          </a:solidFill>
                          <a:effectLst/>
                        </a:rPr>
                        <a:t>Device is stationary (using significant motion detector).</a:t>
                      </a:r>
                    </a:p>
                    <a:p>
                      <a:pPr algn="l" fontAlgn="t">
                        <a:buFont typeface="Arial" charset="0"/>
                        <a:buChar char="•"/>
                      </a:pPr>
                      <a:r>
                        <a:rPr lang="en-US" sz="1900">
                          <a:solidFill>
                            <a:srgbClr val="212121"/>
                          </a:solidFill>
                          <a:effectLst/>
                        </a:rPr>
                        <a:t>Device screen is off for some amount of time.</a:t>
                      </a:r>
                    </a:p>
                    <a:p>
                      <a:pPr algn="l" fontAlgn="t"/>
                      <a:r>
                        <a:rPr lang="en-US" sz="1900">
                          <a:solidFill>
                            <a:srgbClr val="212121"/>
                          </a:solidFill>
                          <a:effectLst/>
                        </a:rPr>
                        <a:t>Doze mode does not engage when the device is plugged into a power charger.</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attempts to keep the system in a sleep state, periodically resuming normal operations during a maintenance window then returning the device to sleep for longer repeating periods. During sleep, the following restrictions are active:</a:t>
                      </a:r>
                    </a:p>
                    <a:p>
                      <a:pPr algn="l" fontAlgn="t">
                        <a:buFont typeface="Arial" charset="0"/>
                        <a:buChar char="•"/>
                      </a:pPr>
                      <a:r>
                        <a:rPr lang="en-US" sz="1900" dirty="0">
                          <a:solidFill>
                            <a:srgbClr val="212121"/>
                          </a:solidFill>
                          <a:effectLst/>
                        </a:rPr>
                        <a:t>Apps not allowed network access.</a:t>
                      </a:r>
                    </a:p>
                    <a:p>
                      <a:pPr algn="l" fontAlgn="t">
                        <a:buFont typeface="Arial" charset="0"/>
                        <a:buChar char="•"/>
                      </a:pPr>
                      <a:r>
                        <a:rPr lang="en-US" sz="1900" dirty="0">
                          <a:solidFill>
                            <a:srgbClr val="212121"/>
                          </a:solidFill>
                          <a:effectLst/>
                        </a:rPr>
                        <a:t>App </a:t>
                      </a:r>
                      <a:r>
                        <a:rPr lang="en-US" sz="1900" dirty="0" err="1">
                          <a:solidFill>
                            <a:srgbClr val="212121"/>
                          </a:solidFill>
                          <a:effectLst/>
                        </a:rPr>
                        <a:t>wakelocks</a:t>
                      </a:r>
                      <a:r>
                        <a:rPr lang="en-US" sz="1900" dirty="0">
                          <a:solidFill>
                            <a:srgbClr val="212121"/>
                          </a:solidFill>
                          <a:effectLst/>
                        </a:rPr>
                        <a:t> ignored.</a:t>
                      </a:r>
                    </a:p>
                    <a:p>
                      <a:pPr algn="l" fontAlgn="t">
                        <a:buFont typeface="Arial" charset="0"/>
                        <a:buChar char="•"/>
                      </a:pPr>
                      <a:r>
                        <a:rPr lang="en-US" sz="1900" dirty="0">
                          <a:solidFill>
                            <a:srgbClr val="212121"/>
                          </a:solidFill>
                          <a:effectLst/>
                        </a:rPr>
                        <a:t>Alarms deferred. Excludes alarm clock alarms and alarms set </a:t>
                      </a:r>
                      <a:r>
                        <a:rPr lang="en-US" sz="1900" dirty="0" err="1">
                          <a:solidFill>
                            <a:srgbClr val="212121"/>
                          </a:solidFill>
                          <a:effectLst/>
                        </a:rPr>
                        <a:t>usingsetAndAllowWhileIdle</a:t>
                      </a:r>
                      <a:r>
                        <a:rPr lang="en-US" sz="1900" dirty="0">
                          <a:solidFill>
                            <a:srgbClr val="212121"/>
                          </a:solidFill>
                          <a:effectLst/>
                        </a:rPr>
                        <a:t>() (limited to 1 per 15 minutes per app while in Doze). This exemption is intended for apps (such as Calendar) that must show event reminder notifications.</a:t>
                      </a:r>
                    </a:p>
                    <a:p>
                      <a:pPr algn="l" fontAlgn="t">
                        <a:buFont typeface="Arial" charset="0"/>
                        <a:buChar char="•"/>
                      </a:pPr>
                      <a:r>
                        <a:rPr lang="en-US" sz="1900" dirty="0">
                          <a:solidFill>
                            <a:srgbClr val="212121"/>
                          </a:solidFill>
                          <a:effectLst/>
                        </a:rPr>
                        <a:t>Wi-Fi scans not performed.</a:t>
                      </a:r>
                    </a:p>
                    <a:p>
                      <a:pPr algn="l" fontAlgn="t">
                        <a:buFont typeface="Arial" charset="0"/>
                        <a:buChar char="•"/>
                      </a:pPr>
                      <a:r>
                        <a:rPr lang="en-US" sz="1900" dirty="0" err="1">
                          <a:solidFill>
                            <a:srgbClr val="212121"/>
                          </a:solidFill>
                          <a:effectLst/>
                        </a:rPr>
                        <a:t>SyncAdapter</a:t>
                      </a:r>
                      <a:r>
                        <a:rPr lang="en-US" sz="1900" dirty="0">
                          <a:solidFill>
                            <a:srgbClr val="212121"/>
                          </a:solidFill>
                          <a:effectLst/>
                        </a:rPr>
                        <a:t> syncs and </a:t>
                      </a:r>
                      <a:r>
                        <a:rPr lang="en-US" sz="1900" dirty="0" err="1">
                          <a:solidFill>
                            <a:srgbClr val="212121"/>
                          </a:solidFill>
                          <a:effectLst/>
                        </a:rPr>
                        <a:t>JobScheduler</a:t>
                      </a:r>
                      <a:r>
                        <a:rPr lang="en-US" sz="1900" dirty="0">
                          <a:solidFill>
                            <a:srgbClr val="212121"/>
                          </a:solidFill>
                          <a:effectLst/>
                        </a:rPr>
                        <a:t> jobs deferred until the next maintenance window.</a:t>
                      </a:r>
                    </a:p>
                    <a:p>
                      <a:pPr algn="l" fontAlgn="t">
                        <a:buFont typeface="Arial" charset="0"/>
                        <a:buChar char="•"/>
                      </a:pPr>
                      <a:r>
                        <a:rPr lang="en-US" sz="1900" dirty="0">
                          <a:solidFill>
                            <a:srgbClr val="212121"/>
                          </a:solidFill>
                          <a:effectLst/>
                        </a:rPr>
                        <a:t>Apps receiving SMS and MMS messages are put on a temporary whitelist so they can complete their processing.</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exits the device from Doze when it detects:</a:t>
                      </a:r>
                    </a:p>
                    <a:p>
                      <a:pPr algn="l" fontAlgn="t">
                        <a:buFont typeface="Arial" charset="0"/>
                        <a:buChar char="•"/>
                      </a:pPr>
                      <a:r>
                        <a:rPr lang="en-US" sz="1900" dirty="0">
                          <a:solidFill>
                            <a:srgbClr val="212121"/>
                          </a:solidFill>
                          <a:effectLst/>
                        </a:rPr>
                        <a:t>User interaction with device.</a:t>
                      </a:r>
                    </a:p>
                    <a:p>
                      <a:pPr algn="l" fontAlgn="t">
                        <a:buFont typeface="Arial" charset="0"/>
                        <a:buChar char="•"/>
                      </a:pPr>
                      <a:r>
                        <a:rPr lang="en-US" sz="1900" dirty="0">
                          <a:solidFill>
                            <a:srgbClr val="212121"/>
                          </a:solidFill>
                          <a:effectLst/>
                        </a:rPr>
                        <a:t>Device movement.</a:t>
                      </a:r>
                    </a:p>
                    <a:p>
                      <a:pPr algn="l" fontAlgn="t">
                        <a:buFont typeface="Arial" charset="0"/>
                        <a:buChar char="•"/>
                      </a:pPr>
                      <a:r>
                        <a:rPr lang="en-US" sz="1900" dirty="0">
                          <a:solidFill>
                            <a:srgbClr val="212121"/>
                          </a:solidFill>
                          <a:effectLst/>
                        </a:rPr>
                        <a:t>Device screen turns on.</a:t>
                      </a:r>
                    </a:p>
                    <a:p>
                      <a:pPr algn="l" fontAlgn="t">
                        <a:buFont typeface="Arial" charset="0"/>
                        <a:buChar char="•"/>
                      </a:pPr>
                      <a:r>
                        <a:rPr lang="en-US" sz="1900" dirty="0">
                          <a:solidFill>
                            <a:srgbClr val="212121"/>
                          </a:solidFill>
                          <a:effectLst/>
                        </a:rPr>
                        <a:t>Imminent </a:t>
                      </a:r>
                      <a:r>
                        <a:rPr lang="en-US" sz="1900" dirty="0" err="1">
                          <a:solidFill>
                            <a:srgbClr val="212121"/>
                          </a:solidFill>
                          <a:effectLst/>
                        </a:rPr>
                        <a:t>AlarmClock</a:t>
                      </a:r>
                      <a:r>
                        <a:rPr lang="en-US" sz="1900" dirty="0">
                          <a:solidFill>
                            <a:srgbClr val="212121"/>
                          </a:solidFill>
                          <a:effectLst/>
                        </a:rPr>
                        <a:t> alarm.</a:t>
                      </a:r>
                    </a:p>
                    <a:p>
                      <a:pPr algn="l" fontAlgn="t"/>
                      <a:r>
                        <a:rPr lang="en-US" sz="1900" dirty="0">
                          <a:solidFill>
                            <a:srgbClr val="212121"/>
                          </a:solidFill>
                          <a:effectLst/>
                        </a:rPr>
                        <a:t>Notifications do not cause the device to exit from Doze.</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32872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Management</a:t>
            </a:r>
            <a:endParaRPr lang="en-US" dirty="0"/>
          </a:p>
        </p:txBody>
      </p:sp>
      <p:sp>
        <p:nvSpPr>
          <p:cNvPr id="3" name="Content Placeholder 2"/>
          <p:cNvSpPr>
            <a:spLocks noGrp="1"/>
          </p:cNvSpPr>
          <p:nvPr>
            <p:ph idx="1"/>
          </p:nvPr>
        </p:nvSpPr>
        <p:spPr/>
        <p:txBody>
          <a:bodyPr/>
          <a:lstStyle/>
          <a:p>
            <a:r>
              <a:rPr lang="en-US" dirty="0"/>
              <a:t>Managing the power and performance of Android devices can help ensure applications run consistently and smoothly on a wide range of hardware. In Android 7.0 and later, OEMs can implement support for sustained performance hints that enable apps to maintain a consistent device performance and specify an exclusive core to improve performance for CPU-intensive, foreground applications.</a:t>
            </a:r>
          </a:p>
        </p:txBody>
      </p:sp>
    </p:spTree>
    <p:extLst>
      <p:ext uri="{BB962C8B-B14F-4D97-AF65-F5344CB8AC3E}">
        <p14:creationId xmlns:p14="http://schemas.microsoft.com/office/powerpoint/2010/main" val="39746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Sustained </a:t>
            </a:r>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long-running applications (games, camera, </a:t>
            </a:r>
            <a:r>
              <a:rPr lang="en-US" dirty="0" err="1"/>
              <a:t>RenderScript</a:t>
            </a:r>
            <a:r>
              <a:rPr lang="en-US" dirty="0"/>
              <a:t>, audio processing), performance can vary dramatically as device temperature limits are reached and system on chip (</a:t>
            </a:r>
            <a:r>
              <a:rPr lang="en-US" dirty="0" err="1"/>
              <a:t>SoC</a:t>
            </a:r>
            <a:r>
              <a:rPr lang="en-US" dirty="0"/>
              <a:t>) engines are throttled. App developers creating high-performance, long-running apps are limited because the capabilities of the underlying platform are a moving target when the device begins to heat up</a:t>
            </a:r>
            <a:r>
              <a:rPr lang="en-US" dirty="0" smtClean="0"/>
              <a:t>.</a:t>
            </a:r>
          </a:p>
          <a:p>
            <a:r>
              <a:rPr lang="en-US" dirty="0"/>
              <a:t>To address these limitations, Android 7.0 introduced support for sustained performance, enabling OEMs to provide hints on device performance capabilities for long-running applications. App developers can use these hints to tune applications for a predictable, consistent level of device performance over long periods of time.</a:t>
            </a:r>
          </a:p>
        </p:txBody>
      </p:sp>
    </p:spTree>
    <p:extLst>
      <p:ext uri="{BB962C8B-B14F-4D97-AF65-F5344CB8AC3E}">
        <p14:creationId xmlns:p14="http://schemas.microsoft.com/office/powerpoint/2010/main" val="97604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An Android application can request the platform to enter a sustained performance mode where the Android device can keep a consistent level of performance for prolonged periods of time</a:t>
            </a:r>
            <a:r>
              <a:rPr lang="en-US" dirty="0" smtClean="0"/>
              <a:t>.</a:t>
            </a:r>
          </a:p>
          <a:p>
            <a:r>
              <a:rPr lang="en-US" dirty="0" smtClean="0"/>
              <a:t>The power </a:t>
            </a:r>
            <a:r>
              <a:rPr lang="en-US" dirty="0"/>
              <a:t>hint caps the maximum frequencies of the CPU and GPU at the highest sustainable levels. Keep in mind that lowering the MAX bar in CPU/GPU frequency will lower the frame rate, but this lower rate is preferred in this mode due to its sustainability. For example, a device using normal max clocks might be able to render at 60 FPS for a few minutes, but after the device heats up, it may throttle to 30 FPS by the end of 30 minutes. When using sustained mode, the device can, for example, render consistently at 45 FPS for the entire 30 minutes. The goal is a frame rate when using the mode that is as high (or higher) than the frame rate when not using the mode, and consistent over time so that developers don't have to chase a moving target.</a:t>
            </a:r>
          </a:p>
          <a:p>
            <a:r>
              <a:rPr lang="en-US" dirty="0"/>
              <a:t>We strongly recommend implementing sustained mode such that the device achieves the highest possible sustained performance—not just the minimum values required to pass the test (e.g. choose the highest possible MAX frequency caps that do not cause the device to thermally throttle over time).</a:t>
            </a:r>
          </a:p>
          <a:p>
            <a:endParaRPr lang="en-US" dirty="0"/>
          </a:p>
        </p:txBody>
      </p:sp>
    </p:spTree>
    <p:extLst>
      <p:ext uri="{BB962C8B-B14F-4D97-AF65-F5344CB8AC3E}">
        <p14:creationId xmlns:p14="http://schemas.microsoft.com/office/powerpoint/2010/main" val="184760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a:t>
            </a:r>
            <a:r>
              <a:rPr lang="en-US" dirty="0" smtClean="0"/>
              <a:t>cores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For CPU-intensive, time-sensitive workloads, getting preempted by another thread can be the difference between making frame deadlines or not. For apps that have strict latency and frame rate requirements (such as audio or virtual reality apps), having an exclusive CPU core can guarantee an acceptable level of performance.</a:t>
            </a:r>
          </a:p>
          <a:p>
            <a:r>
              <a:rPr lang="en-US" dirty="0"/>
              <a:t>Devices running Android 7.0 or later can now reserve one core explicitly for the top foreground application, improving performance for all foreground apps and giving apps with high intensity workloads more control over how their work is allocated across CPU cores.</a:t>
            </a:r>
          </a:p>
          <a:p>
            <a:r>
              <a:rPr lang="en-US" dirty="0"/>
              <a:t>To support an exclusive core on a device:</a:t>
            </a:r>
          </a:p>
          <a:p>
            <a:r>
              <a:rPr lang="en-US" dirty="0"/>
              <a:t>Enable </a:t>
            </a:r>
            <a:r>
              <a:rPr lang="en-US" dirty="0" err="1"/>
              <a:t>cpusets</a:t>
            </a:r>
            <a:r>
              <a:rPr lang="en-US" dirty="0"/>
              <a:t> and configure a </a:t>
            </a:r>
            <a:r>
              <a:rPr lang="en-US" dirty="0" err="1"/>
              <a:t>cpuset</a:t>
            </a:r>
            <a:r>
              <a:rPr lang="en-US" dirty="0"/>
              <a:t> that contains only the top foreground application.</a:t>
            </a:r>
          </a:p>
          <a:p>
            <a:r>
              <a:rPr lang="en-US" dirty="0"/>
              <a:t>Ensure one core (this is the exclusive core) is reserved for threads from this </a:t>
            </a:r>
            <a:r>
              <a:rPr lang="en-US" dirty="0" err="1"/>
              <a:t>cpuset</a:t>
            </a:r>
            <a:r>
              <a:rPr lang="en-US" dirty="0"/>
              <a:t>.</a:t>
            </a:r>
          </a:p>
          <a:p>
            <a:r>
              <a:rPr lang="en-US" dirty="0"/>
              <a:t>Implement the </a:t>
            </a:r>
            <a:r>
              <a:rPr lang="en-US" dirty="0" err="1"/>
              <a:t>getExclusiveCores</a:t>
            </a:r>
            <a:r>
              <a:rPr lang="en-US" dirty="0"/>
              <a:t> API to return the core number of the exclusive core.</a:t>
            </a:r>
          </a:p>
          <a:p>
            <a:r>
              <a:rPr lang="en-US" dirty="0"/>
              <a:t>To determine which processes are scheduled on which cores, use </a:t>
            </a:r>
            <a:r>
              <a:rPr lang="en-US" dirty="0" err="1"/>
              <a:t>systrace</a:t>
            </a:r>
            <a:r>
              <a:rPr lang="en-US" dirty="0"/>
              <a:t> while running any workload and verify no </a:t>
            </a:r>
            <a:r>
              <a:rPr lang="en-US" dirty="0" err="1"/>
              <a:t>userspace</a:t>
            </a:r>
            <a:r>
              <a:rPr lang="en-US" dirty="0"/>
              <a:t> threads from applications other than the top foreground application are scheduled on the exclusive core</a:t>
            </a:r>
            <a:r>
              <a:rPr lang="en-US" dirty="0" smtClean="0"/>
              <a:t>.</a:t>
            </a:r>
            <a:endParaRPr lang="en-US" dirty="0"/>
          </a:p>
        </p:txBody>
      </p:sp>
    </p:spTree>
    <p:extLst>
      <p:ext uri="{BB962C8B-B14F-4D97-AF65-F5344CB8AC3E}">
        <p14:creationId xmlns:p14="http://schemas.microsoft.com/office/powerpoint/2010/main" val="1618616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Energy (LE) and Bluetooth </a:t>
            </a:r>
            <a:r>
              <a:rPr lang="en-US" dirty="0" smtClean="0"/>
              <a:t>scans</a:t>
            </a:r>
            <a:endParaRPr lang="en-US" dirty="0"/>
          </a:p>
        </p:txBody>
      </p:sp>
      <p:sp>
        <p:nvSpPr>
          <p:cNvPr id="3" name="Content Placeholder 2"/>
          <p:cNvSpPr>
            <a:spLocks noGrp="1"/>
          </p:cNvSpPr>
          <p:nvPr>
            <p:ph idx="1"/>
          </p:nvPr>
        </p:nvSpPr>
        <p:spPr/>
        <p:txBody>
          <a:bodyPr>
            <a:normAutofit lnSpcReduction="10000"/>
          </a:bodyPr>
          <a:lstStyle/>
          <a:p>
            <a:r>
              <a:rPr lang="en-US" dirty="0"/>
              <a:t>For devices running Android 7.0, the system collects data for Low Energy (LE) scans and Bluetooth network traffic (such as RFCOMM and L2CAP) and associates these activities with the initiating application. Bluetooth scans are associated with the application that initiated the scan, but batch scans are not (and are instead associated with the Bluetooth application). For an application scanning for N milliseconds, the cost of the scan is N milliseconds of </a:t>
            </a:r>
            <a:r>
              <a:rPr lang="en-US" dirty="0" err="1"/>
              <a:t>rx</a:t>
            </a:r>
            <a:r>
              <a:rPr lang="en-US" dirty="0"/>
              <a:t> time and N milliseconds of </a:t>
            </a:r>
            <a:r>
              <a:rPr lang="en-US" dirty="0" err="1"/>
              <a:t>tx</a:t>
            </a:r>
            <a:r>
              <a:rPr lang="en-US" dirty="0"/>
              <a:t> time; all leftover controller time is assigned to network traffic or the Bluetooth application.</a:t>
            </a:r>
          </a:p>
        </p:txBody>
      </p:sp>
    </p:spTree>
    <p:extLst>
      <p:ext uri="{BB962C8B-B14F-4D97-AF65-F5344CB8AC3E}">
        <p14:creationId xmlns:p14="http://schemas.microsoft.com/office/powerpoint/2010/main" val="45302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Bluetooth Low </a:t>
            </a:r>
            <a:r>
              <a:rPr lang="en-US" dirty="0" smtClean="0"/>
              <a:t>Energy</a:t>
            </a:r>
            <a:endParaRPr lang="en-US" dirty="0" smtClean="0"/>
          </a:p>
          <a:p>
            <a:r>
              <a:rPr lang="en-US" dirty="0" smtClean="0"/>
              <a:t>Power Management</a:t>
            </a:r>
            <a:endParaRPr lang="en-US" dirty="0" smtClean="0"/>
          </a:p>
          <a:p>
            <a:r>
              <a:rPr lang="en-US" dirty="0" smtClean="0"/>
              <a:t>Debug </a:t>
            </a:r>
            <a:r>
              <a:rPr lang="en-US" dirty="0" smtClean="0"/>
              <a:t>Instruments</a:t>
            </a:r>
            <a:endParaRPr lang="en-US" dirty="0" smtClean="0"/>
          </a:p>
        </p:txBody>
      </p:sp>
    </p:spTree>
    <p:extLst>
      <p:ext uri="{BB962C8B-B14F-4D97-AF65-F5344CB8AC3E}">
        <p14:creationId xmlns:p14="http://schemas.microsoft.com/office/powerpoint/2010/main" val="580001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source.android.com</a:t>
            </a:r>
            <a:r>
              <a:rPr lang="en-US" dirty="0"/>
              <a:t>/devices/tech/power/values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595" y="2878781"/>
            <a:ext cx="8633254" cy="3577521"/>
          </a:xfrm>
          <a:prstGeom prst="rect">
            <a:avLst/>
          </a:prstGeom>
        </p:spPr>
      </p:pic>
    </p:spTree>
    <p:extLst>
      <p:ext uri="{BB962C8B-B14F-4D97-AF65-F5344CB8AC3E}">
        <p14:creationId xmlns:p14="http://schemas.microsoft.com/office/powerpoint/2010/main" val="195201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Profile battery usage with </a:t>
            </a:r>
            <a:r>
              <a:rPr lang="en-US" dirty="0" err="1"/>
              <a:t>Batterystats</a:t>
            </a:r>
            <a:r>
              <a:rPr lang="en-US" dirty="0"/>
              <a:t> and Battery </a:t>
            </a:r>
            <a:r>
              <a:rPr lang="en-US" dirty="0" smtClean="0"/>
              <a:t>Historian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Batterystats</a:t>
            </a:r>
            <a:r>
              <a:rPr lang="en-US" dirty="0"/>
              <a:t> is a tool included in the Android framework that collects battery data on your device. You can use </a:t>
            </a:r>
            <a:r>
              <a:rPr lang="en-US" dirty="0" err="1"/>
              <a:t>adb</a:t>
            </a:r>
            <a:r>
              <a:rPr lang="en-US" dirty="0"/>
              <a:t> to dump the collected battery data to your development machine and create a report you can analyze using Battery Historian. Battery Historian converts the report from </a:t>
            </a:r>
            <a:r>
              <a:rPr lang="en-US" dirty="0" err="1"/>
              <a:t>Batterystats</a:t>
            </a:r>
            <a:r>
              <a:rPr lang="en-US" dirty="0"/>
              <a:t> into an HTML visualization that you can view in your browser</a:t>
            </a:r>
            <a:r>
              <a:rPr lang="en-US" dirty="0" smtClean="0"/>
              <a:t>.</a:t>
            </a:r>
          </a:p>
          <a:p>
            <a:pPr marL="0" indent="0">
              <a:buNone/>
            </a:pPr>
            <a:r>
              <a:rPr lang="en-US" dirty="0"/>
              <a:t>What it's good for:</a:t>
            </a:r>
          </a:p>
          <a:p>
            <a:r>
              <a:rPr lang="en-US" dirty="0"/>
              <a:t>Showing you where and how processes are drawing current from the battery.</a:t>
            </a:r>
          </a:p>
          <a:p>
            <a:r>
              <a:rPr lang="en-US" dirty="0"/>
              <a:t>Identifying tasks in your app that could be deferred or even removed to improve battery life.</a:t>
            </a:r>
          </a:p>
          <a:p>
            <a:endParaRPr lang="en-US" dirty="0"/>
          </a:p>
        </p:txBody>
      </p:sp>
    </p:spTree>
    <p:extLst>
      <p:ext uri="{BB962C8B-B14F-4D97-AF65-F5344CB8AC3E}">
        <p14:creationId xmlns:p14="http://schemas.microsoft.com/office/powerpoint/2010/main" val="563220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/studio/profile/battery-historian</a:t>
            </a:r>
          </a:p>
        </p:txBody>
      </p:sp>
    </p:spTree>
    <p:extLst>
      <p:ext uri="{BB962C8B-B14F-4D97-AF65-F5344CB8AC3E}">
        <p14:creationId xmlns:p14="http://schemas.microsoft.com/office/powerpoint/2010/main" val="816793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a:t>A</a:t>
            </a:r>
            <a:r>
              <a:rPr lang="en-US" dirty="0" smtClean="0"/>
              <a:t>ny homework that you did not yet completed </a:t>
            </a:r>
            <a:r>
              <a:rPr lang="en-US" dirty="0" smtClean="0">
                <a:sym typeface="Wingdings"/>
              </a:rPr>
              <a:t></a:t>
            </a:r>
            <a:endParaRPr lang="en-US" dirty="0" smtClean="0"/>
          </a:p>
        </p:txBody>
      </p:sp>
    </p:spTree>
    <p:extLst>
      <p:ext uri="{BB962C8B-B14F-4D97-AF65-F5344CB8AC3E}">
        <p14:creationId xmlns:p14="http://schemas.microsoft.com/office/powerpoint/2010/main" val="28694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Ble</a:t>
            </a:r>
            <a:r>
              <a:rPr lang="en-US" dirty="0" smtClean="0"/>
              <a:t> (</a:t>
            </a:r>
            <a:r>
              <a:rPr lang="en-US" dirty="0"/>
              <a:t>Bluetooth low </a:t>
            </a:r>
            <a:r>
              <a:rPr lang="en-US" dirty="0" smtClean="0"/>
              <a:t>energy)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78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
            <a:r>
              <a:rPr lang="en-US" dirty="0" smtClean="0"/>
              <a:t>Bluetooth </a:t>
            </a:r>
            <a:r>
              <a:rPr lang="en-US" dirty="0"/>
              <a:t>low energy </a:t>
            </a:r>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Android 4.3 (API level 18) introduces built-in platform support for Bluetooth Low Energy (BLE) in the </a:t>
            </a:r>
            <a:r>
              <a:rPr lang="en-US" i="1" dirty="0"/>
              <a:t>central role</a:t>
            </a:r>
            <a:r>
              <a:rPr lang="en-US" dirty="0"/>
              <a:t> and provides APIs that apps can use to </a:t>
            </a:r>
            <a:r>
              <a:rPr lang="en-US" dirty="0" smtClean="0"/>
              <a:t>discover devices, query for services, and transmit information.</a:t>
            </a:r>
          </a:p>
          <a:p>
            <a:r>
              <a:rPr lang="en-US" dirty="0"/>
              <a:t>Common use cases include the following:</a:t>
            </a:r>
          </a:p>
          <a:p>
            <a:r>
              <a:rPr lang="en-US" dirty="0"/>
              <a:t>Transferring small amounts of data between nearby devices.</a:t>
            </a:r>
          </a:p>
          <a:p>
            <a:r>
              <a:rPr lang="en-US" dirty="0"/>
              <a:t>Interacting with proximity sensors like Google Beacons to give users a customized experience based on their current location.</a:t>
            </a:r>
          </a:p>
          <a:p>
            <a:r>
              <a:rPr lang="en-US" dirty="0"/>
              <a:t>In contrast to Classic Bluetooth, Bluetooth Low Energy (BLE) is designed to provide significantly lower power consumption. This allows Android apps to communicate with BLE devices that have stricter power requirements, such as proximity sensors, heart rate monitors, and fitness devices.</a:t>
            </a:r>
          </a:p>
          <a:p>
            <a:endParaRPr lang="en-US" dirty="0"/>
          </a:p>
        </p:txBody>
      </p:sp>
    </p:spTree>
    <p:extLst>
      <p:ext uri="{BB962C8B-B14F-4D97-AF65-F5344CB8AC3E}">
        <p14:creationId xmlns:p14="http://schemas.microsoft.com/office/powerpoint/2010/main" val="93857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and </a:t>
            </a:r>
            <a:r>
              <a:rPr lang="en-US" dirty="0" smtClean="0"/>
              <a:t>concepts</a:t>
            </a:r>
            <a:endParaRPr lang="en-US" dirty="0"/>
          </a:p>
        </p:txBody>
      </p:sp>
      <p:sp>
        <p:nvSpPr>
          <p:cNvPr id="3" name="Content Placeholder 2"/>
          <p:cNvSpPr>
            <a:spLocks noGrp="1"/>
          </p:cNvSpPr>
          <p:nvPr>
            <p:ph idx="1"/>
          </p:nvPr>
        </p:nvSpPr>
        <p:spPr/>
        <p:txBody>
          <a:bodyPr>
            <a:normAutofit lnSpcReduction="10000"/>
          </a:bodyPr>
          <a:lstStyle/>
          <a:p>
            <a:r>
              <a:rPr lang="en-US" dirty="0"/>
              <a:t>Generic Attribute Profile (GATT)—The GATT profile is a general specification for sending and receiving short pieces of data known as "attributes" over a BLE link. All current Low Energy application profiles are based on </a:t>
            </a:r>
            <a:r>
              <a:rPr lang="en-US" dirty="0" err="1"/>
              <a:t>GATT.The</a:t>
            </a:r>
            <a:r>
              <a:rPr lang="en-US" dirty="0"/>
              <a:t> Bluetooth SIG defines many profiles for Low Energy devices. A profile is a specification for how a device works in a particular application. Note that a device can implement more than one profile. For example, a device could contain a heart rate monitor and a battery level detector.</a:t>
            </a:r>
          </a:p>
          <a:p>
            <a:r>
              <a:rPr lang="en-US" dirty="0"/>
              <a:t>https://</a:t>
            </a:r>
            <a:r>
              <a:rPr lang="en-US" dirty="0" err="1"/>
              <a:t>www.bluetooth.com</a:t>
            </a:r>
            <a:r>
              <a:rPr lang="en-US" dirty="0"/>
              <a:t>/specifications</a:t>
            </a:r>
          </a:p>
        </p:txBody>
      </p:sp>
    </p:spTree>
    <p:extLst>
      <p:ext uri="{BB962C8B-B14F-4D97-AF65-F5344CB8AC3E}">
        <p14:creationId xmlns:p14="http://schemas.microsoft.com/office/powerpoint/2010/main" val="40638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Attribute Protocol (ATT)</a:t>
            </a:r>
            <a:r>
              <a:rPr lang="en-US" dirty="0"/>
              <a:t>—GATT is built on top of the Attribute Protocol (ATT). This is also referred to as GATT/ATT. ATT is optimized to run on BLE devices. To this end, it uses as few bytes as possible. Each attribute is uniquely identified by a Universally Unique Identifier (UUID), which is a standardized 128-bit format for a string ID used to uniquely identify information. The </a:t>
            </a:r>
            <a:r>
              <a:rPr lang="en-US" i="1" dirty="0"/>
              <a:t>attributes</a:t>
            </a:r>
            <a:r>
              <a:rPr lang="en-US" dirty="0"/>
              <a:t> transported by ATT are formatted as </a:t>
            </a:r>
            <a:r>
              <a:rPr lang="en-US" i="1" dirty="0"/>
              <a:t>characteristics</a:t>
            </a:r>
            <a:r>
              <a:rPr lang="en-US" dirty="0"/>
              <a:t> and </a:t>
            </a:r>
            <a:r>
              <a:rPr lang="en-US" i="1" dirty="0"/>
              <a:t>services</a:t>
            </a:r>
            <a:r>
              <a:rPr lang="en-US" dirty="0"/>
              <a:t>.</a:t>
            </a:r>
          </a:p>
          <a:p>
            <a:endParaRPr lang="en-US" dirty="0"/>
          </a:p>
        </p:txBody>
      </p:sp>
    </p:spTree>
    <p:extLst>
      <p:ext uri="{BB962C8B-B14F-4D97-AF65-F5344CB8AC3E}">
        <p14:creationId xmlns:p14="http://schemas.microsoft.com/office/powerpoint/2010/main" val="31639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a:t>
            </a:r>
            <a:r>
              <a:rPr lang="en-US" dirty="0"/>
              <a:t>—A characteristic contains a single value and 0-n descriptors that describe the characteristic's value. A characteristic can be thought of as a type, analogous to a class. </a:t>
            </a:r>
          </a:p>
          <a:p>
            <a:endParaRPr lang="en-US" dirty="0"/>
          </a:p>
        </p:txBody>
      </p:sp>
    </p:spTree>
    <p:extLst>
      <p:ext uri="{BB962C8B-B14F-4D97-AF65-F5344CB8AC3E}">
        <p14:creationId xmlns:p14="http://schemas.microsoft.com/office/powerpoint/2010/main" val="432010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7835</TotalTime>
  <Words>2171</Words>
  <Application>Microsoft Macintosh PowerPoint</Application>
  <PresentationFormat>Widescreen</PresentationFormat>
  <Paragraphs>140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Roboto</vt:lpstr>
      <vt:lpstr>Trebuchet MS</vt:lpstr>
      <vt:lpstr>Tw Cen MT</vt:lpstr>
      <vt:lpstr>Wingdings</vt:lpstr>
      <vt:lpstr>Arial</vt:lpstr>
      <vt:lpstr>Circuit</vt:lpstr>
      <vt:lpstr>Android - Lecture 5</vt:lpstr>
      <vt:lpstr>homework</vt:lpstr>
      <vt:lpstr>Android Elements:</vt:lpstr>
      <vt:lpstr>Agenda</vt:lpstr>
      <vt:lpstr>Ble (Bluetooth low energy)</vt:lpstr>
      <vt:lpstr>Bluetooth low energy overview</vt:lpstr>
      <vt:lpstr>Key terms and concepts</vt:lpstr>
      <vt:lpstr>PowerPoint Presentation</vt:lpstr>
      <vt:lpstr>PowerPoint Presentation</vt:lpstr>
      <vt:lpstr>PowerPoint Presentation</vt:lpstr>
      <vt:lpstr>PowerPoint Presentation</vt:lpstr>
      <vt:lpstr>Roles and responsibilities</vt:lpstr>
      <vt:lpstr>PowerPoint Presentation</vt:lpstr>
      <vt:lpstr>BLE permissions</vt:lpstr>
      <vt:lpstr>Declare the Bluetooth permission(s) in your application manifest file. For example:</vt:lpstr>
      <vt:lpstr>PowerPoint Presentation</vt:lpstr>
      <vt:lpstr>PowerPoint Presentation</vt:lpstr>
      <vt:lpstr>Set up BLE</vt:lpstr>
      <vt:lpstr>PowerPoint Presentation</vt:lpstr>
      <vt:lpstr>PowerPoint Presentation</vt:lpstr>
      <vt:lpstr>Find BLE devices</vt:lpstr>
      <vt:lpstr>PowerPoint Presentation</vt:lpstr>
      <vt:lpstr>Connect to a GATT server</vt:lpstr>
      <vt:lpstr>PowerPoint Presentation</vt:lpstr>
      <vt:lpstr>BLE UUID Description</vt:lpstr>
      <vt:lpstr>Receive GATT notifications</vt:lpstr>
      <vt:lpstr>PowerPoint Presentation</vt:lpstr>
      <vt:lpstr>Close the client app</vt:lpstr>
      <vt:lpstr>  Power Management </vt:lpstr>
      <vt:lpstr>Battery use statistics</vt:lpstr>
      <vt:lpstr>Android power modes</vt:lpstr>
      <vt:lpstr>App Standby</vt:lpstr>
      <vt:lpstr>Doze</vt:lpstr>
      <vt:lpstr>PowerPoint Presentation</vt:lpstr>
      <vt:lpstr>Performance Management</vt:lpstr>
      <vt:lpstr>Sustained performance</vt:lpstr>
      <vt:lpstr>PowerPoint Presentation</vt:lpstr>
      <vt:lpstr>Exclusive cores</vt:lpstr>
      <vt:lpstr>Low Energy (LE) and Bluetooth scans</vt:lpstr>
      <vt:lpstr>More</vt:lpstr>
      <vt:lpstr>Profile battery usage with Batterystats and Battery Historian</vt:lpstr>
      <vt:lpstr>More:</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122</cp:revision>
  <dcterms:created xsi:type="dcterms:W3CDTF">2017-12-11T12:36:16Z</dcterms:created>
  <dcterms:modified xsi:type="dcterms:W3CDTF">2018-06-21T07:02:37Z</dcterms:modified>
</cp:coreProperties>
</file>