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58" r:id="rId3"/>
    <p:sldId id="286" r:id="rId4"/>
    <p:sldId id="272" r:id="rId5"/>
    <p:sldId id="339" r:id="rId6"/>
    <p:sldId id="340" r:id="rId7"/>
    <p:sldId id="342" r:id="rId8"/>
    <p:sldId id="343" r:id="rId9"/>
    <p:sldId id="345" r:id="rId10"/>
    <p:sldId id="346" r:id="rId11"/>
    <p:sldId id="348" r:id="rId12"/>
    <p:sldId id="349" r:id="rId13"/>
    <p:sldId id="350" r:id="rId14"/>
    <p:sldId id="351" r:id="rId15"/>
    <p:sldId id="352" r:id="rId16"/>
    <p:sldId id="353" r:id="rId17"/>
    <p:sldId id="354" r:id="rId18"/>
    <p:sldId id="355" r:id="rId19"/>
    <p:sldId id="356" r:id="rId20"/>
    <p:sldId id="35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4856"/>
  </p:normalViewPr>
  <p:slideViewPr>
    <p:cSldViewPr snapToGrid="0" snapToObjects="1">
      <p:cViewPr varScale="1">
        <p:scale>
          <a:sx n="139" d="100"/>
          <a:sy n="139" d="100"/>
        </p:scale>
        <p:origin x="18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6/12/18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6/12/18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Android - Lecture 2</a:t>
            </a:r>
            <a:endParaRPr lang="en-US" dirty="0"/>
          </a:p>
        </p:txBody>
      </p:sp>
      <p:sp>
        <p:nvSpPr>
          <p:cNvPr id="3" name="Subtitle 2"/>
          <p:cNvSpPr>
            <a:spLocks noGrp="1"/>
          </p:cNvSpPr>
          <p:nvPr>
            <p:ph type="subTitle" idx="1"/>
          </p:nvPr>
        </p:nvSpPr>
        <p:spPr/>
        <p:txBody>
          <a:bodyPr/>
          <a:lstStyle/>
          <a:p>
            <a:pPr algn="ctr"/>
            <a:endParaRPr lang="en-US" dirty="0"/>
          </a:p>
        </p:txBody>
      </p:sp>
    </p:spTree>
    <p:extLst>
      <p:ext uri="{BB962C8B-B14F-4D97-AF65-F5344CB8AC3E}">
        <p14:creationId xmlns:p14="http://schemas.microsoft.com/office/powerpoint/2010/main" val="688067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Activities</a:t>
            </a:r>
          </a:p>
        </p:txBody>
      </p:sp>
      <p:sp>
        <p:nvSpPr>
          <p:cNvPr id="3" name="Content Placeholder 2"/>
          <p:cNvSpPr>
            <a:spLocks noGrp="1"/>
          </p:cNvSpPr>
          <p:nvPr>
            <p:ph idx="1"/>
          </p:nvPr>
        </p:nvSpPr>
        <p:spPr/>
        <p:txBody>
          <a:bodyPr>
            <a:normAutofit lnSpcReduction="10000"/>
          </a:bodyPr>
          <a:lstStyle/>
          <a:p>
            <a:r>
              <a:rPr lang="en-US" dirty="0"/>
              <a:t>Most apps contain multiple screens, which means they comprise multiple activities. Typically, one activity in an app is specified as the </a:t>
            </a:r>
            <a:r>
              <a:rPr lang="en-US" i="1" dirty="0"/>
              <a:t>main activity</a:t>
            </a:r>
            <a:r>
              <a:rPr lang="en-US" dirty="0"/>
              <a:t>, which is the first screen to appear when the user launches the app. Each activity can then start another activity in order to perform different actions. For example, the main activity in a simple e-mail app may provide the screen that shows an e-mail inbox. From there, the main activity might launch other activities that provide screens for tasks like writing e-mails and opening individual e-mails.</a:t>
            </a:r>
          </a:p>
        </p:txBody>
      </p:sp>
    </p:spTree>
    <p:extLst>
      <p:ext uri="{BB962C8B-B14F-4D97-AF65-F5344CB8AC3E}">
        <p14:creationId xmlns:p14="http://schemas.microsoft.com/office/powerpoint/2010/main" val="589481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one activity from </a:t>
            </a:r>
            <a:r>
              <a:rPr lang="en-US" dirty="0" smtClean="0"/>
              <a:t>another</a:t>
            </a:r>
            <a:endParaRPr lang="en-US" dirty="0"/>
          </a:p>
        </p:txBody>
      </p:sp>
      <p:sp>
        <p:nvSpPr>
          <p:cNvPr id="3" name="Content Placeholder 2"/>
          <p:cNvSpPr>
            <a:spLocks noGrp="1"/>
          </p:cNvSpPr>
          <p:nvPr>
            <p:ph idx="1"/>
          </p:nvPr>
        </p:nvSpPr>
        <p:spPr/>
        <p:txBody>
          <a:bodyPr/>
          <a:lstStyle/>
          <a:p>
            <a:r>
              <a:rPr lang="en-US" dirty="0"/>
              <a:t>An activity often needs to start another activity at some point. This need arises, for instance, when an app needs to move from the current screen to a new one</a:t>
            </a:r>
            <a:r>
              <a:rPr lang="en-US" dirty="0" smtClean="0"/>
              <a:t>.</a:t>
            </a:r>
          </a:p>
          <a:p>
            <a:r>
              <a:rPr lang="en-US" dirty="0"/>
              <a:t>Depending on whether your activity wants a result back from the new activity it’s about to start, you start the new activity using either </a:t>
            </a:r>
            <a:r>
              <a:rPr lang="en-US" dirty="0" err="1" smtClean="0"/>
              <a:t>startActivity</a:t>
            </a:r>
            <a:r>
              <a:rPr lang="en-US" dirty="0"/>
              <a:t>() or the </a:t>
            </a:r>
            <a:r>
              <a:rPr lang="en-US" dirty="0" err="1"/>
              <a:t>a</a:t>
            </a:r>
            <a:r>
              <a:rPr lang="en-US" dirty="0" err="1" smtClean="0"/>
              <a:t>ctivityForResult</a:t>
            </a:r>
            <a:r>
              <a:rPr lang="en-US" dirty="0"/>
              <a:t>() method. In either case, you pass in an Intent object.</a:t>
            </a:r>
          </a:p>
        </p:txBody>
      </p:sp>
    </p:spTree>
    <p:extLst>
      <p:ext uri="{BB962C8B-B14F-4D97-AF65-F5344CB8AC3E}">
        <p14:creationId xmlns:p14="http://schemas.microsoft.com/office/powerpoint/2010/main" val="102256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Intent </a:t>
            </a:r>
          </a:p>
        </p:txBody>
      </p:sp>
      <p:sp>
        <p:nvSpPr>
          <p:cNvPr id="3" name="Content Placeholder 2"/>
          <p:cNvSpPr>
            <a:spLocks noGrp="1"/>
          </p:cNvSpPr>
          <p:nvPr>
            <p:ph idx="1"/>
          </p:nvPr>
        </p:nvSpPr>
        <p:spPr/>
        <p:txBody>
          <a:bodyPr/>
          <a:lstStyle/>
          <a:p>
            <a:r>
              <a:rPr lang="en-US" dirty="0"/>
              <a:t>The Intent object specifies either the exact activity you want to start or describes the type of action you want to perform (and the system selects the appropriate activity for you, which can even be from a different application). An Intent object can also carry small amounts of data to be used by the activity that is started.</a:t>
            </a:r>
          </a:p>
        </p:txBody>
      </p:sp>
    </p:spTree>
    <p:extLst>
      <p:ext uri="{BB962C8B-B14F-4D97-AF65-F5344CB8AC3E}">
        <p14:creationId xmlns:p14="http://schemas.microsoft.com/office/powerpoint/2010/main" val="2029356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Extras</a:t>
            </a:r>
          </a:p>
        </p:txBody>
      </p:sp>
      <p:sp>
        <p:nvSpPr>
          <p:cNvPr id="3" name="Content Placeholder 2"/>
          <p:cNvSpPr>
            <a:spLocks noGrp="1"/>
          </p:cNvSpPr>
          <p:nvPr>
            <p:ph idx="1"/>
          </p:nvPr>
        </p:nvSpPr>
        <p:spPr/>
        <p:txBody>
          <a:bodyPr/>
          <a:lstStyle/>
          <a:p>
            <a:r>
              <a:rPr lang="en-US" dirty="0"/>
              <a:t>Key-value pairs that carry additional information required to accomplish the requested action. Just as some actions use particular kinds of data URIs, some actions also use particular </a:t>
            </a:r>
            <a:r>
              <a:rPr lang="en-US" dirty="0" err="1"/>
              <a:t>extras.You</a:t>
            </a:r>
            <a:r>
              <a:rPr lang="en-US" dirty="0"/>
              <a:t> can add extra data with various </a:t>
            </a:r>
            <a:r>
              <a:rPr lang="en-US" dirty="0" err="1"/>
              <a:t>putExtra</a:t>
            </a:r>
            <a:r>
              <a:rPr lang="en-US" dirty="0"/>
              <a:t>() methods, each accepting two parameters: the key name and the value. You can also create a Bundle object with all the extra data, then insert the Bundle in the Intent with </a:t>
            </a:r>
            <a:r>
              <a:rPr lang="en-US" dirty="0" err="1"/>
              <a:t>putExtras</a:t>
            </a:r>
            <a:r>
              <a:rPr lang="en-US" dirty="0" smtClean="0"/>
              <a:t>().</a:t>
            </a:r>
          </a:p>
          <a:p>
            <a:r>
              <a:rPr lang="en-US" dirty="0" err="1"/>
              <a:t>sendIntent.putExtra</a:t>
            </a:r>
            <a:r>
              <a:rPr lang="en-US" dirty="0"/>
              <a:t>(</a:t>
            </a:r>
            <a:r>
              <a:rPr lang="en-US" dirty="0" err="1"/>
              <a:t>Intent.EXTRA_TEXT</a:t>
            </a:r>
            <a:r>
              <a:rPr lang="en-US" dirty="0"/>
              <a:t>, </a:t>
            </a:r>
            <a:r>
              <a:rPr lang="en-US" dirty="0" err="1"/>
              <a:t>textMessage</a:t>
            </a:r>
            <a:r>
              <a:rPr lang="en-US" dirty="0"/>
              <a:t>)</a:t>
            </a:r>
          </a:p>
        </p:txBody>
      </p:sp>
    </p:spTree>
    <p:extLst>
      <p:ext uri="{BB962C8B-B14F-4D97-AF65-F5344CB8AC3E}">
        <p14:creationId xmlns:p14="http://schemas.microsoft.com/office/powerpoint/2010/main" val="1067699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startActivity</a:t>
            </a:r>
            <a:r>
              <a:rPr lang="en-US" dirty="0" smtClean="0"/>
              <a:t>()</a:t>
            </a:r>
            <a:endParaRPr lang="en-US" dirty="0"/>
          </a:p>
        </p:txBody>
      </p:sp>
      <p:sp>
        <p:nvSpPr>
          <p:cNvPr id="3" name="Content Placeholder 2"/>
          <p:cNvSpPr>
            <a:spLocks noGrp="1"/>
          </p:cNvSpPr>
          <p:nvPr>
            <p:ph idx="1"/>
          </p:nvPr>
        </p:nvSpPr>
        <p:spPr/>
        <p:txBody>
          <a:bodyPr/>
          <a:lstStyle/>
          <a:p>
            <a:r>
              <a:rPr lang="en-US" dirty="0"/>
              <a:t>If the newly started activity does not need to return a result, the current activity can start it by calling the </a:t>
            </a:r>
            <a:r>
              <a:rPr lang="en-US" dirty="0" err="1"/>
              <a:t>startActivity</a:t>
            </a:r>
            <a:r>
              <a:rPr lang="en-US" dirty="0"/>
              <a:t>() method.</a:t>
            </a:r>
          </a:p>
          <a:p>
            <a:r>
              <a:rPr lang="en-US" dirty="0"/>
              <a:t>When working within your own application, you often need to simply launch a known activity. For example, the following code snippet shows how to launch an activity called </a:t>
            </a:r>
            <a:r>
              <a:rPr lang="en-US" dirty="0" err="1"/>
              <a:t>SignInActivity</a:t>
            </a:r>
            <a:r>
              <a:rPr lang="en-US" dirty="0"/>
              <a:t>.</a:t>
            </a:r>
          </a:p>
          <a:p>
            <a:r>
              <a:rPr lang="en-US" dirty="0"/>
              <a:t>Intent intent = new Intent(this, </a:t>
            </a:r>
            <a:r>
              <a:rPr lang="en-US" dirty="0" err="1"/>
              <a:t>SignInActivity.class</a:t>
            </a:r>
            <a:r>
              <a:rPr lang="en-US" dirty="0"/>
              <a:t>);</a:t>
            </a:r>
            <a:br>
              <a:rPr lang="en-US" dirty="0"/>
            </a:br>
            <a:r>
              <a:rPr lang="en-US" dirty="0" err="1"/>
              <a:t>startActivity</a:t>
            </a:r>
            <a:r>
              <a:rPr lang="en-US" dirty="0"/>
              <a:t>(intent);</a:t>
            </a:r>
          </a:p>
        </p:txBody>
      </p:sp>
    </p:spTree>
    <p:extLst>
      <p:ext uri="{BB962C8B-B14F-4D97-AF65-F5344CB8AC3E}">
        <p14:creationId xmlns:p14="http://schemas.microsoft.com/office/powerpoint/2010/main" val="455453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 content </a:t>
            </a:r>
            <a:endParaRPr lang="en-US" dirty="0"/>
          </a:p>
        </p:txBody>
      </p:sp>
      <p:sp>
        <p:nvSpPr>
          <p:cNvPr id="3" name="Content Placeholder 2"/>
          <p:cNvSpPr>
            <a:spLocks noGrp="1"/>
          </p:cNvSpPr>
          <p:nvPr>
            <p:ph idx="1"/>
          </p:nvPr>
        </p:nvSpPr>
        <p:spPr/>
        <p:txBody>
          <a:bodyPr>
            <a:normAutofit fontScale="77500" lnSpcReduction="20000"/>
          </a:bodyPr>
          <a:lstStyle/>
          <a:p>
            <a:r>
              <a:rPr lang="en-US" dirty="0"/>
              <a:t>Your application might also want to perform some action, such as send an email, text message, or status update, using data from your activity. In this case, your application might not have its own activities to perform such actions, so you can instead leverage the activities provided by other applications on the device, which can perform the actions for you. This is where intents are really valuable: You can create an intent that describes an action you want to perform and the system launches the appropriate activity from another application. If there are multiple activities that can handle the intent, then the user can select which one to use. For example, if you want to allow the user to send an email message, you can create the following intent</a:t>
            </a:r>
            <a:r>
              <a:rPr lang="en-US" dirty="0" smtClean="0"/>
              <a:t>:</a:t>
            </a:r>
          </a:p>
          <a:p>
            <a:r>
              <a:rPr lang="en-US" dirty="0"/>
              <a:t>Intent intent = new Intent(</a:t>
            </a:r>
            <a:r>
              <a:rPr lang="en-US" dirty="0" err="1"/>
              <a:t>Intent.ACTION_SEND</a:t>
            </a:r>
            <a:r>
              <a:rPr lang="en-US" dirty="0"/>
              <a:t>);</a:t>
            </a:r>
            <a:br>
              <a:rPr lang="en-US" dirty="0"/>
            </a:br>
            <a:r>
              <a:rPr lang="en-US" dirty="0" err="1"/>
              <a:t>intent.putExtra</a:t>
            </a:r>
            <a:r>
              <a:rPr lang="en-US" dirty="0"/>
              <a:t>(</a:t>
            </a:r>
            <a:r>
              <a:rPr lang="en-US" dirty="0" err="1"/>
              <a:t>Intent.EXTRA_EMAIL</a:t>
            </a:r>
            <a:r>
              <a:rPr lang="en-US" dirty="0"/>
              <a:t>, </a:t>
            </a:r>
            <a:r>
              <a:rPr lang="en-US" dirty="0" err="1"/>
              <a:t>recipientArray</a:t>
            </a:r>
            <a:r>
              <a:rPr lang="en-US" dirty="0"/>
              <a:t>);</a:t>
            </a:r>
            <a:br>
              <a:rPr lang="en-US" dirty="0"/>
            </a:br>
            <a:r>
              <a:rPr lang="en-US" dirty="0" err="1"/>
              <a:t>startActivity</a:t>
            </a:r>
            <a:r>
              <a:rPr lang="en-US" dirty="0"/>
              <a:t>(intent);</a:t>
            </a:r>
          </a:p>
        </p:txBody>
      </p:sp>
    </p:spTree>
    <p:extLst>
      <p:ext uri="{BB962C8B-B14F-4D97-AF65-F5344CB8AC3E}">
        <p14:creationId xmlns:p14="http://schemas.microsoft.com/office/powerpoint/2010/main" val="1169323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startActivityForResult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Sometimes you want to get a result back from an activity when it ends. For example, you may start an activity that lets the user pick a person in a list of contacts; when it ends, it returns the person that was selected. To do this, you call the </a:t>
            </a:r>
            <a:r>
              <a:rPr lang="en-US" dirty="0" err="1"/>
              <a:t>startActivityForResult</a:t>
            </a:r>
            <a:r>
              <a:rPr lang="en-US" dirty="0"/>
              <a:t>(Intent, </a:t>
            </a:r>
            <a:r>
              <a:rPr lang="en-US" dirty="0" err="1"/>
              <a:t>int</a:t>
            </a:r>
            <a:r>
              <a:rPr lang="en-US" dirty="0"/>
              <a:t>) method, where the integer parameter identifies the call. This identifier is meant to disambiguate between multiple calls to </a:t>
            </a:r>
            <a:r>
              <a:rPr lang="en-US" dirty="0" err="1"/>
              <a:t>startActivityForResult</a:t>
            </a:r>
            <a:r>
              <a:rPr lang="en-US" dirty="0"/>
              <a:t>(Intent, </a:t>
            </a:r>
            <a:r>
              <a:rPr lang="en-US" dirty="0" err="1"/>
              <a:t>int</a:t>
            </a:r>
            <a:r>
              <a:rPr lang="en-US" dirty="0"/>
              <a:t>)from the same activity. It's not global identifier and is not at risk of conflicting with other apps or </a:t>
            </a:r>
            <a:r>
              <a:rPr lang="en-US" dirty="0" err="1"/>
              <a:t>activities.The</a:t>
            </a:r>
            <a:r>
              <a:rPr lang="en-US" dirty="0"/>
              <a:t> result comes back through </a:t>
            </a:r>
            <a:r>
              <a:rPr lang="en-US" dirty="0" err="1"/>
              <a:t>youronActivityResult</a:t>
            </a:r>
            <a:r>
              <a:rPr lang="en-US" dirty="0"/>
              <a:t>(</a:t>
            </a:r>
            <a:r>
              <a:rPr lang="en-US" dirty="0" err="1"/>
              <a:t>int</a:t>
            </a:r>
            <a:r>
              <a:rPr lang="en-US" dirty="0"/>
              <a:t>, </a:t>
            </a:r>
            <a:r>
              <a:rPr lang="en-US" dirty="0" err="1"/>
              <a:t>int</a:t>
            </a:r>
            <a:r>
              <a:rPr lang="en-US" dirty="0"/>
              <a:t>, Intent) method.</a:t>
            </a:r>
          </a:p>
        </p:txBody>
      </p:sp>
    </p:spTree>
    <p:extLst>
      <p:ext uri="{BB962C8B-B14F-4D97-AF65-F5344CB8AC3E}">
        <p14:creationId xmlns:p14="http://schemas.microsoft.com/office/powerpoint/2010/main" val="1200925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startActivityForResult</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When a child activity exits, it can call </a:t>
            </a:r>
            <a:r>
              <a:rPr lang="en-US" dirty="0" err="1"/>
              <a:t>setResult</a:t>
            </a:r>
            <a:r>
              <a:rPr lang="en-US" dirty="0"/>
              <a:t>(</a:t>
            </a:r>
            <a:r>
              <a:rPr lang="en-US" dirty="0" err="1"/>
              <a:t>int</a:t>
            </a:r>
            <a:r>
              <a:rPr lang="en-US" dirty="0"/>
              <a:t>) to return data to its parent. The child activity must always supply a result code, which can be the standard results RESULT_CANCELED, RESULT_OK, or any custom values starting at RESULT_FIRST_USER. In addition, the child activity can optionally return an Intent object containing any additional data it wants. The parent activity uses the </a:t>
            </a:r>
            <a:r>
              <a:rPr lang="en-US" dirty="0" err="1"/>
              <a:t>onActivityResult</a:t>
            </a:r>
            <a:r>
              <a:rPr lang="en-US" dirty="0"/>
              <a:t>(</a:t>
            </a:r>
            <a:r>
              <a:rPr lang="en-US" dirty="0" err="1"/>
              <a:t>int</a:t>
            </a:r>
            <a:r>
              <a:rPr lang="en-US" dirty="0"/>
              <a:t>, </a:t>
            </a:r>
            <a:r>
              <a:rPr lang="en-US" dirty="0" err="1"/>
              <a:t>int</a:t>
            </a:r>
            <a:r>
              <a:rPr lang="en-US" dirty="0"/>
              <a:t>, Intent) method, along with the integer identifier the parent activity originally supplied, to receive the information.</a:t>
            </a:r>
          </a:p>
          <a:p>
            <a:r>
              <a:rPr lang="en-US" dirty="0"/>
              <a:t>If a child activity fails for any reason, such as crashing, the parent activity receives a result with the code RESULT_CANCELED.</a:t>
            </a:r>
          </a:p>
          <a:p>
            <a:endParaRPr lang="en-US" dirty="0"/>
          </a:p>
        </p:txBody>
      </p:sp>
    </p:spTree>
    <p:extLst>
      <p:ext uri="{BB962C8B-B14F-4D97-AF65-F5344CB8AC3E}">
        <p14:creationId xmlns:p14="http://schemas.microsoft.com/office/powerpoint/2010/main" val="189768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Create new Activity (Loading Activity)</a:t>
            </a:r>
          </a:p>
          <a:p>
            <a:r>
              <a:rPr lang="en-US" dirty="0" smtClean="0"/>
              <a:t>Pass data from Login Activity to it</a:t>
            </a:r>
          </a:p>
          <a:p>
            <a:r>
              <a:rPr lang="en-US" dirty="0"/>
              <a:t>Add external library for GIF </a:t>
            </a:r>
            <a:r>
              <a:rPr lang="en-US" dirty="0" smtClean="0"/>
              <a:t>images</a:t>
            </a:r>
          </a:p>
          <a:p>
            <a:r>
              <a:rPr lang="en-US" dirty="0" smtClean="0"/>
              <a:t>Show loading gif on that Activiti</a:t>
            </a:r>
          </a:p>
          <a:p>
            <a:r>
              <a:rPr lang="en-US" dirty="0" smtClean="0"/>
              <a:t>Make a request to </a:t>
            </a:r>
            <a:r>
              <a:rPr lang="en-US" dirty="0" smtClean="0"/>
              <a:t>the</a:t>
            </a:r>
            <a:r>
              <a:rPr lang="en-US" dirty="0" smtClean="0"/>
              <a:t> server and </a:t>
            </a:r>
            <a:r>
              <a:rPr lang="en-US" dirty="0" smtClean="0"/>
              <a:t>wait </a:t>
            </a:r>
            <a:r>
              <a:rPr lang="en-US" dirty="0" smtClean="0"/>
              <a:t>for </a:t>
            </a:r>
            <a:r>
              <a:rPr lang="en-US" dirty="0" smtClean="0"/>
              <a:t>replay</a:t>
            </a:r>
          </a:p>
          <a:p>
            <a:r>
              <a:rPr lang="en-US" dirty="0" smtClean="0"/>
              <a:t>On Success navigate to </a:t>
            </a:r>
            <a:r>
              <a:rPr lang="en-US" dirty="0" err="1" smtClean="0"/>
              <a:t>HomeScreen</a:t>
            </a:r>
            <a:r>
              <a:rPr lang="en-US" dirty="0" smtClean="0"/>
              <a:t>, if error show Alert and navigate back to login screen.  </a:t>
            </a:r>
          </a:p>
          <a:p>
            <a:endParaRPr lang="en-US" dirty="0"/>
          </a:p>
        </p:txBody>
      </p:sp>
    </p:spTree>
    <p:extLst>
      <p:ext uri="{BB962C8B-B14F-4D97-AF65-F5344CB8AC3E}">
        <p14:creationId xmlns:p14="http://schemas.microsoft.com/office/powerpoint/2010/main" val="77597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GIF Library</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t>
            </a:r>
            <a:r>
              <a:rPr lang="en-US" dirty="0" err="1"/>
              <a:t>koral</a:t>
            </a:r>
            <a:r>
              <a:rPr lang="en-US" dirty="0"/>
              <a:t>--/android-gif-</a:t>
            </a:r>
            <a:r>
              <a:rPr lang="en-US" dirty="0" err="1"/>
              <a:t>drawable</a:t>
            </a:r>
            <a:endParaRPr lang="en-US" dirty="0"/>
          </a:p>
        </p:txBody>
      </p:sp>
    </p:spTree>
    <p:extLst>
      <p:ext uri="{BB962C8B-B14F-4D97-AF65-F5344CB8AC3E}">
        <p14:creationId xmlns:p14="http://schemas.microsoft.com/office/powerpoint/2010/main" val="1827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homework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7098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Libraries:</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t>
            </a:r>
            <a:r>
              <a:rPr lang="en-US" dirty="0" err="1"/>
              <a:t>codepath</a:t>
            </a:r>
            <a:r>
              <a:rPr lang="en-US" dirty="0"/>
              <a:t>/</a:t>
            </a:r>
            <a:r>
              <a:rPr lang="en-US" dirty="0" err="1"/>
              <a:t>android_guides</a:t>
            </a:r>
            <a:r>
              <a:rPr lang="en-US" dirty="0"/>
              <a:t>/wiki/Must-Have-libraries</a:t>
            </a:r>
          </a:p>
        </p:txBody>
      </p:sp>
    </p:spTree>
    <p:extLst>
      <p:ext uri="{BB962C8B-B14F-4D97-AF65-F5344CB8AC3E}">
        <p14:creationId xmlns:p14="http://schemas.microsoft.com/office/powerpoint/2010/main" val="1945735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th lecture Agenda</a:t>
            </a:r>
            <a:endParaRPr lang="en-US" dirty="0"/>
          </a:p>
        </p:txBody>
      </p:sp>
      <p:sp>
        <p:nvSpPr>
          <p:cNvPr id="3" name="Content Placeholder 2"/>
          <p:cNvSpPr>
            <a:spLocks noGrp="1"/>
          </p:cNvSpPr>
          <p:nvPr>
            <p:ph idx="1"/>
          </p:nvPr>
        </p:nvSpPr>
        <p:spPr/>
        <p:txBody>
          <a:bodyPr/>
          <a:lstStyle/>
          <a:p>
            <a:r>
              <a:rPr lang="en-US" dirty="0"/>
              <a:t>Working with events form elements</a:t>
            </a:r>
          </a:p>
          <a:p>
            <a:r>
              <a:rPr lang="en-US" dirty="0"/>
              <a:t>Passing data from screen to screen</a:t>
            </a:r>
          </a:p>
          <a:p>
            <a:r>
              <a:rPr lang="en-US" dirty="0"/>
              <a:t>Android integration with external libraries</a:t>
            </a:r>
          </a:p>
          <a:p>
            <a:r>
              <a:rPr lang="en-US" dirty="0"/>
              <a:t>Android common external libraries (networking, encryption, data persistence) </a:t>
            </a:r>
          </a:p>
        </p:txBody>
      </p:sp>
    </p:spTree>
    <p:extLst>
      <p:ext uri="{BB962C8B-B14F-4D97-AF65-F5344CB8AC3E}">
        <p14:creationId xmlns:p14="http://schemas.microsoft.com/office/powerpoint/2010/main" val="241113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Events from elements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1121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could get data from elements:</a:t>
            </a:r>
            <a:endParaRPr lang="en-US" dirty="0"/>
          </a:p>
        </p:txBody>
      </p:sp>
      <p:sp>
        <p:nvSpPr>
          <p:cNvPr id="3" name="Content Placeholder 2"/>
          <p:cNvSpPr>
            <a:spLocks noGrp="1"/>
          </p:cNvSpPr>
          <p:nvPr>
            <p:ph idx="1"/>
          </p:nvPr>
        </p:nvSpPr>
        <p:spPr/>
        <p:txBody>
          <a:bodyPr/>
          <a:lstStyle/>
          <a:p>
            <a:pPr marL="0" indent="0">
              <a:buNone/>
            </a:pPr>
            <a:r>
              <a:rPr lang="en-US" dirty="0" smtClean="0"/>
              <a:t>1) Get element from Layout</a:t>
            </a:r>
          </a:p>
          <a:p>
            <a:pPr marL="457200" lvl="1" indent="0">
              <a:buNone/>
            </a:pPr>
            <a:r>
              <a:rPr lang="en-US" dirty="0" smtClean="0"/>
              <a:t>Set id property for layout</a:t>
            </a:r>
          </a:p>
          <a:p>
            <a:pPr marL="914400" lvl="2" indent="0">
              <a:buNone/>
            </a:pPr>
            <a:r>
              <a:rPr lang="en-US" dirty="0" err="1" smtClean="0"/>
              <a:t>android:id</a:t>
            </a:r>
            <a:r>
              <a:rPr lang="en-US" dirty="0"/>
              <a:t>="@+</a:t>
            </a:r>
            <a:r>
              <a:rPr lang="en-US" dirty="0" smtClean="0"/>
              <a:t>id/</a:t>
            </a:r>
            <a:r>
              <a:rPr lang="en-US" dirty="0" err="1" smtClean="0"/>
              <a:t>textViewTotalPrice</a:t>
            </a:r>
            <a:endParaRPr lang="en-US" dirty="0" smtClean="0"/>
          </a:p>
          <a:p>
            <a:pPr marL="0" indent="0">
              <a:buNone/>
            </a:pPr>
            <a:r>
              <a:rPr lang="en-US" dirty="0" err="1"/>
              <a:t>TextView</a:t>
            </a:r>
            <a:r>
              <a:rPr lang="en-US" dirty="0"/>
              <a:t> </a:t>
            </a:r>
            <a:r>
              <a:rPr lang="en-US" dirty="0" err="1"/>
              <a:t>loginField</a:t>
            </a:r>
            <a:r>
              <a:rPr lang="en-US" dirty="0"/>
              <a:t> = </a:t>
            </a:r>
            <a:r>
              <a:rPr lang="en-US" dirty="0" err="1"/>
              <a:t>findViewById</a:t>
            </a:r>
            <a:r>
              <a:rPr lang="en-US" dirty="0"/>
              <a:t>(</a:t>
            </a:r>
            <a:r>
              <a:rPr lang="en-US" dirty="0" err="1"/>
              <a:t>R.id.loginField</a:t>
            </a:r>
            <a:r>
              <a:rPr lang="en-US" dirty="0" smtClean="0"/>
              <a:t>)</a:t>
            </a:r>
            <a:endParaRPr lang="en-US" dirty="0"/>
          </a:p>
          <a:p>
            <a:pPr marL="0" indent="0">
              <a:buNone/>
            </a:pPr>
            <a:r>
              <a:rPr lang="en-US" dirty="0" smtClean="0"/>
              <a:t>2) Assess it’s property</a:t>
            </a:r>
          </a:p>
          <a:p>
            <a:pPr marL="0" indent="0">
              <a:buNone/>
            </a:pPr>
            <a:r>
              <a:rPr lang="en-US" dirty="0" smtClean="0"/>
              <a:t>String login = </a:t>
            </a:r>
            <a:r>
              <a:rPr lang="en-US" dirty="0" err="1" smtClean="0"/>
              <a:t>loginField.getText</a:t>
            </a:r>
            <a:r>
              <a:rPr lang="en-US" dirty="0" smtClean="0"/>
              <a:t>().</a:t>
            </a:r>
            <a:r>
              <a:rPr lang="en-US" dirty="0" err="1" smtClean="0"/>
              <a:t>toString</a:t>
            </a:r>
            <a:r>
              <a:rPr lang="en-US" dirty="0" smtClean="0"/>
              <a:t>();</a:t>
            </a:r>
          </a:p>
        </p:txBody>
      </p:sp>
    </p:spTree>
    <p:extLst>
      <p:ext uri="{BB962C8B-B14F-4D97-AF65-F5344CB8AC3E}">
        <p14:creationId xmlns:p14="http://schemas.microsoft.com/office/powerpoint/2010/main" val="130511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Handle events from elements: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1) Add event to elements</a:t>
            </a:r>
          </a:p>
          <a:p>
            <a:pPr marL="0" indent="0">
              <a:buNone/>
            </a:pPr>
            <a:r>
              <a:rPr lang="en-US" dirty="0" smtClean="0"/>
              <a:t>	</a:t>
            </a:r>
            <a:r>
              <a:rPr lang="en-US" dirty="0" err="1" smtClean="0"/>
              <a:t>android:onClick</a:t>
            </a:r>
            <a:r>
              <a:rPr lang="en-US" dirty="0" smtClean="0"/>
              <a:t>=”</a:t>
            </a:r>
            <a:r>
              <a:rPr lang="en-US" dirty="0" err="1" smtClean="0"/>
              <a:t>onLoginButtonPress</a:t>
            </a:r>
            <a:r>
              <a:rPr lang="en-US" dirty="0" smtClean="0"/>
              <a:t>”</a:t>
            </a:r>
          </a:p>
          <a:p>
            <a:pPr marL="0" indent="0">
              <a:buNone/>
            </a:pPr>
            <a:r>
              <a:rPr lang="en-US" dirty="0" smtClean="0"/>
              <a:t>2</a:t>
            </a:r>
            <a:r>
              <a:rPr lang="en-US" dirty="0"/>
              <a:t>) </a:t>
            </a:r>
            <a:r>
              <a:rPr lang="en-US" dirty="0" smtClean="0"/>
              <a:t>Handle event</a:t>
            </a:r>
          </a:p>
          <a:p>
            <a:pPr marL="0" indent="0">
              <a:buNone/>
            </a:pPr>
            <a:r>
              <a:rPr lang="en-US" dirty="0" smtClean="0"/>
              <a:t>	public </a:t>
            </a:r>
            <a:r>
              <a:rPr lang="en-US" dirty="0"/>
              <a:t>void </a:t>
            </a:r>
            <a:r>
              <a:rPr lang="en-US" dirty="0" err="1" smtClean="0"/>
              <a:t>onLoginButtonPress</a:t>
            </a:r>
            <a:r>
              <a:rPr lang="en-US" dirty="0" smtClean="0"/>
              <a:t>(View view</a:t>
            </a:r>
            <a:r>
              <a:rPr lang="en-US" dirty="0"/>
              <a:t>) </a:t>
            </a:r>
            <a:r>
              <a:rPr lang="en-US" dirty="0" smtClean="0"/>
              <a:t>{}</a:t>
            </a:r>
            <a:endParaRPr lang="en-US" dirty="0"/>
          </a:p>
        </p:txBody>
      </p:sp>
    </p:spTree>
    <p:extLst>
      <p:ext uri="{BB962C8B-B14F-4D97-AF65-F5344CB8AC3E}">
        <p14:creationId xmlns:p14="http://schemas.microsoft.com/office/powerpoint/2010/main" val="109845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Send data from one screen to another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1875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a:t>
            </a:r>
            <a:endParaRPr lang="en-US" dirty="0"/>
          </a:p>
        </p:txBody>
      </p:sp>
      <p:sp>
        <p:nvSpPr>
          <p:cNvPr id="3" name="Content Placeholder 2"/>
          <p:cNvSpPr>
            <a:spLocks noGrp="1"/>
          </p:cNvSpPr>
          <p:nvPr>
            <p:ph idx="1"/>
          </p:nvPr>
        </p:nvSpPr>
        <p:spPr/>
        <p:txBody>
          <a:bodyPr/>
          <a:lstStyle/>
          <a:p>
            <a:r>
              <a:rPr lang="en-US" dirty="0"/>
              <a:t>Activities are one of the fundamental building blocks of apps on the Android platform. They serve as the entry point for a user's interaction with an app, and are also central to how a user navigates within an app (as with the Back button) or between apps (as with the </a:t>
            </a:r>
            <a:r>
              <a:rPr lang="en-US" dirty="0" err="1"/>
              <a:t>Recents</a:t>
            </a:r>
            <a:r>
              <a:rPr lang="en-US" dirty="0"/>
              <a:t> button).</a:t>
            </a:r>
          </a:p>
        </p:txBody>
      </p:sp>
    </p:spTree>
    <p:extLst>
      <p:ext uri="{BB962C8B-B14F-4D97-AF65-F5344CB8AC3E}">
        <p14:creationId xmlns:p14="http://schemas.microsoft.com/office/powerpoint/2010/main" val="118431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smtClean="0"/>
              <a:t>Activities</a:t>
            </a:r>
            <a:endParaRPr lang="en-US" dirty="0"/>
          </a:p>
        </p:txBody>
      </p:sp>
      <p:sp>
        <p:nvSpPr>
          <p:cNvPr id="3" name="Content Placeholder 2"/>
          <p:cNvSpPr>
            <a:spLocks noGrp="1"/>
          </p:cNvSpPr>
          <p:nvPr>
            <p:ph idx="1"/>
          </p:nvPr>
        </p:nvSpPr>
        <p:spPr/>
        <p:txBody>
          <a:bodyPr/>
          <a:lstStyle/>
          <a:p>
            <a:r>
              <a:rPr lang="en-US" dirty="0"/>
              <a:t>The Activity class is a crucial component of an Android app, and the way activities are launched and put together is a fundamental part of the platform's application model. Unlike programming paradigms in which apps are launched with a main() method, the Android system initiates code in an Activity instance by invoking specific callback methods that correspond to specific stages of its lifecycle.</a:t>
            </a:r>
          </a:p>
        </p:txBody>
      </p:sp>
    </p:spTree>
    <p:extLst>
      <p:ext uri="{BB962C8B-B14F-4D97-AF65-F5344CB8AC3E}">
        <p14:creationId xmlns:p14="http://schemas.microsoft.com/office/powerpoint/2010/main" val="632640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5043</TotalTime>
  <Words>602</Words>
  <Application>Microsoft Macintosh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Trebuchet MS</vt:lpstr>
      <vt:lpstr>Tw Cen MT</vt:lpstr>
      <vt:lpstr>Arial</vt:lpstr>
      <vt:lpstr>Circuit</vt:lpstr>
      <vt:lpstr>Android - Lecture 2</vt:lpstr>
      <vt:lpstr>homework</vt:lpstr>
      <vt:lpstr>2th lecture Agenda</vt:lpstr>
      <vt:lpstr>Events from elements</vt:lpstr>
      <vt:lpstr>You could get data from elements:</vt:lpstr>
      <vt:lpstr>Handle events from elements:</vt:lpstr>
      <vt:lpstr>Send data from one screen to another</vt:lpstr>
      <vt:lpstr>Activities</vt:lpstr>
      <vt:lpstr>Introduction to Activities</vt:lpstr>
      <vt:lpstr>Introduction to Activities</vt:lpstr>
      <vt:lpstr>Starting one activity from another</vt:lpstr>
      <vt:lpstr> Intent </vt:lpstr>
      <vt:lpstr>Extras</vt:lpstr>
      <vt:lpstr>startActivity()</vt:lpstr>
      <vt:lpstr>Share content </vt:lpstr>
      <vt:lpstr>startActivityForResult()</vt:lpstr>
      <vt:lpstr>startActivityForResult()</vt:lpstr>
      <vt:lpstr>Homework:</vt:lpstr>
      <vt:lpstr>GIF Library</vt:lpstr>
      <vt:lpstr>Other Libraries: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&amp; Xamarin</dc:title>
  <dc:creator>Microsoft Office User</dc:creator>
  <cp:lastModifiedBy>Microsoft Office User</cp:lastModifiedBy>
  <cp:revision>73</cp:revision>
  <dcterms:created xsi:type="dcterms:W3CDTF">2017-12-11T12:36:16Z</dcterms:created>
  <dcterms:modified xsi:type="dcterms:W3CDTF">2018-06-12T21:27:04Z</dcterms:modified>
</cp:coreProperties>
</file>