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358" r:id="rId3"/>
    <p:sldId id="360" r:id="rId4"/>
    <p:sldId id="286"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94" r:id="rId26"/>
    <p:sldId id="395" r:id="rId27"/>
    <p:sldId id="396" r:id="rId28"/>
    <p:sldId id="397" r:id="rId29"/>
    <p:sldId id="398" r:id="rId30"/>
    <p:sldId id="399" r:id="rId31"/>
    <p:sldId id="400" r:id="rId32"/>
    <p:sldId id="401" r:id="rId33"/>
    <p:sldId id="402" r:id="rId34"/>
    <p:sldId id="381" r:id="rId35"/>
    <p:sldId id="382" r:id="rId36"/>
    <p:sldId id="383" r:id="rId37"/>
    <p:sldId id="384" r:id="rId38"/>
    <p:sldId id="385" r:id="rId39"/>
    <p:sldId id="386" r:id="rId40"/>
    <p:sldId id="387" r:id="rId41"/>
    <p:sldId id="388" r:id="rId42"/>
    <p:sldId id="389" r:id="rId43"/>
    <p:sldId id="39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87"/>
  </p:normalViewPr>
  <p:slideViewPr>
    <p:cSldViewPr snapToGrid="0" snapToObjects="1">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C4404-C31B-9241-AF64-17BF23A2028D}" type="datetimeFigureOut">
              <a:rPr lang="en-US" smtClean="0"/>
              <a:t>6/13/18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5FD25-D014-B949-A2E4-C142B01795FA}" type="slidenum">
              <a:rPr lang="en-US" smtClean="0"/>
              <a:t>‹#›</a:t>
            </a:fld>
            <a:endParaRPr lang="en-US"/>
          </a:p>
        </p:txBody>
      </p:sp>
    </p:spTree>
    <p:extLst>
      <p:ext uri="{BB962C8B-B14F-4D97-AF65-F5344CB8AC3E}">
        <p14:creationId xmlns:p14="http://schemas.microsoft.com/office/powerpoint/2010/main" val="49433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6/13/18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6/13/18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Android - </a:t>
            </a:r>
            <a:r>
              <a:rPr lang="en-US" smtClean="0"/>
              <a:t>Lecture 3</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t>
            </a:r>
            <a:r>
              <a:rPr lang="en-US" dirty="0" err="1" smtClean="0"/>
              <a:t>ArrayAdapter</a:t>
            </a:r>
            <a:endParaRPr lang="en-US" dirty="0"/>
          </a:p>
        </p:txBody>
      </p:sp>
      <p:sp>
        <p:nvSpPr>
          <p:cNvPr id="3" name="Content Placeholder 2"/>
          <p:cNvSpPr>
            <a:spLocks noGrp="1"/>
          </p:cNvSpPr>
          <p:nvPr>
            <p:ph idx="1"/>
          </p:nvPr>
        </p:nvSpPr>
        <p:spPr/>
        <p:txBody>
          <a:bodyPr/>
          <a:lstStyle/>
          <a:p>
            <a:r>
              <a:rPr lang="en-US" dirty="0"/>
              <a:t>To create an adapter, you need the following</a:t>
            </a:r>
            <a:r>
              <a:rPr lang="en-US" dirty="0" smtClean="0"/>
              <a:t>:</a:t>
            </a:r>
          </a:p>
          <a:p>
            <a:pPr lvl="1"/>
            <a:r>
              <a:rPr lang="en-US" dirty="0"/>
              <a:t>a data </a:t>
            </a:r>
            <a:r>
              <a:rPr lang="en-US" dirty="0" smtClean="0"/>
              <a:t>set</a:t>
            </a:r>
          </a:p>
          <a:p>
            <a:pPr lvl="1"/>
            <a:r>
              <a:rPr lang="en-US" dirty="0"/>
              <a:t>a resource file containing the layout of the generated View </a:t>
            </a:r>
            <a:r>
              <a:rPr lang="en-US" dirty="0" smtClean="0"/>
              <a:t>objects</a:t>
            </a:r>
          </a:p>
          <a:p>
            <a:pPr lvl="1"/>
            <a:endParaRPr lang="en-US" dirty="0"/>
          </a:p>
          <a:p>
            <a:r>
              <a:rPr lang="en-US" dirty="0"/>
              <a:t>Additionally, because the </a:t>
            </a:r>
            <a:r>
              <a:rPr lang="en-US" dirty="0" err="1"/>
              <a:t>ArrayAdapter</a:t>
            </a:r>
            <a:r>
              <a:rPr lang="en-US" dirty="0"/>
              <a:t> class can only work with strings, you need to make sure the layout of the generated View objects contains at least one </a:t>
            </a:r>
            <a:r>
              <a:rPr lang="en-US" dirty="0" err="1"/>
              <a:t>TextView</a:t>
            </a:r>
            <a:r>
              <a:rPr lang="en-US" dirty="0"/>
              <a:t> widget.</a:t>
            </a:r>
          </a:p>
        </p:txBody>
      </p:sp>
    </p:spTree>
    <p:extLst>
      <p:ext uri="{BB962C8B-B14F-4D97-AF65-F5344CB8AC3E}">
        <p14:creationId xmlns:p14="http://schemas.microsoft.com/office/powerpoint/2010/main" val="179812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Data </a:t>
            </a:r>
            <a:r>
              <a:rPr lang="en-US" dirty="0" smtClean="0"/>
              <a:t>Set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ArrayAdapter</a:t>
            </a:r>
            <a:r>
              <a:rPr lang="en-US" dirty="0"/>
              <a:t> class can use both arrays and List objects as data sets. </a:t>
            </a:r>
            <a:endParaRPr lang="en-US" dirty="0" smtClean="0"/>
          </a:p>
          <a:p>
            <a:pPr fontAlgn="base"/>
            <a:r>
              <a:rPr lang="pl-PL" dirty="0"/>
              <a:t>String[] </a:t>
            </a:r>
            <a:r>
              <a:rPr lang="pl-PL" dirty="0" err="1"/>
              <a:t>cheeses</a:t>
            </a:r>
            <a:r>
              <a:rPr lang="pl-PL" dirty="0"/>
              <a:t> = {</a:t>
            </a:r>
          </a:p>
          <a:p>
            <a:pPr fontAlgn="base"/>
            <a:r>
              <a:rPr lang="pl-PL" dirty="0"/>
              <a:t>            "</a:t>
            </a:r>
            <a:r>
              <a:rPr lang="pl-PL" dirty="0" err="1"/>
              <a:t>Parmesan</a:t>
            </a:r>
            <a:r>
              <a:rPr lang="pl-PL" dirty="0"/>
              <a:t>",</a:t>
            </a:r>
          </a:p>
          <a:p>
            <a:pPr fontAlgn="base"/>
            <a:r>
              <a:rPr lang="pl-PL" dirty="0"/>
              <a:t>            "Ricotta",</a:t>
            </a:r>
          </a:p>
          <a:p>
            <a:pPr fontAlgn="base"/>
            <a:r>
              <a:rPr lang="pl-PL" dirty="0"/>
              <a:t>            "Fontina",</a:t>
            </a:r>
          </a:p>
          <a:p>
            <a:pPr fontAlgn="base"/>
            <a:r>
              <a:rPr lang="pl-PL" dirty="0"/>
              <a:t>            "</a:t>
            </a:r>
            <a:r>
              <a:rPr lang="pl-PL" dirty="0" err="1"/>
              <a:t>Mozzarella</a:t>
            </a:r>
            <a:r>
              <a:rPr lang="pl-PL" dirty="0"/>
              <a:t>",</a:t>
            </a:r>
          </a:p>
          <a:p>
            <a:pPr fontAlgn="base"/>
            <a:r>
              <a:rPr lang="pl-PL" dirty="0"/>
              <a:t>            "Cheddar"</a:t>
            </a:r>
          </a:p>
          <a:p>
            <a:pPr fontAlgn="base"/>
            <a:r>
              <a:rPr lang="pl-PL" dirty="0"/>
              <a:t>          };</a:t>
            </a:r>
          </a:p>
          <a:p>
            <a:endParaRPr lang="en-US" dirty="0"/>
          </a:p>
        </p:txBody>
      </p:sp>
    </p:spTree>
    <p:extLst>
      <p:ext uri="{BB962C8B-B14F-4D97-AF65-F5344CB8AC3E}">
        <p14:creationId xmlns:p14="http://schemas.microsoft.com/office/powerpoint/2010/main" val="162996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Resource </a:t>
            </a:r>
            <a:r>
              <a:rPr lang="en-US" dirty="0" smtClean="0"/>
              <a:t>File</a:t>
            </a:r>
            <a:endParaRPr lang="en-US" dirty="0"/>
          </a:p>
        </p:txBody>
      </p:sp>
      <p:sp>
        <p:nvSpPr>
          <p:cNvPr id="3" name="Content Placeholder 2"/>
          <p:cNvSpPr>
            <a:spLocks noGrp="1"/>
          </p:cNvSpPr>
          <p:nvPr>
            <p:ph idx="1"/>
          </p:nvPr>
        </p:nvSpPr>
        <p:spPr>
          <a:xfrm>
            <a:off x="1141412" y="1665961"/>
            <a:ext cx="9905999" cy="5016673"/>
          </a:xfrm>
        </p:spPr>
        <p:txBody>
          <a:bodyPr>
            <a:normAutofit fontScale="85000" lnSpcReduction="20000"/>
          </a:bodyPr>
          <a:lstStyle/>
          <a:p>
            <a:r>
              <a:rPr lang="en-US" dirty="0"/>
              <a:t>&lt;?xml version="1.0" encoding="utf-8"?&gt;</a:t>
            </a:r>
          </a:p>
          <a:p>
            <a:r>
              <a:rPr lang="en-US" dirty="0"/>
              <a:t>&lt;</a:t>
            </a:r>
            <a:r>
              <a:rPr lang="en-US" dirty="0" err="1"/>
              <a:t>LinearLayout</a:t>
            </a:r>
            <a:r>
              <a:rPr lang="en-US" dirty="0"/>
              <a:t> </a:t>
            </a:r>
            <a:r>
              <a:rPr lang="en-US" dirty="0" err="1"/>
              <a:t>xmlns:android</a:t>
            </a:r>
            <a:r>
              <a:rPr lang="en-US" dirty="0"/>
              <a:t>="http://</a:t>
            </a:r>
            <a:r>
              <a:rPr lang="en-US" dirty="0" err="1"/>
              <a:t>schemas.android.com</a:t>
            </a:r>
            <a:r>
              <a:rPr lang="en-US" dirty="0"/>
              <a:t>/</a:t>
            </a:r>
            <a:r>
              <a:rPr lang="en-US" dirty="0" err="1"/>
              <a:t>apk</a:t>
            </a:r>
            <a:r>
              <a:rPr lang="en-US" dirty="0"/>
              <a:t>/res/android"</a:t>
            </a:r>
          </a:p>
          <a:p>
            <a:r>
              <a:rPr lang="en-US" dirty="0"/>
              <a:t>    </a:t>
            </a:r>
            <a:r>
              <a:rPr lang="en-US" dirty="0" err="1"/>
              <a:t>android:orientation</a:t>
            </a:r>
            <a:r>
              <a:rPr lang="en-US" dirty="0"/>
              <a:t>="vertical"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smtClean="0"/>
              <a:t>match_parent</a:t>
            </a:r>
            <a:r>
              <a:rPr lang="en-US" dirty="0" smtClean="0"/>
              <a:t>”&gt;</a:t>
            </a:r>
          </a:p>
          <a:p>
            <a:r>
              <a:rPr lang="en-US" dirty="0"/>
              <a:t>    &lt;</a:t>
            </a:r>
            <a:r>
              <a:rPr lang="en-US" dirty="0" err="1"/>
              <a:t>TextView</a:t>
            </a:r>
            <a:endParaRPr lang="en-US" dirty="0"/>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android:textAppearance</a:t>
            </a:r>
            <a:r>
              <a:rPr lang="en-US" dirty="0"/>
              <a:t>="?</a:t>
            </a:r>
            <a:r>
              <a:rPr lang="en-US" dirty="0" err="1"/>
              <a:t>android:attr</a:t>
            </a:r>
            <a:r>
              <a:rPr lang="en-US" dirty="0"/>
              <a:t>/</a:t>
            </a:r>
            <a:r>
              <a:rPr lang="en-US" dirty="0" err="1"/>
              <a:t>textAppearanceLarge</a:t>
            </a:r>
            <a:r>
              <a:rPr lang="en-US" dirty="0"/>
              <a:t>"</a:t>
            </a:r>
          </a:p>
          <a:p>
            <a:r>
              <a:rPr lang="en-US" dirty="0"/>
              <a:t>        </a:t>
            </a:r>
            <a:r>
              <a:rPr lang="en-US" dirty="0" err="1"/>
              <a:t>android:text</a:t>
            </a:r>
            <a:r>
              <a:rPr lang="en-US" dirty="0"/>
              <a:t>="Large Text"</a:t>
            </a:r>
          </a:p>
          <a:p>
            <a:r>
              <a:rPr lang="en-US" dirty="0"/>
              <a:t>        </a:t>
            </a:r>
            <a:r>
              <a:rPr lang="en-US" dirty="0" err="1"/>
              <a:t>android:id</a:t>
            </a:r>
            <a:r>
              <a:rPr lang="en-US" dirty="0"/>
              <a:t>="@+id/</a:t>
            </a:r>
            <a:r>
              <a:rPr lang="en-US" dirty="0" err="1"/>
              <a:t>cheese_name</a:t>
            </a:r>
            <a:r>
              <a:rPr lang="en-US" dirty="0"/>
              <a:t>" /&gt;</a:t>
            </a:r>
          </a:p>
          <a:p>
            <a:r>
              <a:rPr lang="en-US" dirty="0"/>
              <a:t>&lt;/</a:t>
            </a:r>
            <a:r>
              <a:rPr lang="en-US" dirty="0" err="1"/>
              <a:t>LinearLayout</a:t>
            </a:r>
            <a:r>
              <a:rPr lang="en-US" dirty="0"/>
              <a:t>&gt;</a:t>
            </a:r>
          </a:p>
          <a:p>
            <a:endParaRPr lang="en-US" dirty="0"/>
          </a:p>
        </p:txBody>
      </p:sp>
    </p:spTree>
    <p:extLst>
      <p:ext uri="{BB962C8B-B14F-4D97-AF65-F5344CB8AC3E}">
        <p14:creationId xmlns:p14="http://schemas.microsoft.com/office/powerpoint/2010/main" val="157245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t>
            </a:r>
            <a:r>
              <a:rPr lang="en-US" dirty="0" smtClean="0"/>
              <a:t>Adapter</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err="1"/>
              <a:t>ArrayAdapter</a:t>
            </a:r>
            <a:r>
              <a:rPr lang="en-US" dirty="0"/>
              <a:t>&lt;String&gt; </a:t>
            </a:r>
            <a:r>
              <a:rPr lang="en-US" dirty="0" err="1"/>
              <a:t>cheeseAdapter</a:t>
            </a:r>
            <a:r>
              <a:rPr lang="en-US" dirty="0"/>
              <a:t> = </a:t>
            </a:r>
          </a:p>
          <a:p>
            <a:pPr fontAlgn="base"/>
            <a:r>
              <a:rPr lang="en-US" dirty="0"/>
              <a:t>    new </a:t>
            </a:r>
            <a:r>
              <a:rPr lang="en-US" dirty="0" err="1"/>
              <a:t>ArrayAdapter</a:t>
            </a:r>
            <a:r>
              <a:rPr lang="en-US" dirty="0"/>
              <a:t>&lt;String&gt;(this,</a:t>
            </a:r>
          </a:p>
          <a:p>
            <a:pPr fontAlgn="base"/>
            <a:r>
              <a:rPr lang="en-US" dirty="0"/>
              <a:t>        </a:t>
            </a:r>
            <a:r>
              <a:rPr lang="en-US" dirty="0" err="1"/>
              <a:t>R.layout.item</a:t>
            </a:r>
            <a:r>
              <a:rPr lang="en-US" dirty="0"/>
              <a:t>,</a:t>
            </a:r>
          </a:p>
          <a:p>
            <a:pPr fontAlgn="base"/>
            <a:r>
              <a:rPr lang="en-US" dirty="0"/>
              <a:t>        </a:t>
            </a:r>
            <a:r>
              <a:rPr lang="en-US" dirty="0" err="1"/>
              <a:t>R.id.cheese_name</a:t>
            </a:r>
            <a:r>
              <a:rPr lang="en-US" dirty="0"/>
              <a:t>,</a:t>
            </a:r>
          </a:p>
          <a:p>
            <a:pPr fontAlgn="base"/>
            <a:r>
              <a:rPr lang="en-US" dirty="0"/>
              <a:t>        cheeses</a:t>
            </a:r>
          </a:p>
          <a:p>
            <a:pPr fontAlgn="base"/>
            <a:r>
              <a:rPr lang="en-US" dirty="0"/>
              <a:t>    );</a:t>
            </a:r>
          </a:p>
          <a:p>
            <a:r>
              <a:rPr lang="en-US" dirty="0"/>
              <a:t>In your activity, create a new instance of the </a:t>
            </a:r>
            <a:r>
              <a:rPr lang="en-US" dirty="0" err="1"/>
              <a:t>ArrayAdapter</a:t>
            </a:r>
            <a:r>
              <a:rPr lang="en-US" dirty="0"/>
              <a:t> class using its constructor. As its arguments, pass the name of the resource file, the identifier of the </a:t>
            </a:r>
            <a:r>
              <a:rPr lang="en-US" dirty="0" err="1"/>
              <a:t>TextView</a:t>
            </a:r>
            <a:r>
              <a:rPr lang="en-US" dirty="0"/>
              <a:t>, and a reference to the array. The adapter is now ready.</a:t>
            </a:r>
          </a:p>
        </p:txBody>
      </p:sp>
    </p:spTree>
    <p:extLst>
      <p:ext uri="{BB962C8B-B14F-4D97-AF65-F5344CB8AC3E}">
        <p14:creationId xmlns:p14="http://schemas.microsoft.com/office/powerpoint/2010/main" val="1326971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smtClean="0"/>
              <a:t>List</a:t>
            </a:r>
            <a:endParaRPr lang="en-US" dirty="0"/>
          </a:p>
        </p:txBody>
      </p:sp>
      <p:sp>
        <p:nvSpPr>
          <p:cNvPr id="3" name="Content Placeholder 2"/>
          <p:cNvSpPr>
            <a:spLocks noGrp="1"/>
          </p:cNvSpPr>
          <p:nvPr>
            <p:ph idx="1"/>
          </p:nvPr>
        </p:nvSpPr>
        <p:spPr/>
        <p:txBody>
          <a:bodyPr/>
          <a:lstStyle/>
          <a:p>
            <a:r>
              <a:rPr lang="en-US" dirty="0"/>
              <a:t>To display a vertically scrollable list of items, you can use the </a:t>
            </a:r>
            <a:r>
              <a:rPr lang="en-US" dirty="0" err="1"/>
              <a:t>ListView</a:t>
            </a:r>
            <a:r>
              <a:rPr lang="en-US" dirty="0"/>
              <a:t> widget. To add the widget to your activity, you can either drag and drop it inside the activity's layout XML file or create it using its constructor in your Java code</a:t>
            </a:r>
            <a:r>
              <a:rPr lang="en-US" dirty="0" smtClean="0"/>
              <a:t>.</a:t>
            </a:r>
          </a:p>
          <a:p>
            <a:r>
              <a:rPr lang="en-US" dirty="0" err="1"/>
              <a:t>ListView</a:t>
            </a:r>
            <a:r>
              <a:rPr lang="en-US" dirty="0"/>
              <a:t> </a:t>
            </a:r>
            <a:r>
              <a:rPr lang="en-US" dirty="0" err="1"/>
              <a:t>cheeseList</a:t>
            </a:r>
            <a:r>
              <a:rPr lang="en-US" dirty="0"/>
              <a:t> = new </a:t>
            </a:r>
            <a:r>
              <a:rPr lang="en-US" dirty="0" err="1"/>
              <a:t>ListView</a:t>
            </a:r>
            <a:r>
              <a:rPr lang="en-US" dirty="0"/>
              <a:t>(this</a:t>
            </a:r>
            <a:r>
              <a:rPr lang="en-US" dirty="0" smtClean="0"/>
              <a:t>);</a:t>
            </a:r>
          </a:p>
          <a:p>
            <a:r>
              <a:rPr lang="en-US" dirty="0" err="1"/>
              <a:t>setContentView</a:t>
            </a:r>
            <a:r>
              <a:rPr lang="en-US" dirty="0"/>
              <a:t>(</a:t>
            </a:r>
            <a:r>
              <a:rPr lang="en-US" dirty="0" err="1"/>
              <a:t>cheeseList</a:t>
            </a:r>
            <a:r>
              <a:rPr lang="en-US" dirty="0" smtClean="0"/>
              <a:t>);</a:t>
            </a:r>
          </a:p>
          <a:p>
            <a:r>
              <a:rPr lang="en-US" dirty="0" err="1"/>
              <a:t>cheeseList.setAdapter</a:t>
            </a:r>
            <a:r>
              <a:rPr lang="en-US" dirty="0"/>
              <a:t>(</a:t>
            </a:r>
            <a:r>
              <a:rPr lang="en-US" dirty="0" err="1"/>
              <a:t>cheeseAdapter</a:t>
            </a:r>
            <a:r>
              <a:rPr lang="en-US" dirty="0"/>
              <a:t>);</a:t>
            </a:r>
          </a:p>
        </p:txBody>
      </p:sp>
    </p:spTree>
    <p:extLst>
      <p:ext uri="{BB962C8B-B14F-4D97-AF65-F5344CB8AC3E}">
        <p14:creationId xmlns:p14="http://schemas.microsoft.com/office/powerpoint/2010/main" val="79054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View</a:t>
            </a:r>
            <a:endParaRPr lang="en-US" dirty="0"/>
          </a:p>
        </p:txBody>
      </p:sp>
      <p:sp>
        <p:nvSpPr>
          <p:cNvPr id="3" name="Content Placeholder 2"/>
          <p:cNvSpPr>
            <a:spLocks noGrp="1"/>
          </p:cNvSpPr>
          <p:nvPr>
            <p:ph idx="1"/>
          </p:nvPr>
        </p:nvSpPr>
        <p:spPr/>
        <p:txBody>
          <a:bodyPr/>
          <a:lstStyle/>
          <a:p>
            <a:r>
              <a:rPr lang="en-US" dirty="0"/>
              <a:t>To display a vertically scrollable two-dimensional grid of items, you can use the </a:t>
            </a:r>
            <a:r>
              <a:rPr lang="en-US" dirty="0" err="1"/>
              <a:t>GridView</a:t>
            </a:r>
            <a:r>
              <a:rPr lang="en-US" dirty="0"/>
              <a:t> widget. Both </a:t>
            </a:r>
            <a:r>
              <a:rPr lang="en-US" dirty="0" err="1"/>
              <a:t>ListView</a:t>
            </a:r>
            <a:r>
              <a:rPr lang="en-US" dirty="0"/>
              <a:t> and </a:t>
            </a:r>
            <a:r>
              <a:rPr lang="en-US" dirty="0" err="1"/>
              <a:t>GridView</a:t>
            </a:r>
            <a:r>
              <a:rPr lang="en-US" dirty="0"/>
              <a:t> are subclasses of the abstract </a:t>
            </a:r>
            <a:r>
              <a:rPr lang="en-US" dirty="0" err="1"/>
              <a:t>AbsListView</a:t>
            </a:r>
            <a:r>
              <a:rPr lang="en-US" dirty="0"/>
              <a:t> class and they share many similarities. Therefore, if you know how to use one, you know how to use the other as well</a:t>
            </a:r>
            <a:r>
              <a:rPr lang="en-US" dirty="0" smtClean="0"/>
              <a:t>.</a:t>
            </a:r>
          </a:p>
          <a:p>
            <a:endParaRPr lang="en-US" dirty="0"/>
          </a:p>
        </p:txBody>
      </p:sp>
    </p:spTree>
    <p:extLst>
      <p:ext uri="{BB962C8B-B14F-4D97-AF65-F5344CB8AC3E}">
        <p14:creationId xmlns:p14="http://schemas.microsoft.com/office/powerpoint/2010/main" val="20618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a:t>
            </a:r>
          </a:p>
        </p:txBody>
      </p:sp>
      <p:sp>
        <p:nvSpPr>
          <p:cNvPr id="3" name="Content Placeholder 2"/>
          <p:cNvSpPr>
            <a:spLocks noGrp="1"/>
          </p:cNvSpPr>
          <p:nvPr>
            <p:ph idx="1"/>
          </p:nvPr>
        </p:nvSpPr>
        <p:spPr/>
        <p:txBody>
          <a:bodyPr>
            <a:normAutofit fontScale="92500" lnSpcReduction="10000"/>
          </a:bodyPr>
          <a:lstStyle/>
          <a:p>
            <a:pPr fontAlgn="base"/>
            <a:r>
              <a:rPr lang="en-US" dirty="0" err="1"/>
              <a:t>GridView</a:t>
            </a:r>
            <a:r>
              <a:rPr lang="en-US" dirty="0"/>
              <a:t> </a:t>
            </a:r>
            <a:r>
              <a:rPr lang="en-US" dirty="0" err="1"/>
              <a:t>cheeseGrid</a:t>
            </a:r>
            <a:r>
              <a:rPr lang="en-US" dirty="0"/>
              <a:t> = new </a:t>
            </a:r>
            <a:r>
              <a:rPr lang="en-US" dirty="0" err="1"/>
              <a:t>GridView</a:t>
            </a:r>
            <a:r>
              <a:rPr lang="en-US" dirty="0"/>
              <a:t>(this);</a:t>
            </a:r>
          </a:p>
          <a:p>
            <a:pPr fontAlgn="base"/>
            <a:r>
              <a:rPr lang="en-US" dirty="0" err="1"/>
              <a:t>setContentView</a:t>
            </a:r>
            <a:r>
              <a:rPr lang="en-US" dirty="0"/>
              <a:t>(</a:t>
            </a:r>
            <a:r>
              <a:rPr lang="en-US" dirty="0" err="1"/>
              <a:t>cheeseGrid</a:t>
            </a:r>
            <a:r>
              <a:rPr lang="en-US" dirty="0"/>
              <a:t>);</a:t>
            </a:r>
          </a:p>
          <a:p>
            <a:r>
              <a:rPr lang="en-US" dirty="0" err="1"/>
              <a:t>cheeseGrid.setNumColumns</a:t>
            </a:r>
            <a:r>
              <a:rPr lang="en-US" dirty="0"/>
              <a:t>(2</a:t>
            </a:r>
            <a:r>
              <a:rPr lang="en-US" dirty="0" smtClean="0"/>
              <a:t>);</a:t>
            </a:r>
          </a:p>
          <a:p>
            <a:pPr fontAlgn="base"/>
            <a:r>
              <a:rPr lang="en-US" dirty="0" err="1"/>
              <a:t>cheeseGrid.setColumnWidth</a:t>
            </a:r>
            <a:r>
              <a:rPr lang="en-US" dirty="0"/>
              <a:t>(60);</a:t>
            </a:r>
          </a:p>
          <a:p>
            <a:pPr fontAlgn="base"/>
            <a:r>
              <a:rPr lang="en-US" dirty="0" err="1"/>
              <a:t>cheeseGrid.setVerticalSpacing</a:t>
            </a:r>
            <a:r>
              <a:rPr lang="en-US" dirty="0"/>
              <a:t>(20);</a:t>
            </a:r>
          </a:p>
          <a:p>
            <a:pPr fontAlgn="base"/>
            <a:r>
              <a:rPr lang="en-US" dirty="0" err="1"/>
              <a:t>cheeseGrid.setHorizontalSpacing</a:t>
            </a:r>
            <a:r>
              <a:rPr lang="en-US" dirty="0"/>
              <a:t>(20</a:t>
            </a:r>
            <a:r>
              <a:rPr lang="en-US" dirty="0" smtClean="0"/>
              <a:t>);</a:t>
            </a:r>
          </a:p>
          <a:p>
            <a:pPr fontAlgn="base"/>
            <a:r>
              <a:rPr lang="en-US" dirty="0" err="1"/>
              <a:t>cheeseGrid.setAdapter</a:t>
            </a:r>
            <a:r>
              <a:rPr lang="en-US" dirty="0"/>
              <a:t>(</a:t>
            </a:r>
            <a:r>
              <a:rPr lang="en-US" dirty="0" err="1"/>
              <a:t>cheeseAdapter</a:t>
            </a:r>
            <a:r>
              <a:rPr lang="en-US" dirty="0"/>
              <a:t>);</a:t>
            </a:r>
          </a:p>
          <a:p>
            <a:endParaRPr lang="en-US" dirty="0"/>
          </a:p>
        </p:txBody>
      </p:sp>
    </p:spTree>
    <p:extLst>
      <p:ext uri="{BB962C8B-B14F-4D97-AF65-F5344CB8AC3E}">
        <p14:creationId xmlns:p14="http://schemas.microsoft.com/office/powerpoint/2010/main" val="1518190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Event Listeners</a:t>
            </a:r>
          </a:p>
        </p:txBody>
      </p:sp>
      <p:sp>
        <p:nvSpPr>
          <p:cNvPr id="3" name="Content Placeholder 2"/>
          <p:cNvSpPr>
            <a:spLocks noGrp="1"/>
          </p:cNvSpPr>
          <p:nvPr>
            <p:ph idx="1"/>
          </p:nvPr>
        </p:nvSpPr>
        <p:spPr/>
        <p:txBody>
          <a:bodyPr>
            <a:normAutofit fontScale="62500" lnSpcReduction="20000"/>
          </a:bodyPr>
          <a:lstStyle/>
          <a:p>
            <a:r>
              <a:rPr lang="en-US" dirty="0"/>
              <a:t>It is possible to listen for click and long click events on the items inside an adapter view</a:t>
            </a:r>
            <a:r>
              <a:rPr lang="en-US" dirty="0" smtClean="0"/>
              <a:t>.</a:t>
            </a:r>
          </a:p>
          <a:p>
            <a:pPr fontAlgn="base"/>
            <a:r>
              <a:rPr lang="en-US" dirty="0" err="1"/>
              <a:t>cheeseGrid.setOnItemClickListener</a:t>
            </a:r>
            <a:r>
              <a:rPr lang="en-US" dirty="0"/>
              <a:t>(new </a:t>
            </a:r>
            <a:r>
              <a:rPr lang="en-US" dirty="0" err="1"/>
              <a:t>AdapterView.OnItemClickListener</a:t>
            </a:r>
            <a:r>
              <a:rPr lang="en-US" dirty="0"/>
              <a:t>() {</a:t>
            </a:r>
            <a:br>
              <a:rPr lang="en-US" dirty="0"/>
            </a:br>
            <a:r>
              <a:rPr lang="en-US" dirty="0"/>
              <a:t>    @Override</a:t>
            </a:r>
            <a:br>
              <a:rPr lang="en-US" dirty="0"/>
            </a:br>
            <a:r>
              <a:rPr lang="en-US" dirty="0"/>
              <a:t>    public void </a:t>
            </a:r>
            <a:r>
              <a:rPr lang="en-US" dirty="0" err="1"/>
              <a:t>onItemClick</a:t>
            </a:r>
            <a:r>
              <a:rPr lang="en-US" dirty="0"/>
              <a:t>(</a:t>
            </a:r>
            <a:r>
              <a:rPr lang="en-US" dirty="0" err="1"/>
              <a:t>AdapterView</a:t>
            </a:r>
            <a:r>
              <a:rPr lang="en-US" dirty="0"/>
              <a:t>&lt;?&gt; </a:t>
            </a:r>
            <a:r>
              <a:rPr lang="en-US" dirty="0" err="1"/>
              <a:t>adapterView</a:t>
            </a:r>
            <a:r>
              <a:rPr lang="en-US" dirty="0"/>
              <a:t>,</a:t>
            </a:r>
            <a:br>
              <a:rPr lang="en-US" dirty="0"/>
            </a:br>
            <a:r>
              <a:rPr lang="en-US" dirty="0"/>
              <a:t>                            View view, </a:t>
            </a:r>
            <a:r>
              <a:rPr lang="en-US" dirty="0" err="1"/>
              <a:t>int</a:t>
            </a:r>
            <a:r>
              <a:rPr lang="en-US" dirty="0"/>
              <a:t> position, long </a:t>
            </a:r>
            <a:r>
              <a:rPr lang="en-US" dirty="0" err="1"/>
              <a:t>rowId</a:t>
            </a:r>
            <a:r>
              <a:rPr lang="en-US" dirty="0"/>
              <a:t>) {</a:t>
            </a:r>
            <a:br>
              <a:rPr lang="en-US" dirty="0"/>
            </a:br>
            <a:r>
              <a:rPr lang="en-US" dirty="0"/>
              <a:t/>
            </a:r>
            <a:br>
              <a:rPr lang="en-US" dirty="0"/>
            </a:br>
            <a:r>
              <a:rPr lang="en-US" dirty="0"/>
              <a:t>        // Generate a message based on the position</a:t>
            </a:r>
            <a:br>
              <a:rPr lang="en-US" dirty="0"/>
            </a:br>
            <a:r>
              <a:rPr lang="en-US" dirty="0"/>
              <a:t>        String message = "You clicked on " + cheeses[position];</a:t>
            </a:r>
            <a:br>
              <a:rPr lang="en-US" dirty="0"/>
            </a:br>
            <a:r>
              <a:rPr lang="en-US" dirty="0"/>
              <a:t/>
            </a:r>
            <a:br>
              <a:rPr lang="en-US" dirty="0"/>
            </a:br>
            <a:r>
              <a:rPr lang="en-US" dirty="0"/>
              <a:t>        Toast toast = </a:t>
            </a:r>
            <a:r>
              <a:rPr lang="en-US" dirty="0" err="1"/>
              <a:t>Toast.</a:t>
            </a:r>
            <a:r>
              <a:rPr lang="en-US" i="1" dirty="0" err="1"/>
              <a:t>makeText</a:t>
            </a:r>
            <a:r>
              <a:rPr lang="en-US" dirty="0"/>
              <a:t>(</a:t>
            </a:r>
            <a:r>
              <a:rPr lang="en-US" dirty="0" err="1"/>
              <a:t>getApplicationContext</a:t>
            </a:r>
            <a:r>
              <a:rPr lang="en-US" dirty="0"/>
              <a:t>(), message, </a:t>
            </a:r>
            <a:r>
              <a:rPr lang="en-US" dirty="0" err="1"/>
              <a:t>Toast.</a:t>
            </a:r>
            <a:r>
              <a:rPr lang="en-US" i="1" dirty="0" err="1"/>
              <a:t>LENGTH_SHORT</a:t>
            </a:r>
            <a:r>
              <a:rPr lang="en-US" dirty="0"/>
              <a:t>);</a:t>
            </a:r>
            <a:br>
              <a:rPr lang="en-US" dirty="0"/>
            </a:br>
            <a:r>
              <a:rPr lang="en-US" dirty="0"/>
              <a:t>        </a:t>
            </a:r>
            <a:r>
              <a:rPr lang="en-US" dirty="0" err="1"/>
              <a:t>toast.show</a:t>
            </a:r>
            <a:r>
              <a:rPr lang="en-US" dirty="0"/>
              <a:t>();</a:t>
            </a:r>
            <a:br>
              <a:rPr lang="en-US" dirty="0"/>
            </a:br>
            <a:r>
              <a:rPr lang="en-US" dirty="0"/>
              <a:t>    }</a:t>
            </a:r>
            <a:br>
              <a:rPr lang="en-US" dirty="0"/>
            </a:br>
            <a:r>
              <a:rPr lang="en-US" dirty="0"/>
              <a:t>});</a:t>
            </a:r>
          </a:p>
        </p:txBody>
      </p:sp>
    </p:spTree>
    <p:extLst>
      <p:ext uri="{BB962C8B-B14F-4D97-AF65-F5344CB8AC3E}">
        <p14:creationId xmlns:p14="http://schemas.microsoft.com/office/powerpoint/2010/main" val="1968691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a:t>
            </a:r>
            <a:r>
              <a:rPr lang="en-US" dirty="0" err="1" smtClean="0"/>
              <a:t>ArrayAdapter</a:t>
            </a:r>
            <a:endParaRPr lang="en-US" dirty="0"/>
          </a:p>
        </p:txBody>
      </p:sp>
      <p:sp>
        <p:nvSpPr>
          <p:cNvPr id="3" name="Content Placeholder 2"/>
          <p:cNvSpPr>
            <a:spLocks noGrp="1"/>
          </p:cNvSpPr>
          <p:nvPr>
            <p:ph idx="1"/>
          </p:nvPr>
        </p:nvSpPr>
        <p:spPr/>
        <p:txBody>
          <a:bodyPr>
            <a:normAutofit fontScale="62500" lnSpcReduction="20000"/>
          </a:bodyPr>
          <a:lstStyle/>
          <a:p>
            <a:r>
              <a:rPr lang="en-US" dirty="0"/>
              <a:t>Instead of strings, let's say our data set contains objects of the following class</a:t>
            </a:r>
            <a:r>
              <a:rPr lang="en-US" dirty="0" smtClean="0"/>
              <a:t>:</a:t>
            </a:r>
          </a:p>
          <a:p>
            <a:pPr fontAlgn="base"/>
            <a:r>
              <a:rPr lang="en-US" dirty="0"/>
              <a:t>static class Cheese {</a:t>
            </a:r>
          </a:p>
          <a:p>
            <a:pPr fontAlgn="base"/>
            <a:r>
              <a:rPr lang="en-US" dirty="0"/>
              <a:t>    String name;</a:t>
            </a:r>
          </a:p>
          <a:p>
            <a:pPr fontAlgn="base"/>
            <a:r>
              <a:rPr lang="en-US" dirty="0"/>
              <a:t>    String description;</a:t>
            </a:r>
          </a:p>
          <a:p>
            <a:pPr fontAlgn="base"/>
            <a:r>
              <a:rPr lang="en-US" dirty="0"/>
              <a:t> </a:t>
            </a:r>
          </a:p>
          <a:p>
            <a:pPr fontAlgn="base"/>
            <a:r>
              <a:rPr lang="en-US" dirty="0"/>
              <a:t>    public Cheese(String name, String description) {</a:t>
            </a:r>
          </a:p>
          <a:p>
            <a:pPr fontAlgn="base"/>
            <a:r>
              <a:rPr lang="en-US" dirty="0"/>
              <a:t>        </a:t>
            </a:r>
            <a:r>
              <a:rPr lang="en-US" dirty="0" err="1"/>
              <a:t>this.name</a:t>
            </a:r>
            <a:r>
              <a:rPr lang="en-US" dirty="0"/>
              <a:t> = name;</a:t>
            </a:r>
          </a:p>
          <a:p>
            <a:pPr fontAlgn="base"/>
            <a:r>
              <a:rPr lang="en-US" dirty="0"/>
              <a:t>        </a:t>
            </a:r>
            <a:r>
              <a:rPr lang="en-US" dirty="0" err="1"/>
              <a:t>this.description</a:t>
            </a:r>
            <a:r>
              <a:rPr lang="en-US" dirty="0"/>
              <a:t> = description;</a:t>
            </a:r>
          </a:p>
          <a:p>
            <a:pPr fontAlgn="base"/>
            <a:r>
              <a:rPr lang="en-US" dirty="0"/>
              <a:t>    }</a:t>
            </a:r>
          </a:p>
          <a:p>
            <a:pPr fontAlgn="base"/>
            <a:r>
              <a:rPr lang="en-US" dirty="0"/>
              <a:t>}</a:t>
            </a:r>
          </a:p>
          <a:p>
            <a:endParaRPr lang="en-US" dirty="0"/>
          </a:p>
        </p:txBody>
      </p:sp>
    </p:spTree>
    <p:extLst>
      <p:ext uri="{BB962C8B-B14F-4D97-AF65-F5344CB8AC3E}">
        <p14:creationId xmlns:p14="http://schemas.microsoft.com/office/powerpoint/2010/main" val="151688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This is the </a:t>
            </a:r>
            <a:r>
              <a:rPr lang="en-US" dirty="0" smtClean="0"/>
              <a:t>data set we will be using:</a:t>
            </a:r>
          </a:p>
          <a:p>
            <a:pPr fontAlgn="base"/>
            <a:r>
              <a:rPr lang="en-US" dirty="0"/>
              <a:t>Cheese[] cheeses = {</a:t>
            </a:r>
          </a:p>
          <a:p>
            <a:pPr fontAlgn="base"/>
            <a:r>
              <a:rPr lang="en-US" dirty="0"/>
              <a:t>        new Cheese("Parmesan", "Hard, granular cheese"),</a:t>
            </a:r>
          </a:p>
          <a:p>
            <a:pPr fontAlgn="base"/>
            <a:r>
              <a:rPr lang="en-US" dirty="0"/>
              <a:t>        new Cheese("Ricotta", "Italian whey cheese"),</a:t>
            </a:r>
          </a:p>
          <a:p>
            <a:pPr fontAlgn="base"/>
            <a:r>
              <a:rPr lang="en-US" dirty="0"/>
              <a:t>        new Cheese("</a:t>
            </a:r>
            <a:r>
              <a:rPr lang="en-US" dirty="0" err="1"/>
              <a:t>Fontina</a:t>
            </a:r>
            <a:r>
              <a:rPr lang="en-US" dirty="0"/>
              <a:t>", "Italian cow's milk cheese"),</a:t>
            </a:r>
          </a:p>
          <a:p>
            <a:pPr fontAlgn="base"/>
            <a:r>
              <a:rPr lang="en-US" dirty="0"/>
              <a:t>        new Cheese("Mozzarella", "Southern Italian buffalo milk cheese"),</a:t>
            </a:r>
          </a:p>
          <a:p>
            <a:pPr fontAlgn="base"/>
            <a:r>
              <a:rPr lang="en-US" dirty="0"/>
              <a:t>        new Cheese("Cheddar", "Firm, cow's milk cheese"),</a:t>
            </a:r>
          </a:p>
          <a:p>
            <a:pPr fontAlgn="base"/>
            <a:r>
              <a:rPr lang="en-US" dirty="0"/>
              <a:t>};</a:t>
            </a:r>
          </a:p>
          <a:p>
            <a:endParaRPr lang="en-US" dirty="0"/>
          </a:p>
        </p:txBody>
      </p:sp>
    </p:spTree>
    <p:extLst>
      <p:ext uri="{BB962C8B-B14F-4D97-AF65-F5344CB8AC3E}">
        <p14:creationId xmlns:p14="http://schemas.microsoft.com/office/powerpoint/2010/main" val="152662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09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custom_item.xm</a:t>
            </a:r>
            <a:endParaRPr lang="en-US" dirty="0"/>
          </a:p>
        </p:txBody>
      </p:sp>
      <p:sp>
        <p:nvSpPr>
          <p:cNvPr id="3" name="Content Placeholder 2"/>
          <p:cNvSpPr>
            <a:spLocks noGrp="1"/>
          </p:cNvSpPr>
          <p:nvPr>
            <p:ph idx="1"/>
          </p:nvPr>
        </p:nvSpPr>
        <p:spPr/>
        <p:txBody>
          <a:bodyPr>
            <a:normAutofit fontScale="55000" lnSpcReduction="20000"/>
          </a:bodyPr>
          <a:lstStyle/>
          <a:p>
            <a:r>
              <a:rPr lang="en-US" dirty="0"/>
              <a:t>&lt;?xml version="1.0" encoding="utf-8"?&gt;</a:t>
            </a:r>
            <a:br>
              <a:rPr lang="en-US" dirty="0"/>
            </a:br>
            <a:r>
              <a:rPr lang="en-US" dirty="0"/>
              <a:t>&lt;</a:t>
            </a:r>
            <a:r>
              <a:rPr lang="en-US" dirty="0" err="1"/>
              <a:t>LinearLayout</a:t>
            </a:r>
            <a:r>
              <a:rPr lang="en-US" dirty="0"/>
              <a:t> </a:t>
            </a:r>
            <a:r>
              <a:rPr lang="en-US" dirty="0" err="1"/>
              <a:t>xmlns:android</a:t>
            </a:r>
            <a:r>
              <a:rPr lang="en-US" dirty="0"/>
              <a:t>="http://</a:t>
            </a:r>
            <a:r>
              <a:rPr lang="en-US" dirty="0" err="1"/>
              <a:t>schemas.android.com</a:t>
            </a:r>
            <a:r>
              <a:rPr lang="en-US" dirty="0"/>
              <a:t>/</a:t>
            </a:r>
            <a:r>
              <a:rPr lang="en-US" dirty="0" err="1"/>
              <a:t>apk</a:t>
            </a:r>
            <a:r>
              <a:rPr lang="en-US" dirty="0"/>
              <a:t>/res/android"</a:t>
            </a:r>
            <a:br>
              <a:rPr lang="en-US" dirty="0"/>
            </a:br>
            <a:r>
              <a:rPr lang="en-US" dirty="0"/>
              <a:t>    </a:t>
            </a:r>
            <a:r>
              <a:rPr lang="en-US" dirty="0" err="1"/>
              <a:t>android:orientation</a:t>
            </a:r>
            <a:r>
              <a:rPr lang="en-US" dirty="0"/>
              <a:t>="vertical" </a:t>
            </a:r>
            <a:r>
              <a:rPr lang="en-US" dirty="0" err="1"/>
              <a:t>android:layout_width</a:t>
            </a:r>
            <a:r>
              <a:rPr lang="en-US" dirty="0"/>
              <a:t>="</a:t>
            </a:r>
            <a:r>
              <a:rPr lang="en-US" dirty="0" err="1"/>
              <a:t>match_parent</a:t>
            </a:r>
            <a:r>
              <a:rPr lang="en-US" dirty="0"/>
              <a:t>"</a:t>
            </a:r>
            <a:br>
              <a:rPr lang="en-US" dirty="0"/>
            </a:br>
            <a:r>
              <a:rPr lang="en-US" dirty="0"/>
              <a:t>    </a:t>
            </a:r>
            <a:r>
              <a:rPr lang="en-US" dirty="0" err="1"/>
              <a:t>android:layout_height</a:t>
            </a:r>
            <a:r>
              <a:rPr lang="en-US" dirty="0"/>
              <a:t>="</a:t>
            </a:r>
            <a:r>
              <a:rPr lang="en-US" dirty="0" err="1"/>
              <a:t>match_parent</a:t>
            </a:r>
            <a:r>
              <a:rPr lang="en-US" dirty="0"/>
              <a:t>"&gt;</a:t>
            </a:r>
            <a:br>
              <a:rPr lang="en-US" dirty="0"/>
            </a:br>
            <a:r>
              <a:rPr lang="en-US" dirty="0"/>
              <a:t>    &lt;</a:t>
            </a:r>
            <a:r>
              <a:rPr lang="en-US" dirty="0" err="1"/>
              <a:t>TextView</a:t>
            </a:r>
            <a:r>
              <a:rPr lang="en-US" dirty="0"/>
              <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android:textAppearance</a:t>
            </a:r>
            <a:r>
              <a:rPr lang="en-US" dirty="0"/>
              <a:t>="?</a:t>
            </a:r>
            <a:r>
              <a:rPr lang="en-US" dirty="0" err="1"/>
              <a:t>android:attr</a:t>
            </a:r>
            <a:r>
              <a:rPr lang="en-US" dirty="0"/>
              <a:t>/</a:t>
            </a:r>
            <a:r>
              <a:rPr lang="en-US" dirty="0" err="1"/>
              <a:t>textAppearanceLarge</a:t>
            </a:r>
            <a:r>
              <a:rPr lang="en-US" dirty="0"/>
              <a:t>"</a:t>
            </a:r>
            <a:br>
              <a:rPr lang="en-US" dirty="0"/>
            </a:br>
            <a:r>
              <a:rPr lang="en-US" dirty="0"/>
              <a:t>        </a:t>
            </a:r>
            <a:r>
              <a:rPr lang="en-US" dirty="0" err="1"/>
              <a:t>android:text</a:t>
            </a:r>
            <a:r>
              <a:rPr lang="en-US" dirty="0"/>
              <a:t>="Large Text"</a:t>
            </a:r>
            <a:br>
              <a:rPr lang="en-US" dirty="0"/>
            </a:br>
            <a:r>
              <a:rPr lang="en-US" dirty="0"/>
              <a:t>        </a:t>
            </a:r>
            <a:r>
              <a:rPr lang="en-US" dirty="0" err="1"/>
              <a:t>android:id</a:t>
            </a:r>
            <a:r>
              <a:rPr lang="en-US" dirty="0"/>
              <a:t>="@+id/</a:t>
            </a:r>
            <a:r>
              <a:rPr lang="en-US" dirty="0" err="1"/>
              <a:t>cheese_name</a:t>
            </a:r>
            <a:r>
              <a:rPr lang="en-US" dirty="0"/>
              <a:t>" /&gt;</a:t>
            </a:r>
            <a:br>
              <a:rPr lang="en-US" dirty="0"/>
            </a:br>
            <a:r>
              <a:rPr lang="en-US" dirty="0"/>
              <a:t>    &lt;</a:t>
            </a:r>
            <a:r>
              <a:rPr lang="en-US" dirty="0" err="1"/>
              <a:t>TextView</a:t>
            </a:r>
            <a:r>
              <a:rPr lang="en-US" dirty="0"/>
              <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android:textAppearance</a:t>
            </a:r>
            <a:r>
              <a:rPr lang="en-US" dirty="0"/>
              <a:t>="?</a:t>
            </a:r>
            <a:r>
              <a:rPr lang="en-US" dirty="0" err="1"/>
              <a:t>android:attr</a:t>
            </a:r>
            <a:r>
              <a:rPr lang="en-US" dirty="0"/>
              <a:t>/</a:t>
            </a:r>
            <a:r>
              <a:rPr lang="en-US" dirty="0" err="1"/>
              <a:t>textAppearanceSmall</a:t>
            </a:r>
            <a:r>
              <a:rPr lang="en-US" dirty="0"/>
              <a:t>"</a:t>
            </a:r>
            <a:br>
              <a:rPr lang="en-US" dirty="0"/>
            </a:br>
            <a:r>
              <a:rPr lang="en-US" dirty="0"/>
              <a:t>        </a:t>
            </a:r>
            <a:r>
              <a:rPr lang="en-US" dirty="0" err="1"/>
              <a:t>android:text</a:t>
            </a:r>
            <a:r>
              <a:rPr lang="en-US" dirty="0"/>
              <a:t>="Small Text"</a:t>
            </a:r>
            <a:br>
              <a:rPr lang="en-US" dirty="0"/>
            </a:br>
            <a:r>
              <a:rPr lang="en-US" dirty="0"/>
              <a:t>        </a:t>
            </a:r>
            <a:r>
              <a:rPr lang="en-US" dirty="0" err="1"/>
              <a:t>android:id</a:t>
            </a:r>
            <a:r>
              <a:rPr lang="en-US" dirty="0"/>
              <a:t>="@+id/</a:t>
            </a:r>
            <a:r>
              <a:rPr lang="en-US" dirty="0" err="1"/>
              <a:t>cheese_description</a:t>
            </a:r>
            <a:r>
              <a:rPr lang="en-US" dirty="0"/>
              <a:t>" /&gt;</a:t>
            </a:r>
            <a:br>
              <a:rPr lang="en-US" dirty="0"/>
            </a:br>
            <a:r>
              <a:rPr lang="en-US" dirty="0"/>
              <a:t>&lt;/</a:t>
            </a:r>
            <a:r>
              <a:rPr lang="en-US" dirty="0" err="1"/>
              <a:t>LinearLayout</a:t>
            </a:r>
            <a:r>
              <a:rPr lang="en-US" dirty="0"/>
              <a:t>&gt;</a:t>
            </a:r>
          </a:p>
        </p:txBody>
      </p:sp>
    </p:spTree>
    <p:extLst>
      <p:ext uri="{BB962C8B-B14F-4D97-AF65-F5344CB8AC3E}">
        <p14:creationId xmlns:p14="http://schemas.microsoft.com/office/powerpoint/2010/main" val="2058001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13150"/>
            <a:ext cx="9905999" cy="6075123"/>
          </a:xfrm>
        </p:spPr>
        <p:txBody>
          <a:bodyPr>
            <a:normAutofit fontScale="40000" lnSpcReduction="20000"/>
          </a:bodyPr>
          <a:lstStyle/>
          <a:p>
            <a:r>
              <a:rPr lang="en-US" dirty="0"/>
              <a:t>The </a:t>
            </a:r>
            <a:r>
              <a:rPr lang="en-US" dirty="0" err="1"/>
              <a:t>ArrayAdapter</a:t>
            </a:r>
            <a:r>
              <a:rPr lang="en-US" dirty="0"/>
              <a:t> must also be capable of handling two </a:t>
            </a:r>
            <a:r>
              <a:rPr lang="en-US" dirty="0" err="1"/>
              <a:t>TextView</a:t>
            </a:r>
            <a:r>
              <a:rPr lang="en-US" dirty="0"/>
              <a:t> widgets. Revisit your activity, create a new anonymous class that extends the </a:t>
            </a:r>
            <a:r>
              <a:rPr lang="en-US" dirty="0" err="1"/>
              <a:t>ArrayAdapter</a:t>
            </a:r>
            <a:r>
              <a:rPr lang="en-US" dirty="0"/>
              <a:t> class, and override its </a:t>
            </a:r>
            <a:r>
              <a:rPr lang="en-US" dirty="0" err="1"/>
              <a:t>getView</a:t>
            </a:r>
            <a:r>
              <a:rPr lang="en-US" dirty="0"/>
              <a:t>() method. Make sure that you pass the array as an argument to its constructor</a:t>
            </a:r>
            <a:r>
              <a:rPr lang="en-US" dirty="0" smtClean="0"/>
              <a:t>.</a:t>
            </a:r>
          </a:p>
          <a:p>
            <a:pPr fontAlgn="base"/>
            <a:r>
              <a:rPr lang="en-US" dirty="0" err="1"/>
              <a:t>ArrayAdapter</a:t>
            </a:r>
            <a:r>
              <a:rPr lang="en-US" dirty="0"/>
              <a:t>&lt;Cheese&gt; </a:t>
            </a:r>
            <a:r>
              <a:rPr lang="en-US" dirty="0" err="1"/>
              <a:t>cheeseAdapterAdvanced</a:t>
            </a:r>
            <a:r>
              <a:rPr lang="en-US" dirty="0"/>
              <a:t> =</a:t>
            </a:r>
            <a:br>
              <a:rPr lang="en-US" dirty="0"/>
            </a:br>
            <a:r>
              <a:rPr lang="en-US" dirty="0"/>
              <a:t>        new </a:t>
            </a:r>
            <a:r>
              <a:rPr lang="en-US" dirty="0" err="1"/>
              <a:t>ArrayAdapter</a:t>
            </a:r>
            <a:r>
              <a:rPr lang="en-US" dirty="0"/>
              <a:t>&lt;Cheese&gt;(this, 0, </a:t>
            </a:r>
            <a:r>
              <a:rPr lang="en-US" dirty="0" err="1"/>
              <a:t>cheesesAdvanced</a:t>
            </a:r>
            <a:r>
              <a:rPr lang="en-US" dirty="0"/>
              <a:t>) {</a:t>
            </a:r>
            <a:br>
              <a:rPr lang="en-US" dirty="0"/>
            </a:br>
            <a:r>
              <a:rPr lang="en-US" dirty="0"/>
              <a:t>            @Override</a:t>
            </a:r>
            <a:br>
              <a:rPr lang="en-US" dirty="0"/>
            </a:br>
            <a:r>
              <a:rPr lang="en-US" dirty="0"/>
              <a:t>            public View </a:t>
            </a:r>
            <a:r>
              <a:rPr lang="en-US" dirty="0" err="1"/>
              <a:t>getView</a:t>
            </a:r>
            <a:r>
              <a:rPr lang="en-US" dirty="0"/>
              <a:t>(</a:t>
            </a:r>
            <a:r>
              <a:rPr lang="en-US" dirty="0" err="1"/>
              <a:t>int</a:t>
            </a:r>
            <a:r>
              <a:rPr lang="en-US" dirty="0"/>
              <a:t> position,</a:t>
            </a:r>
            <a:br>
              <a:rPr lang="en-US" dirty="0"/>
            </a:br>
            <a:r>
              <a:rPr lang="en-US" dirty="0"/>
              <a:t>                                View </a:t>
            </a:r>
            <a:r>
              <a:rPr lang="en-US" dirty="0" err="1"/>
              <a:t>convertView</a:t>
            </a:r>
            <a:r>
              <a:rPr lang="en-US" dirty="0"/>
              <a:t>,</a:t>
            </a:r>
            <a:br>
              <a:rPr lang="en-US" dirty="0"/>
            </a:br>
            <a:r>
              <a:rPr lang="en-US" dirty="0"/>
              <a:t>                                </a:t>
            </a:r>
            <a:r>
              <a:rPr lang="en-US" dirty="0" err="1"/>
              <a:t>ViewGroup</a:t>
            </a:r>
            <a:r>
              <a:rPr lang="en-US" dirty="0"/>
              <a:t> parent) {</a:t>
            </a:r>
            <a:br>
              <a:rPr lang="en-US" dirty="0"/>
            </a:br>
            <a:r>
              <a:rPr lang="en-US" dirty="0"/>
              <a:t>                Cheese </a:t>
            </a:r>
            <a:r>
              <a:rPr lang="en-US" dirty="0" err="1"/>
              <a:t>currentCheese</a:t>
            </a:r>
            <a:r>
              <a:rPr lang="en-US" dirty="0"/>
              <a:t> = </a:t>
            </a:r>
            <a:r>
              <a:rPr lang="en-US" dirty="0" err="1"/>
              <a:t>cheesesAdvanced</a:t>
            </a:r>
            <a:r>
              <a:rPr lang="en-US" dirty="0"/>
              <a:t>[position];</a:t>
            </a:r>
            <a:br>
              <a:rPr lang="en-US" dirty="0"/>
            </a:br>
            <a:r>
              <a:rPr lang="en-US" dirty="0"/>
              <a:t>                // Inflate only once</a:t>
            </a:r>
            <a:br>
              <a:rPr lang="en-US" dirty="0"/>
            </a:br>
            <a:r>
              <a:rPr lang="en-US" dirty="0"/>
              <a:t>                if (</a:t>
            </a:r>
            <a:r>
              <a:rPr lang="en-US" dirty="0" err="1"/>
              <a:t>convertView</a:t>
            </a:r>
            <a:r>
              <a:rPr lang="en-US" dirty="0"/>
              <a:t> == null) {</a:t>
            </a:r>
            <a:br>
              <a:rPr lang="en-US" dirty="0"/>
            </a:br>
            <a:r>
              <a:rPr lang="en-US" dirty="0"/>
              <a:t>                    </a:t>
            </a:r>
            <a:r>
              <a:rPr lang="en-US" dirty="0" err="1"/>
              <a:t>convertView</a:t>
            </a:r>
            <a:r>
              <a:rPr lang="en-US" dirty="0"/>
              <a:t> = </a:t>
            </a:r>
            <a:r>
              <a:rPr lang="en-US" dirty="0" err="1"/>
              <a:t>getLayoutInflater</a:t>
            </a:r>
            <a:r>
              <a:rPr lang="en-US" dirty="0"/>
              <a:t>()</a:t>
            </a:r>
            <a:br>
              <a:rPr lang="en-US" dirty="0"/>
            </a:br>
            <a:r>
              <a:rPr lang="en-US" dirty="0"/>
              <a:t>                            .inflate(</a:t>
            </a:r>
            <a:r>
              <a:rPr lang="en-US" dirty="0" err="1"/>
              <a:t>R.layout.custom_item</a:t>
            </a:r>
            <a:r>
              <a:rPr lang="en-US" dirty="0"/>
              <a:t>, null, false);</a:t>
            </a:r>
            <a:br>
              <a:rPr lang="en-US" dirty="0"/>
            </a:br>
            <a:r>
              <a:rPr lang="en-US" dirty="0"/>
              <a:t>                }</a:t>
            </a:r>
            <a:br>
              <a:rPr lang="en-US" dirty="0"/>
            </a:br>
            <a:r>
              <a:rPr lang="en-US" dirty="0"/>
              <a:t/>
            </a:r>
            <a:br>
              <a:rPr lang="en-US" dirty="0"/>
            </a:br>
            <a:r>
              <a:rPr lang="en-US" dirty="0"/>
              <a:t>                </a:t>
            </a:r>
            <a:r>
              <a:rPr lang="en-US" dirty="0" err="1"/>
              <a:t>ViewHolder</a:t>
            </a:r>
            <a:r>
              <a:rPr lang="en-US" dirty="0"/>
              <a:t> </a:t>
            </a:r>
            <a:r>
              <a:rPr lang="en-US" dirty="0" err="1"/>
              <a:t>viewHolder</a:t>
            </a:r>
            <a:r>
              <a:rPr lang="en-US" dirty="0"/>
              <a:t> = new </a:t>
            </a:r>
            <a:r>
              <a:rPr lang="en-US" dirty="0" err="1"/>
              <a:t>ViewHolder</a:t>
            </a:r>
            <a:r>
              <a:rPr lang="en-US" dirty="0"/>
              <a:t>();</a:t>
            </a:r>
            <a:br>
              <a:rPr lang="en-US" dirty="0"/>
            </a:br>
            <a:r>
              <a:rPr lang="en-US" dirty="0"/>
              <a:t>                </a:t>
            </a:r>
            <a:r>
              <a:rPr lang="en-US" dirty="0" err="1"/>
              <a:t>viewHolder.cheeseName</a:t>
            </a:r>
            <a:r>
              <a:rPr lang="en-US" dirty="0"/>
              <a:t> =</a:t>
            </a:r>
            <a:br>
              <a:rPr lang="en-US" dirty="0"/>
            </a:br>
            <a:r>
              <a:rPr lang="en-US" dirty="0"/>
              <a:t>                        (</a:t>
            </a:r>
            <a:r>
              <a:rPr lang="en-US" dirty="0" err="1"/>
              <a:t>TextView</a:t>
            </a:r>
            <a:r>
              <a:rPr lang="en-US" dirty="0"/>
              <a:t>) </a:t>
            </a:r>
            <a:r>
              <a:rPr lang="en-US" dirty="0" err="1"/>
              <a:t>convertView.findViewById</a:t>
            </a:r>
            <a:r>
              <a:rPr lang="en-US" dirty="0"/>
              <a:t>(</a:t>
            </a:r>
            <a:r>
              <a:rPr lang="en-US" dirty="0" err="1"/>
              <a:t>R.id.</a:t>
            </a:r>
            <a:r>
              <a:rPr lang="en-US" i="1" dirty="0" err="1"/>
              <a:t>cheese_name</a:t>
            </a:r>
            <a:r>
              <a:rPr lang="en-US" dirty="0"/>
              <a:t>);</a:t>
            </a:r>
            <a:br>
              <a:rPr lang="en-US" dirty="0"/>
            </a:br>
            <a:r>
              <a:rPr lang="en-US" dirty="0"/>
              <a:t>                </a:t>
            </a:r>
            <a:r>
              <a:rPr lang="en-US" dirty="0" err="1"/>
              <a:t>viewHolder.cheeseDescription</a:t>
            </a:r>
            <a:r>
              <a:rPr lang="en-US" dirty="0"/>
              <a:t> =</a:t>
            </a:r>
            <a:br>
              <a:rPr lang="en-US" dirty="0"/>
            </a:br>
            <a:r>
              <a:rPr lang="en-US" dirty="0"/>
              <a:t>                        (</a:t>
            </a:r>
            <a:r>
              <a:rPr lang="en-US" dirty="0" err="1"/>
              <a:t>TextView</a:t>
            </a:r>
            <a:r>
              <a:rPr lang="en-US" dirty="0"/>
              <a:t>) </a:t>
            </a:r>
            <a:r>
              <a:rPr lang="en-US" dirty="0" err="1"/>
              <a:t>convertView.findViewById</a:t>
            </a:r>
            <a:r>
              <a:rPr lang="en-US" dirty="0"/>
              <a:t>(</a:t>
            </a:r>
            <a:r>
              <a:rPr lang="en-US" dirty="0" err="1"/>
              <a:t>R.id.</a:t>
            </a:r>
            <a:r>
              <a:rPr lang="en-US" i="1" dirty="0" err="1"/>
              <a:t>cheese_description</a:t>
            </a:r>
            <a:r>
              <a:rPr lang="en-US" dirty="0"/>
              <a:t>);</a:t>
            </a:r>
            <a:br>
              <a:rPr lang="en-US" dirty="0"/>
            </a:br>
            <a:r>
              <a:rPr lang="en-US" dirty="0"/>
              <a:t/>
            </a:r>
            <a:br>
              <a:rPr lang="en-US" dirty="0"/>
            </a:br>
            <a:r>
              <a:rPr lang="en-US" dirty="0"/>
              <a:t>                </a:t>
            </a:r>
            <a:r>
              <a:rPr lang="en-US" dirty="0" err="1"/>
              <a:t>convertView.setTag</a:t>
            </a:r>
            <a:r>
              <a:rPr lang="en-US" dirty="0"/>
              <a:t>(</a:t>
            </a:r>
            <a:r>
              <a:rPr lang="en-US" dirty="0" err="1"/>
              <a:t>viewHolder</a:t>
            </a:r>
            <a:r>
              <a:rPr lang="en-US" dirty="0"/>
              <a:t>);</a:t>
            </a:r>
            <a:br>
              <a:rPr lang="en-US" dirty="0"/>
            </a:br>
            <a:r>
              <a:rPr lang="en-US" dirty="0"/>
              <a:t/>
            </a:r>
            <a:br>
              <a:rPr lang="en-US" dirty="0"/>
            </a:br>
            <a:r>
              <a:rPr lang="en-US" dirty="0"/>
              <a:t>                </a:t>
            </a:r>
            <a:r>
              <a:rPr lang="en-US" dirty="0" err="1"/>
              <a:t>TextView</a:t>
            </a:r>
            <a:r>
              <a:rPr lang="en-US" dirty="0"/>
              <a:t> </a:t>
            </a:r>
            <a:r>
              <a:rPr lang="en-US" dirty="0" err="1"/>
              <a:t>cheeseName</a:t>
            </a:r>
            <a:r>
              <a:rPr lang="en-US" dirty="0"/>
              <a:t> =</a:t>
            </a:r>
            <a:br>
              <a:rPr lang="en-US" dirty="0"/>
            </a:br>
            <a:r>
              <a:rPr lang="en-US" dirty="0"/>
              <a:t>                        ((</a:t>
            </a:r>
            <a:r>
              <a:rPr lang="en-US" dirty="0" err="1"/>
              <a:t>ViewHolder</a:t>
            </a:r>
            <a:r>
              <a:rPr lang="en-US" dirty="0"/>
              <a:t>) </a:t>
            </a:r>
            <a:r>
              <a:rPr lang="en-US" dirty="0" err="1"/>
              <a:t>convertView.getTag</a:t>
            </a:r>
            <a:r>
              <a:rPr lang="en-US" dirty="0"/>
              <a:t>()).</a:t>
            </a:r>
            <a:r>
              <a:rPr lang="en-US" dirty="0" err="1"/>
              <a:t>cheeseName</a:t>
            </a:r>
            <a:r>
              <a:rPr lang="en-US" dirty="0"/>
              <a:t>;</a:t>
            </a:r>
            <a:br>
              <a:rPr lang="en-US" dirty="0"/>
            </a:br>
            <a:r>
              <a:rPr lang="en-US" dirty="0"/>
              <a:t>                </a:t>
            </a:r>
            <a:r>
              <a:rPr lang="en-US" dirty="0" err="1"/>
              <a:t>TextView</a:t>
            </a:r>
            <a:r>
              <a:rPr lang="en-US" dirty="0"/>
              <a:t> </a:t>
            </a:r>
            <a:r>
              <a:rPr lang="en-US" dirty="0" err="1"/>
              <a:t>cheeseDescription</a:t>
            </a:r>
            <a:r>
              <a:rPr lang="en-US" dirty="0"/>
              <a:t> =</a:t>
            </a:r>
            <a:br>
              <a:rPr lang="en-US" dirty="0"/>
            </a:br>
            <a:r>
              <a:rPr lang="en-US" dirty="0"/>
              <a:t>                        ((</a:t>
            </a:r>
            <a:r>
              <a:rPr lang="en-US" dirty="0" err="1"/>
              <a:t>ViewHolder</a:t>
            </a:r>
            <a:r>
              <a:rPr lang="en-US" dirty="0"/>
              <a:t>) </a:t>
            </a:r>
            <a:r>
              <a:rPr lang="en-US" dirty="0" err="1"/>
              <a:t>convertView.getTag</a:t>
            </a:r>
            <a:r>
              <a:rPr lang="en-US" dirty="0"/>
              <a:t>()).</a:t>
            </a:r>
            <a:r>
              <a:rPr lang="en-US" dirty="0" err="1"/>
              <a:t>cheeseDescription</a:t>
            </a:r>
            <a:r>
              <a:rPr lang="en-US" dirty="0"/>
              <a:t>;</a:t>
            </a:r>
            <a:br>
              <a:rPr lang="en-US" dirty="0"/>
            </a:br>
            <a:r>
              <a:rPr lang="en-US" dirty="0"/>
              <a:t/>
            </a:r>
            <a:br>
              <a:rPr lang="en-US" dirty="0"/>
            </a:br>
            <a:r>
              <a:rPr lang="en-US" dirty="0"/>
              <a:t>                </a:t>
            </a:r>
            <a:r>
              <a:rPr lang="en-US" dirty="0" err="1"/>
              <a:t>cheeseName.setText</a:t>
            </a:r>
            <a:r>
              <a:rPr lang="en-US" dirty="0"/>
              <a:t>(</a:t>
            </a:r>
            <a:r>
              <a:rPr lang="en-US" dirty="0" err="1"/>
              <a:t>currentCheese.name</a:t>
            </a:r>
            <a:r>
              <a:rPr lang="en-US" dirty="0"/>
              <a:t>);</a:t>
            </a:r>
            <a:br>
              <a:rPr lang="en-US" dirty="0"/>
            </a:br>
            <a:r>
              <a:rPr lang="en-US" dirty="0"/>
              <a:t>                </a:t>
            </a:r>
            <a:r>
              <a:rPr lang="en-US" dirty="0" err="1"/>
              <a:t>cheeseDescription.setText</a:t>
            </a:r>
            <a:r>
              <a:rPr lang="en-US" dirty="0"/>
              <a:t>(</a:t>
            </a:r>
            <a:r>
              <a:rPr lang="en-US" dirty="0" err="1"/>
              <a:t>currentCheese.description</a:t>
            </a:r>
            <a:r>
              <a:rPr lang="en-US" dirty="0"/>
              <a:t>);</a:t>
            </a:r>
            <a:br>
              <a:rPr lang="en-US" dirty="0"/>
            </a:br>
            <a:r>
              <a:rPr lang="en-US" dirty="0"/>
              <a:t/>
            </a:r>
            <a:br>
              <a:rPr lang="en-US" dirty="0"/>
            </a:br>
            <a:r>
              <a:rPr lang="en-US" dirty="0"/>
              <a:t>                return </a:t>
            </a:r>
            <a:r>
              <a:rPr lang="en-US" dirty="0" err="1"/>
              <a:t>convertView</a:t>
            </a:r>
            <a:r>
              <a:rPr lang="en-US" dirty="0"/>
              <a:t>;</a:t>
            </a:r>
            <a:br>
              <a:rPr lang="en-US" dirty="0"/>
            </a:br>
            <a:r>
              <a:rPr lang="en-US" dirty="0"/>
              <a:t/>
            </a:r>
            <a:br>
              <a:rPr lang="en-US" dirty="0"/>
            </a:br>
            <a:r>
              <a:rPr lang="en-US" dirty="0"/>
              <a:t>            }</a:t>
            </a:r>
            <a:br>
              <a:rPr lang="en-US" dirty="0"/>
            </a:br>
            <a:r>
              <a:rPr lang="en-US" dirty="0"/>
              <a:t>        };</a:t>
            </a:r>
          </a:p>
        </p:txBody>
      </p:sp>
    </p:spTree>
    <p:extLst>
      <p:ext uri="{BB962C8B-B14F-4D97-AF65-F5344CB8AC3E}">
        <p14:creationId xmlns:p14="http://schemas.microsoft.com/office/powerpoint/2010/main" val="1460650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View Holder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getView</a:t>
            </a:r>
            <a:r>
              <a:rPr lang="en-US" dirty="0"/>
              <a:t>() method is called repeatedly by the adapter view to populate itself. Therefore, you must try to minimize the number of operations you perform in it</a:t>
            </a:r>
            <a:r>
              <a:rPr lang="en-US" dirty="0" smtClean="0"/>
              <a:t>.</a:t>
            </a:r>
          </a:p>
          <a:p>
            <a:r>
              <a:rPr lang="en-US" dirty="0"/>
              <a:t>In the previous step, you might have noticed that, even though we made sure that the layout of the list items is inflated only once, the </a:t>
            </a:r>
            <a:r>
              <a:rPr lang="en-US" dirty="0" err="1"/>
              <a:t>findViewById</a:t>
            </a:r>
            <a:r>
              <a:rPr lang="en-US" dirty="0"/>
              <a:t>() method, which consumes many CPU cycles, is called every time the </a:t>
            </a:r>
            <a:r>
              <a:rPr lang="en-US" dirty="0" err="1"/>
              <a:t>getView</a:t>
            </a:r>
            <a:r>
              <a:rPr lang="en-US" dirty="0"/>
              <a:t>() method is called</a:t>
            </a:r>
            <a:r>
              <a:rPr lang="en-US" dirty="0" smtClean="0"/>
              <a:t>.</a:t>
            </a:r>
          </a:p>
          <a:p>
            <a:r>
              <a:rPr lang="en-US" dirty="0"/>
              <a:t>To avoid this and to improve the performance of the adapter view, we need to store the results of the </a:t>
            </a:r>
            <a:r>
              <a:rPr lang="en-US" dirty="0" err="1"/>
              <a:t>findViewById</a:t>
            </a:r>
            <a:r>
              <a:rPr lang="en-US" dirty="0"/>
              <a:t>() method inside the </a:t>
            </a:r>
            <a:r>
              <a:rPr lang="en-US" dirty="0" err="1"/>
              <a:t>convertView</a:t>
            </a:r>
            <a:r>
              <a:rPr lang="en-US" dirty="0"/>
              <a:t> object. To do so, we can use a </a:t>
            </a:r>
            <a:r>
              <a:rPr lang="en-US" b="1" dirty="0"/>
              <a:t>view holder</a:t>
            </a:r>
            <a:r>
              <a:rPr lang="en-US" dirty="0"/>
              <a:t> object, which is nothing more than an object of a class that can store the widgets present in the layout.</a:t>
            </a:r>
          </a:p>
        </p:txBody>
      </p:sp>
    </p:spTree>
    <p:extLst>
      <p:ext uri="{BB962C8B-B14F-4D97-AF65-F5344CB8AC3E}">
        <p14:creationId xmlns:p14="http://schemas.microsoft.com/office/powerpoint/2010/main" val="127173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13567"/>
            <a:ext cx="9905999" cy="5277634"/>
          </a:xfrm>
        </p:spPr>
        <p:txBody>
          <a:bodyPr>
            <a:normAutofit fontScale="92500" lnSpcReduction="20000"/>
          </a:bodyPr>
          <a:lstStyle/>
          <a:p>
            <a:pPr fontAlgn="base"/>
            <a:r>
              <a:rPr lang="en-US" dirty="0"/>
              <a:t>static class </a:t>
            </a:r>
            <a:r>
              <a:rPr lang="en-US" dirty="0" err="1"/>
              <a:t>ViewHolder</a:t>
            </a:r>
            <a:r>
              <a:rPr lang="en-US" dirty="0"/>
              <a:t>{</a:t>
            </a:r>
          </a:p>
          <a:p>
            <a:pPr fontAlgn="base"/>
            <a:r>
              <a:rPr lang="en-US" dirty="0"/>
              <a:t>    </a:t>
            </a:r>
            <a:r>
              <a:rPr lang="en-US" dirty="0" err="1"/>
              <a:t>TextView</a:t>
            </a:r>
            <a:r>
              <a:rPr lang="en-US" dirty="0"/>
              <a:t> </a:t>
            </a:r>
            <a:r>
              <a:rPr lang="en-US" dirty="0" err="1"/>
              <a:t>cheeseName</a:t>
            </a:r>
            <a:r>
              <a:rPr lang="en-US" dirty="0"/>
              <a:t>;</a:t>
            </a:r>
          </a:p>
          <a:p>
            <a:pPr fontAlgn="base"/>
            <a:r>
              <a:rPr lang="en-US" dirty="0"/>
              <a:t>    </a:t>
            </a:r>
            <a:r>
              <a:rPr lang="en-US" dirty="0" err="1"/>
              <a:t>TextView</a:t>
            </a:r>
            <a:r>
              <a:rPr lang="en-US" dirty="0"/>
              <a:t> </a:t>
            </a:r>
            <a:r>
              <a:rPr lang="en-US" dirty="0" err="1"/>
              <a:t>cheeseDescription</a:t>
            </a:r>
            <a:r>
              <a:rPr lang="en-US" dirty="0"/>
              <a:t>;</a:t>
            </a:r>
          </a:p>
          <a:p>
            <a:pPr fontAlgn="base"/>
            <a:r>
              <a:rPr lang="en-US" dirty="0"/>
              <a:t>}</a:t>
            </a:r>
          </a:p>
          <a:p>
            <a:r>
              <a:rPr lang="en-US" dirty="0"/>
              <a:t>In the </a:t>
            </a:r>
            <a:r>
              <a:rPr lang="en-US" dirty="0" err="1"/>
              <a:t>getView</a:t>
            </a:r>
            <a:r>
              <a:rPr lang="en-US" dirty="0"/>
              <a:t>() method, after you inflate the layout, you can now initialize the view holder object using the </a:t>
            </a:r>
            <a:r>
              <a:rPr lang="en-US" dirty="0" err="1"/>
              <a:t>findViewById</a:t>
            </a:r>
            <a:r>
              <a:rPr lang="en-US" dirty="0"/>
              <a:t>() method</a:t>
            </a:r>
            <a:r>
              <a:rPr lang="en-US" dirty="0" smtClean="0"/>
              <a:t>.</a:t>
            </a:r>
          </a:p>
          <a:p>
            <a:pPr fontAlgn="base"/>
            <a:r>
              <a:rPr lang="en-US" dirty="0" err="1"/>
              <a:t>ViewHolder</a:t>
            </a:r>
            <a:r>
              <a:rPr lang="en-US" dirty="0"/>
              <a:t> </a:t>
            </a:r>
            <a:r>
              <a:rPr lang="en-US" dirty="0" err="1"/>
              <a:t>viewHolder</a:t>
            </a:r>
            <a:r>
              <a:rPr lang="en-US" dirty="0"/>
              <a:t> = new </a:t>
            </a:r>
            <a:r>
              <a:rPr lang="en-US" dirty="0" err="1"/>
              <a:t>ViewHolder</a:t>
            </a:r>
            <a:r>
              <a:rPr lang="en-US" dirty="0"/>
              <a:t>();</a:t>
            </a:r>
          </a:p>
          <a:p>
            <a:pPr fontAlgn="base"/>
            <a:r>
              <a:rPr lang="en-US" dirty="0" err="1"/>
              <a:t>viewHolder.cheeseName</a:t>
            </a:r>
            <a:r>
              <a:rPr lang="en-US" dirty="0"/>
              <a:t> =</a:t>
            </a:r>
          </a:p>
          <a:p>
            <a:pPr fontAlgn="base"/>
            <a:r>
              <a:rPr lang="en-US" dirty="0"/>
              <a:t>        (</a:t>
            </a:r>
            <a:r>
              <a:rPr lang="en-US" dirty="0" err="1"/>
              <a:t>TextView</a:t>
            </a:r>
            <a:r>
              <a:rPr lang="en-US" dirty="0"/>
              <a:t>)</a:t>
            </a:r>
            <a:r>
              <a:rPr lang="en-US" dirty="0" err="1"/>
              <a:t>convertView.findViewById</a:t>
            </a:r>
            <a:r>
              <a:rPr lang="en-US" dirty="0"/>
              <a:t>(</a:t>
            </a:r>
            <a:r>
              <a:rPr lang="en-US" dirty="0" err="1"/>
              <a:t>R.id.cheese_name</a:t>
            </a:r>
            <a:r>
              <a:rPr lang="en-US" dirty="0"/>
              <a:t>);</a:t>
            </a:r>
          </a:p>
          <a:p>
            <a:pPr fontAlgn="base"/>
            <a:r>
              <a:rPr lang="en-US" dirty="0" err="1"/>
              <a:t>viewHolder.cheeseDescription</a:t>
            </a:r>
            <a:r>
              <a:rPr lang="en-US" dirty="0"/>
              <a:t> =</a:t>
            </a:r>
          </a:p>
          <a:p>
            <a:pPr fontAlgn="base"/>
            <a:r>
              <a:rPr lang="en-US" dirty="0"/>
              <a:t>        (</a:t>
            </a:r>
            <a:r>
              <a:rPr lang="en-US" dirty="0" err="1"/>
              <a:t>TextView</a:t>
            </a:r>
            <a:r>
              <a:rPr lang="en-US" dirty="0"/>
              <a:t>)</a:t>
            </a:r>
            <a:r>
              <a:rPr lang="en-US" dirty="0" err="1"/>
              <a:t>convertView.findViewById</a:t>
            </a:r>
            <a:r>
              <a:rPr lang="en-US" dirty="0"/>
              <a:t>(</a:t>
            </a:r>
            <a:r>
              <a:rPr lang="en-US" dirty="0" err="1"/>
              <a:t>R.id.cheese_description</a:t>
            </a:r>
            <a:r>
              <a:rPr lang="en-US" dirty="0" smtClean="0"/>
              <a:t>);</a:t>
            </a:r>
            <a:endParaRPr lang="en-US" dirty="0"/>
          </a:p>
        </p:txBody>
      </p:sp>
    </p:spTree>
    <p:extLst>
      <p:ext uri="{BB962C8B-B14F-4D97-AF65-F5344CB8AC3E}">
        <p14:creationId xmlns:p14="http://schemas.microsoft.com/office/powerpoint/2010/main" val="190045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464" y="739035"/>
            <a:ext cx="9905999" cy="5465524"/>
          </a:xfrm>
        </p:spPr>
        <p:txBody>
          <a:bodyPr>
            <a:normAutofit fontScale="92500" lnSpcReduction="20000"/>
          </a:bodyPr>
          <a:lstStyle/>
          <a:p>
            <a:r>
              <a:rPr lang="en-US" dirty="0"/>
              <a:t>To store the view holder object in </a:t>
            </a:r>
            <a:r>
              <a:rPr lang="en-US" dirty="0" err="1"/>
              <a:t>convertView</a:t>
            </a:r>
            <a:r>
              <a:rPr lang="en-US" dirty="0"/>
              <a:t>, use its </a:t>
            </a:r>
            <a:r>
              <a:rPr lang="en-US" dirty="0" err="1"/>
              <a:t>setTag</a:t>
            </a:r>
            <a:r>
              <a:rPr lang="en-US" dirty="0"/>
              <a:t>() method</a:t>
            </a:r>
            <a:r>
              <a:rPr lang="en-US" dirty="0" smtClean="0"/>
              <a:t>.</a:t>
            </a:r>
          </a:p>
          <a:p>
            <a:pPr fontAlgn="base"/>
            <a:r>
              <a:rPr lang="en-US" dirty="0"/>
              <a:t>// Store results of </a:t>
            </a:r>
            <a:r>
              <a:rPr lang="en-US" dirty="0" err="1"/>
              <a:t>findViewById</a:t>
            </a:r>
            <a:endParaRPr lang="en-US" dirty="0"/>
          </a:p>
          <a:p>
            <a:pPr fontAlgn="base"/>
            <a:r>
              <a:rPr lang="en-US" dirty="0" err="1"/>
              <a:t>convertView.setTag</a:t>
            </a:r>
            <a:r>
              <a:rPr lang="en-US" dirty="0"/>
              <a:t>(</a:t>
            </a:r>
            <a:r>
              <a:rPr lang="en-US" dirty="0" err="1"/>
              <a:t>viewHolder</a:t>
            </a:r>
            <a:r>
              <a:rPr lang="en-US" dirty="0"/>
              <a:t>);</a:t>
            </a:r>
          </a:p>
          <a:p>
            <a:r>
              <a:rPr lang="en-US" dirty="0"/>
              <a:t>And now, every time </a:t>
            </a:r>
            <a:r>
              <a:rPr lang="en-US" dirty="0" err="1"/>
              <a:t>getView</a:t>
            </a:r>
            <a:r>
              <a:rPr lang="en-US" dirty="0"/>
              <a:t>() is called, you can retrieve the view holder object from </a:t>
            </a:r>
            <a:r>
              <a:rPr lang="en-US" dirty="0" err="1"/>
              <a:t>convertView</a:t>
            </a:r>
            <a:r>
              <a:rPr lang="en-US" dirty="0"/>
              <a:t> using the </a:t>
            </a:r>
            <a:r>
              <a:rPr lang="en-US" dirty="0" err="1"/>
              <a:t>getTag</a:t>
            </a:r>
            <a:r>
              <a:rPr lang="en-US" dirty="0"/>
              <a:t>() method and update the </a:t>
            </a:r>
            <a:r>
              <a:rPr lang="en-US" dirty="0" err="1"/>
              <a:t>TextView</a:t>
            </a:r>
            <a:r>
              <a:rPr lang="en-US" dirty="0"/>
              <a:t> widgets inside it using their </a:t>
            </a:r>
            <a:r>
              <a:rPr lang="en-US" dirty="0" err="1"/>
              <a:t>setText</a:t>
            </a:r>
            <a:r>
              <a:rPr lang="en-US" dirty="0"/>
              <a:t>() methods</a:t>
            </a:r>
            <a:r>
              <a:rPr lang="en-US" dirty="0" smtClean="0"/>
              <a:t>.</a:t>
            </a:r>
          </a:p>
          <a:p>
            <a:pPr fontAlgn="base"/>
            <a:r>
              <a:rPr lang="en-US" dirty="0" err="1"/>
              <a:t>TextView</a:t>
            </a:r>
            <a:r>
              <a:rPr lang="en-US" dirty="0"/>
              <a:t> </a:t>
            </a:r>
            <a:r>
              <a:rPr lang="en-US" dirty="0" err="1"/>
              <a:t>cheeseName</a:t>
            </a:r>
            <a:r>
              <a:rPr lang="en-US" dirty="0"/>
              <a:t> = </a:t>
            </a:r>
          </a:p>
          <a:p>
            <a:pPr fontAlgn="base"/>
            <a:r>
              <a:rPr lang="en-US" dirty="0"/>
              <a:t>    ((</a:t>
            </a:r>
            <a:r>
              <a:rPr lang="en-US" dirty="0" err="1"/>
              <a:t>ViewHolder</a:t>
            </a:r>
            <a:r>
              <a:rPr lang="en-US" dirty="0"/>
              <a:t>)</a:t>
            </a:r>
            <a:r>
              <a:rPr lang="en-US" dirty="0" err="1"/>
              <a:t>convertView.getTag</a:t>
            </a:r>
            <a:r>
              <a:rPr lang="en-US" dirty="0"/>
              <a:t>()).</a:t>
            </a:r>
            <a:r>
              <a:rPr lang="en-US" dirty="0" err="1"/>
              <a:t>cheeseName</a:t>
            </a:r>
            <a:r>
              <a:rPr lang="en-US" dirty="0"/>
              <a:t>;</a:t>
            </a:r>
          </a:p>
          <a:p>
            <a:pPr fontAlgn="base"/>
            <a:r>
              <a:rPr lang="en-US" dirty="0" err="1"/>
              <a:t>TextView</a:t>
            </a:r>
            <a:r>
              <a:rPr lang="en-US" dirty="0"/>
              <a:t> </a:t>
            </a:r>
            <a:r>
              <a:rPr lang="en-US" dirty="0" err="1"/>
              <a:t>cheeseDescription</a:t>
            </a:r>
            <a:r>
              <a:rPr lang="en-US" dirty="0"/>
              <a:t> = </a:t>
            </a:r>
          </a:p>
          <a:p>
            <a:pPr fontAlgn="base"/>
            <a:r>
              <a:rPr lang="en-US" dirty="0"/>
              <a:t>    ((</a:t>
            </a:r>
            <a:r>
              <a:rPr lang="en-US" dirty="0" err="1"/>
              <a:t>ViewHolder</a:t>
            </a:r>
            <a:r>
              <a:rPr lang="en-US" dirty="0"/>
              <a:t>)</a:t>
            </a:r>
            <a:r>
              <a:rPr lang="en-US" dirty="0" err="1"/>
              <a:t>convertView.getTag</a:t>
            </a:r>
            <a:r>
              <a:rPr lang="en-US" dirty="0"/>
              <a:t>()).</a:t>
            </a:r>
            <a:r>
              <a:rPr lang="en-US" dirty="0" err="1"/>
              <a:t>cheeseDescription</a:t>
            </a:r>
            <a:r>
              <a:rPr lang="en-US" dirty="0" smtClean="0"/>
              <a:t>;</a:t>
            </a:r>
            <a:endParaRPr lang="en-US" dirty="0"/>
          </a:p>
          <a:p>
            <a:pPr fontAlgn="base"/>
            <a:r>
              <a:rPr lang="en-US" dirty="0" err="1"/>
              <a:t>cheeseName.setText</a:t>
            </a:r>
            <a:r>
              <a:rPr lang="en-US" dirty="0"/>
              <a:t>(</a:t>
            </a:r>
            <a:r>
              <a:rPr lang="en-US" dirty="0" err="1"/>
              <a:t>currentCheese.name</a:t>
            </a:r>
            <a:r>
              <a:rPr lang="en-US" dirty="0"/>
              <a:t>);</a:t>
            </a:r>
          </a:p>
          <a:p>
            <a:pPr fontAlgn="base"/>
            <a:r>
              <a:rPr lang="en-US" dirty="0" err="1"/>
              <a:t>cheeseDescription.setText</a:t>
            </a:r>
            <a:r>
              <a:rPr lang="en-US" dirty="0"/>
              <a:t>(</a:t>
            </a:r>
            <a:r>
              <a:rPr lang="en-US" dirty="0" err="1"/>
              <a:t>currentCheese.description</a:t>
            </a:r>
            <a:r>
              <a:rPr lang="en-US" dirty="0"/>
              <a:t>);</a:t>
            </a:r>
          </a:p>
          <a:p>
            <a:endParaRPr lang="en-US" dirty="0"/>
          </a:p>
        </p:txBody>
      </p:sp>
    </p:spTree>
    <p:extLst>
      <p:ext uri="{BB962C8B-B14F-4D97-AF65-F5344CB8AC3E}">
        <p14:creationId xmlns:p14="http://schemas.microsoft.com/office/powerpoint/2010/main" val="791594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File Storage </a:t>
            </a:r>
            <a:r>
              <a:rPr lang="en-US" dirty="0" smtClean="0"/>
              <a:t>Overview</a:t>
            </a:r>
            <a:endParaRPr lang="en-US" dirty="0"/>
          </a:p>
        </p:txBody>
      </p:sp>
      <p:sp>
        <p:nvSpPr>
          <p:cNvPr id="3" name="Content Placeholder 2"/>
          <p:cNvSpPr>
            <a:spLocks noGrp="1"/>
          </p:cNvSpPr>
          <p:nvPr>
            <p:ph idx="1"/>
          </p:nvPr>
        </p:nvSpPr>
        <p:spPr/>
        <p:txBody>
          <a:bodyPr/>
          <a:lstStyle/>
          <a:p>
            <a:r>
              <a:rPr lang="en-US" dirty="0"/>
              <a:t>Android provides several options for you to save your app data. The solution you choose depends on your specific needs, such as how much space your data requires, what kind of data you need to store, and whether the data should be private to your app or accessible to other apps and the user.</a:t>
            </a:r>
          </a:p>
        </p:txBody>
      </p:sp>
    </p:spTree>
    <p:extLst>
      <p:ext uri="{BB962C8B-B14F-4D97-AF65-F5344CB8AC3E}">
        <p14:creationId xmlns:p14="http://schemas.microsoft.com/office/powerpoint/2010/main" val="832673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different data storage options available on Android:</a:t>
            </a:r>
          </a:p>
        </p:txBody>
      </p:sp>
      <p:sp>
        <p:nvSpPr>
          <p:cNvPr id="3" name="Content Placeholder 2"/>
          <p:cNvSpPr>
            <a:spLocks noGrp="1"/>
          </p:cNvSpPr>
          <p:nvPr>
            <p:ph idx="1"/>
          </p:nvPr>
        </p:nvSpPr>
        <p:spPr/>
        <p:txBody>
          <a:bodyPr/>
          <a:lstStyle/>
          <a:p>
            <a:r>
              <a:rPr lang="en-US" dirty="0"/>
              <a:t>Internal file storage: Store app-private files on the device file system.</a:t>
            </a:r>
          </a:p>
          <a:p>
            <a:r>
              <a:rPr lang="en-US" dirty="0"/>
              <a:t>External file storage: Store files on the shared external file system. This is usually for </a:t>
            </a:r>
            <a:r>
              <a:rPr lang="en-US" dirty="0" err="1"/>
              <a:t>sharared</a:t>
            </a:r>
            <a:r>
              <a:rPr lang="en-US" dirty="0"/>
              <a:t> user files, such as photos.</a:t>
            </a:r>
          </a:p>
          <a:p>
            <a:r>
              <a:rPr lang="en-US" dirty="0"/>
              <a:t>Shared preferences: Store private primitive data in key-value pairs.</a:t>
            </a:r>
          </a:p>
          <a:p>
            <a:r>
              <a:rPr lang="en-US" dirty="0"/>
              <a:t>Databases: Store structured data in a private </a:t>
            </a:r>
            <a:r>
              <a:rPr lang="en-US" dirty="0" smtClean="0"/>
              <a:t>database</a:t>
            </a:r>
            <a:endParaRPr lang="en-US" dirty="0"/>
          </a:p>
        </p:txBody>
      </p:sp>
    </p:spTree>
    <p:extLst>
      <p:ext uri="{BB962C8B-B14F-4D97-AF65-F5344CB8AC3E}">
        <p14:creationId xmlns:p14="http://schemas.microsoft.com/office/powerpoint/2010/main" val="1742675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a:t>
            </a:r>
            <a:r>
              <a:rPr lang="en-US" dirty="0" smtClean="0"/>
              <a:t>storage</a:t>
            </a:r>
            <a:endParaRPr lang="en-US" dirty="0"/>
          </a:p>
        </p:txBody>
      </p:sp>
      <p:sp>
        <p:nvSpPr>
          <p:cNvPr id="3" name="Content Placeholder 2"/>
          <p:cNvSpPr>
            <a:spLocks noGrp="1"/>
          </p:cNvSpPr>
          <p:nvPr>
            <p:ph idx="1"/>
          </p:nvPr>
        </p:nvSpPr>
        <p:spPr/>
        <p:txBody>
          <a:bodyPr>
            <a:normAutofit fontScale="85000" lnSpcReduction="20000"/>
          </a:bodyPr>
          <a:lstStyle/>
          <a:p>
            <a:r>
              <a:rPr lang="en-US" dirty="0"/>
              <a:t>By default, files saved to the internal storage are private to your app, and other apps cannot access them (nor can the user, unless they have root access). This makes internal storage a good place for internal app data that the user doesn't need to directly access. The system provides a private directory on the file system for each app where you can organize any files your app needs.</a:t>
            </a:r>
          </a:p>
          <a:p>
            <a:r>
              <a:rPr lang="en-US" dirty="0"/>
              <a:t>When the user uninstalls your app, the files saved on the internal storage are removed. Because of this behavior, you should not use internal storage to save anything the user expects to persist </a:t>
            </a:r>
            <a:r>
              <a:rPr lang="en-US" dirty="0" err="1"/>
              <a:t>independenly</a:t>
            </a:r>
            <a:r>
              <a:rPr lang="en-US" dirty="0"/>
              <a:t> of your app. For example, if your app allows users to capture photos, the user would expect that they can access those photos even after they uninstall your app. So you should instead save those types of files to the public external storage.</a:t>
            </a:r>
          </a:p>
        </p:txBody>
      </p:sp>
    </p:spTree>
    <p:extLst>
      <p:ext uri="{BB962C8B-B14F-4D97-AF65-F5344CB8AC3E}">
        <p14:creationId xmlns:p14="http://schemas.microsoft.com/office/powerpoint/2010/main" val="1769066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cache </a:t>
            </a:r>
            <a:r>
              <a:rPr lang="en-US" dirty="0" smtClean="0"/>
              <a:t>files</a:t>
            </a:r>
            <a:endParaRPr lang="en-US" dirty="0"/>
          </a:p>
        </p:txBody>
      </p:sp>
      <p:sp>
        <p:nvSpPr>
          <p:cNvPr id="3" name="Content Placeholder 2"/>
          <p:cNvSpPr>
            <a:spLocks noGrp="1"/>
          </p:cNvSpPr>
          <p:nvPr>
            <p:ph idx="1"/>
          </p:nvPr>
        </p:nvSpPr>
        <p:spPr/>
        <p:txBody>
          <a:bodyPr>
            <a:normAutofit lnSpcReduction="10000"/>
          </a:bodyPr>
          <a:lstStyle/>
          <a:p>
            <a:r>
              <a:rPr lang="en-US" dirty="0"/>
              <a:t>If you'd like to keep some data temporarily, rather than store it persistently, you should use the special cache directory to save the data. Each app has a private cache directory specifically for these kinds of files. When the device is low on internal storage space, Android may delete these cache files to recover space. However, you should not rely on the system to clean up these files for you. You should always maintain the cache files yourself and stay within a reasonable limit of space consumed, such as 1MB. When the user uninstalls your app, these files are removed.</a:t>
            </a:r>
          </a:p>
        </p:txBody>
      </p:sp>
    </p:spTree>
    <p:extLst>
      <p:ext uri="{BB962C8B-B14F-4D97-AF65-F5344CB8AC3E}">
        <p14:creationId xmlns:p14="http://schemas.microsoft.com/office/powerpoint/2010/main" val="793690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t>
            </a:r>
            <a:r>
              <a:rPr lang="en-US" dirty="0" smtClean="0"/>
              <a:t>storage</a:t>
            </a:r>
            <a:endParaRPr lang="en-US" dirty="0"/>
          </a:p>
        </p:txBody>
      </p:sp>
      <p:sp>
        <p:nvSpPr>
          <p:cNvPr id="3" name="Content Placeholder 2"/>
          <p:cNvSpPr>
            <a:spLocks noGrp="1"/>
          </p:cNvSpPr>
          <p:nvPr>
            <p:ph idx="1"/>
          </p:nvPr>
        </p:nvSpPr>
        <p:spPr>
          <a:xfrm>
            <a:off x="1141412" y="1766170"/>
            <a:ext cx="9905999" cy="4797469"/>
          </a:xfrm>
        </p:spPr>
        <p:txBody>
          <a:bodyPr>
            <a:normAutofit fontScale="70000" lnSpcReduction="20000"/>
          </a:bodyPr>
          <a:lstStyle/>
          <a:p>
            <a:r>
              <a:rPr lang="en-US" dirty="0"/>
              <a:t>Every Android device supports a shared "external storage" space that you can use to save files. This space is called external because it's not a guaranteed to be accessible—it is a storage space that users can mount to a computer as an external storage device, and it might even be physically removable (such as an SD card). Files saved to the external storage are world-readable and can be modified by the user when they enable USB mass storage to transfer files on a computer.</a:t>
            </a:r>
          </a:p>
          <a:p>
            <a:r>
              <a:rPr lang="en-US" dirty="0"/>
              <a:t>So before you attempt to access a file in external storage in your app, you should check for the availability of the external storage directories as well as the files you are trying to access.</a:t>
            </a:r>
          </a:p>
          <a:p>
            <a:r>
              <a:rPr lang="en-US" dirty="0"/>
              <a:t>Most often, you should use external storage for user data that should be accessible to other apps and saved even if the user uninstalls your app, such as captured photos or downloaded files. The system provides standard public directories for these kinds of files, so the user has one location for all their photos, ringtones, music, and such.</a:t>
            </a:r>
          </a:p>
          <a:p>
            <a:r>
              <a:rPr lang="en-US" dirty="0"/>
              <a:t>You can also save files to the external storage in an app-specific directory that the system deletes when the user uninstalls your app. This might be a useful alternative to internal storage if you need more space, but the files here aren't guaranteed to be accessible because the user might remove the storage SD card. And the files are still world readable; they're just saved to a location that's not shared with other apps</a:t>
            </a:r>
          </a:p>
          <a:p>
            <a:endParaRPr lang="en-US" dirty="0"/>
          </a:p>
        </p:txBody>
      </p:sp>
    </p:spTree>
    <p:extLst>
      <p:ext uri="{BB962C8B-B14F-4D97-AF65-F5344CB8AC3E}">
        <p14:creationId xmlns:p14="http://schemas.microsoft.com/office/powerpoint/2010/main" val="1535301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Libraries:</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codepath</a:t>
            </a:r>
            <a:r>
              <a:rPr lang="en-US" dirty="0"/>
              <a:t>/</a:t>
            </a:r>
            <a:r>
              <a:rPr lang="en-US" dirty="0" err="1"/>
              <a:t>android_guides</a:t>
            </a:r>
            <a:r>
              <a:rPr lang="en-US" dirty="0"/>
              <a:t>/wiki/Must-Have-libraries</a:t>
            </a:r>
          </a:p>
        </p:txBody>
      </p:sp>
    </p:spTree>
    <p:extLst>
      <p:ext uri="{BB962C8B-B14F-4D97-AF65-F5344CB8AC3E}">
        <p14:creationId xmlns:p14="http://schemas.microsoft.com/office/powerpoint/2010/main" val="87530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t>
            </a:r>
            <a:r>
              <a:rPr lang="en-US" dirty="0" smtClean="0"/>
              <a:t>preferences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you don't need to store a lot of data and it doesn't require structure, you should use </a:t>
            </a:r>
            <a:r>
              <a:rPr lang="en-US" dirty="0" err="1"/>
              <a:t>SharedPreferences</a:t>
            </a:r>
            <a:r>
              <a:rPr lang="en-US" dirty="0"/>
              <a:t>. The </a:t>
            </a:r>
            <a:r>
              <a:rPr lang="en-US" dirty="0" err="1"/>
              <a:t>SharedPreferences</a:t>
            </a:r>
            <a:r>
              <a:rPr lang="en-US" dirty="0"/>
              <a:t> APIs allow you to read and write persistent key-value pairs of primitive data types: </a:t>
            </a:r>
            <a:r>
              <a:rPr lang="en-US" dirty="0" err="1"/>
              <a:t>booleans</a:t>
            </a:r>
            <a:r>
              <a:rPr lang="en-US" dirty="0"/>
              <a:t>, floats, </a:t>
            </a:r>
            <a:r>
              <a:rPr lang="en-US" dirty="0" err="1"/>
              <a:t>ints</a:t>
            </a:r>
            <a:r>
              <a:rPr lang="en-US" dirty="0"/>
              <a:t>, longs, and strings.</a:t>
            </a:r>
          </a:p>
          <a:p>
            <a:r>
              <a:rPr lang="en-US" dirty="0"/>
              <a:t>The key-value pairs are written to XML files that persist across user sessions, even if your app is killed. You can manually specify a name for the file or use per-activity files to save your data.</a:t>
            </a:r>
          </a:p>
          <a:p>
            <a:r>
              <a:rPr lang="en-US" dirty="0"/>
              <a:t>The API name "shared preferences" is a bit misleading because the API is not strictly for saving "user preferences," such as what ringtone a user has chosen. You can use </a:t>
            </a:r>
            <a:r>
              <a:rPr lang="en-US" dirty="0" err="1"/>
              <a:t>SharedPreferences</a:t>
            </a:r>
            <a:r>
              <a:rPr lang="en-US" dirty="0"/>
              <a:t> to save any kind of simple data, such as the user's high score. However, if you do want to save user preferences for your app, then you should read how to create a settings UI, which uses </a:t>
            </a:r>
            <a:r>
              <a:rPr lang="en-US" dirty="0" err="1"/>
              <a:t>PreferenceActivity</a:t>
            </a:r>
            <a:r>
              <a:rPr lang="en-US" dirty="0"/>
              <a:t> to build a settings screen and automatically persist the user's settings.</a:t>
            </a:r>
          </a:p>
          <a:p>
            <a:endParaRPr lang="en-US" dirty="0"/>
          </a:p>
        </p:txBody>
      </p:sp>
    </p:spTree>
    <p:extLst>
      <p:ext uri="{BB962C8B-B14F-4D97-AF65-F5344CB8AC3E}">
        <p14:creationId xmlns:p14="http://schemas.microsoft.com/office/powerpoint/2010/main" val="1804409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lstStyle/>
          <a:p>
            <a:r>
              <a:rPr lang="en-US" dirty="0"/>
              <a:t>Android provides full support for SQLite databases. Any database you create is accessible only by your app. </a:t>
            </a:r>
          </a:p>
        </p:txBody>
      </p:sp>
    </p:spTree>
    <p:extLst>
      <p:ext uri="{BB962C8B-B14F-4D97-AF65-F5344CB8AC3E}">
        <p14:creationId xmlns:p14="http://schemas.microsoft.com/office/powerpoint/2010/main" val="20951645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internal or external </a:t>
            </a:r>
            <a:r>
              <a:rPr lang="en-US" dirty="0" smtClean="0"/>
              <a:t>storage</a:t>
            </a:r>
            <a:endParaRPr lang="en-US" dirty="0"/>
          </a:p>
        </p:txBody>
      </p:sp>
      <p:sp>
        <p:nvSpPr>
          <p:cNvPr id="3" name="Content Placeholder 2"/>
          <p:cNvSpPr>
            <a:spLocks noGrp="1"/>
          </p:cNvSpPr>
          <p:nvPr>
            <p:ph idx="1"/>
          </p:nvPr>
        </p:nvSpPr>
        <p:spPr/>
        <p:txBody>
          <a:bodyPr>
            <a:normAutofit lnSpcReduction="10000"/>
          </a:bodyPr>
          <a:lstStyle/>
          <a:p>
            <a:r>
              <a:rPr lang="en-US" dirty="0"/>
              <a:t>All Android devices have two file storage areas: "internal" and "external" storage. These names come from the early days of Android, when most devices offered built-in non-volatile memory (internal storage), plus a removable storage medium such as a micro SD card (external storage). Many devices now divide the permanent storage space into separate "internal" and "external" partitions. So even without a removable storage medium, these two storage spaces always exist, and the API behavior is the same regardless of whether the external storage is removable.</a:t>
            </a:r>
          </a:p>
        </p:txBody>
      </p:sp>
    </p:spTree>
    <p:extLst>
      <p:ext uri="{BB962C8B-B14F-4D97-AF65-F5344CB8AC3E}">
        <p14:creationId xmlns:p14="http://schemas.microsoft.com/office/powerpoint/2010/main" val="1147608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Because the external storage might be removable, there are some differences between these two options as follows.</a:t>
            </a:r>
          </a:p>
        </p:txBody>
      </p:sp>
      <p:sp>
        <p:nvSpPr>
          <p:cNvPr id="3" name="Content Placeholder 2"/>
          <p:cNvSpPr>
            <a:spLocks noGrp="1"/>
          </p:cNvSpPr>
          <p:nvPr>
            <p:ph sz="half" idx="1"/>
          </p:nvPr>
        </p:nvSpPr>
        <p:spPr>
          <a:xfrm>
            <a:off x="1141410" y="2249486"/>
            <a:ext cx="4878389" cy="3312070"/>
          </a:xfrm>
        </p:spPr>
        <p:txBody>
          <a:bodyPr>
            <a:normAutofit fontScale="55000" lnSpcReduction="20000"/>
          </a:bodyPr>
          <a:lstStyle/>
          <a:p>
            <a:r>
              <a:rPr lang="en-US" b="1" dirty="0"/>
              <a:t>Internal storage:</a:t>
            </a:r>
            <a:endParaRPr lang="en-US" dirty="0"/>
          </a:p>
          <a:p>
            <a:r>
              <a:rPr lang="en-US" dirty="0"/>
              <a:t>It's always available.</a:t>
            </a:r>
          </a:p>
          <a:p>
            <a:r>
              <a:rPr lang="en-US" dirty="0"/>
              <a:t>Files saved here are accessible by only your app.</a:t>
            </a:r>
          </a:p>
          <a:p>
            <a:r>
              <a:rPr lang="en-US" dirty="0"/>
              <a:t>When the user uninstalls your app, the system removes all your app's files from internal storage.</a:t>
            </a:r>
          </a:p>
          <a:p>
            <a:r>
              <a:rPr lang="en-US" dirty="0"/>
              <a:t>Internal storage is best when you want to be sure that neither the user nor other apps can access your files.</a:t>
            </a:r>
          </a:p>
          <a:p>
            <a:endParaRPr lang="en-US" dirty="0"/>
          </a:p>
        </p:txBody>
      </p:sp>
      <p:sp>
        <p:nvSpPr>
          <p:cNvPr id="4" name="Content Placeholder 3"/>
          <p:cNvSpPr>
            <a:spLocks noGrp="1"/>
          </p:cNvSpPr>
          <p:nvPr>
            <p:ph sz="half" idx="2"/>
          </p:nvPr>
        </p:nvSpPr>
        <p:spPr/>
        <p:txBody>
          <a:bodyPr>
            <a:normAutofit fontScale="55000" lnSpcReduction="20000"/>
          </a:bodyPr>
          <a:lstStyle/>
          <a:p>
            <a:r>
              <a:rPr lang="en-US" dirty="0"/>
              <a:t>External storage:</a:t>
            </a:r>
          </a:p>
          <a:p>
            <a:r>
              <a:rPr lang="en-US" dirty="0"/>
              <a:t>It's not always available, because the user can mount the external storage as USB storage and in some cases remove it from the device.</a:t>
            </a:r>
          </a:p>
          <a:p>
            <a:r>
              <a:rPr lang="en-US" dirty="0"/>
              <a:t>It's world-readable, so files saved here may be read outside of your control.</a:t>
            </a:r>
          </a:p>
          <a:p>
            <a:r>
              <a:rPr lang="en-US" dirty="0"/>
              <a:t>When the user uninstalls your app, the system removes your app's files from here only if you save them in the directory from </a:t>
            </a:r>
            <a:r>
              <a:rPr lang="en-US" dirty="0" err="1"/>
              <a:t>getExternalFilesDir</a:t>
            </a:r>
            <a:r>
              <a:rPr lang="en-US" dirty="0"/>
              <a:t>().</a:t>
            </a:r>
          </a:p>
          <a:p>
            <a:r>
              <a:rPr lang="en-US" dirty="0"/>
              <a:t>External storage is the best place for files that don't require access restrictions and for files that you want to share with other apps or allow the user to access with a computer</a:t>
            </a:r>
            <a:r>
              <a:rPr lang="en-US" dirty="0" smtClean="0"/>
              <a:t>.</a:t>
            </a:r>
            <a:endParaRPr lang="en-US" dirty="0"/>
          </a:p>
        </p:txBody>
      </p:sp>
    </p:spTree>
    <p:extLst>
      <p:ext uri="{BB962C8B-B14F-4D97-AF65-F5344CB8AC3E}">
        <p14:creationId xmlns:p14="http://schemas.microsoft.com/office/powerpoint/2010/main" val="1313308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Debugging Instruments</a:t>
            </a:r>
            <a:endParaRPr lang="en-US" dirty="0"/>
          </a:p>
        </p:txBody>
      </p:sp>
    </p:spTree>
    <p:extLst>
      <p:ext uri="{BB962C8B-B14F-4D97-AF65-F5344CB8AC3E}">
        <p14:creationId xmlns:p14="http://schemas.microsoft.com/office/powerpoint/2010/main" val="479915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Activate Development mode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1636" y="955035"/>
            <a:ext cx="3713831" cy="5530432"/>
          </a:xfrm>
        </p:spPr>
      </p:pic>
      <p:sp>
        <p:nvSpPr>
          <p:cNvPr id="5" name="TextBox 4"/>
          <p:cNvSpPr txBox="1"/>
          <p:nvPr/>
        </p:nvSpPr>
        <p:spPr>
          <a:xfrm>
            <a:off x="829733" y="3073920"/>
            <a:ext cx="7196009" cy="646331"/>
          </a:xfrm>
          <a:prstGeom prst="rect">
            <a:avLst/>
          </a:prstGeom>
          <a:noFill/>
        </p:spPr>
        <p:txBody>
          <a:bodyPr wrap="none" rtlCol="0">
            <a:spAutoFit/>
          </a:bodyPr>
          <a:lstStyle/>
          <a:p>
            <a:r>
              <a:rPr lang="en-US" sz="3600" dirty="0" smtClean="0"/>
              <a:t>Press 5 times in a row on Build number</a:t>
            </a:r>
            <a:endParaRPr lang="en-US" sz="3600" dirty="0"/>
          </a:p>
        </p:txBody>
      </p:sp>
    </p:spTree>
    <p:extLst>
      <p:ext uri="{BB962C8B-B14F-4D97-AF65-F5344CB8AC3E}">
        <p14:creationId xmlns:p14="http://schemas.microsoft.com/office/powerpoint/2010/main" val="2144310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600" y="0"/>
            <a:ext cx="4605329" cy="6858000"/>
          </a:xfrm>
          <a:prstGeom prst="rect">
            <a:avLst/>
          </a:prstGeom>
        </p:spPr>
      </p:pic>
    </p:spTree>
    <p:extLst>
      <p:ext uri="{BB962C8B-B14F-4D97-AF65-F5344CB8AC3E}">
        <p14:creationId xmlns:p14="http://schemas.microsoft.com/office/powerpoint/2010/main" val="360144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layout bounds in ANY app!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5963" y="1666052"/>
            <a:ext cx="3696897" cy="5505215"/>
          </a:xfrm>
        </p:spPr>
      </p:pic>
    </p:spTree>
    <p:extLst>
      <p:ext uri="{BB962C8B-B14F-4D97-AF65-F5344CB8AC3E}">
        <p14:creationId xmlns:p14="http://schemas.microsoft.com/office/powerpoint/2010/main" val="13324336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702" y="968744"/>
            <a:ext cx="3806965" cy="566912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0" y="951618"/>
            <a:ext cx="3818467" cy="5686249"/>
          </a:xfrm>
          <a:prstGeom prst="rect">
            <a:avLst/>
          </a:prstGeom>
        </p:spPr>
      </p:pic>
    </p:spTree>
    <p:extLst>
      <p:ext uri="{BB962C8B-B14F-4D97-AF65-F5344CB8AC3E}">
        <p14:creationId xmlns:p14="http://schemas.microsoft.com/office/powerpoint/2010/main" val="2525484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cycles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1663" y="876900"/>
            <a:ext cx="3925497" cy="5845633"/>
          </a:xfrm>
        </p:spPr>
      </p:pic>
    </p:spTree>
    <p:extLst>
      <p:ext uri="{BB962C8B-B14F-4D97-AF65-F5344CB8AC3E}">
        <p14:creationId xmlns:p14="http://schemas.microsoft.com/office/powerpoint/2010/main" val="1154852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th lecture Agenda</a:t>
            </a:r>
            <a:endParaRPr lang="en-US" dirty="0"/>
          </a:p>
        </p:txBody>
      </p:sp>
      <p:sp>
        <p:nvSpPr>
          <p:cNvPr id="3" name="Content Placeholder 2"/>
          <p:cNvSpPr>
            <a:spLocks noGrp="1"/>
          </p:cNvSpPr>
          <p:nvPr>
            <p:ph idx="1"/>
          </p:nvPr>
        </p:nvSpPr>
        <p:spPr/>
        <p:txBody>
          <a:bodyPr/>
          <a:lstStyle/>
          <a:p>
            <a:r>
              <a:rPr lang="en-US" dirty="0" smtClean="0"/>
              <a:t>Layout elements </a:t>
            </a:r>
            <a:r>
              <a:rPr lang="en-US" dirty="0" smtClean="0"/>
              <a:t>(</a:t>
            </a:r>
            <a:r>
              <a:rPr lang="en-US" dirty="0" err="1" smtClean="0"/>
              <a:t>ListView</a:t>
            </a:r>
            <a:r>
              <a:rPr lang="en-US" dirty="0" smtClean="0"/>
              <a:t>, </a:t>
            </a:r>
            <a:r>
              <a:rPr lang="en-US" dirty="0" err="1" smtClean="0"/>
              <a:t>GridView</a:t>
            </a:r>
            <a:r>
              <a:rPr lang="en-US" dirty="0" smtClean="0"/>
              <a:t>)</a:t>
            </a:r>
            <a:endParaRPr lang="en-US" dirty="0" smtClean="0"/>
          </a:p>
          <a:p>
            <a:r>
              <a:rPr lang="en-US" dirty="0"/>
              <a:t>P</a:t>
            </a:r>
            <a:r>
              <a:rPr lang="en-US" dirty="0" smtClean="0"/>
              <a:t>ersistent </a:t>
            </a:r>
            <a:r>
              <a:rPr lang="en-US" dirty="0"/>
              <a:t>storage</a:t>
            </a:r>
            <a:endParaRPr lang="en-US" dirty="0" smtClean="0"/>
          </a:p>
          <a:p>
            <a:r>
              <a:rPr lang="en-US" dirty="0"/>
              <a:t>App debugging </a:t>
            </a:r>
            <a:r>
              <a:rPr lang="en-US" dirty="0" smtClean="0"/>
              <a:t>process</a:t>
            </a:r>
          </a:p>
        </p:txBody>
      </p:sp>
    </p:spTree>
    <p:extLst>
      <p:ext uri="{BB962C8B-B14F-4D97-AF65-F5344CB8AC3E}">
        <p14:creationId xmlns:p14="http://schemas.microsoft.com/office/powerpoint/2010/main" val="2411134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7430" y="904970"/>
            <a:ext cx="3781564" cy="5631296"/>
          </a:xfrm>
        </p:spPr>
      </p:pic>
    </p:spTree>
    <p:extLst>
      <p:ext uri="{BB962C8B-B14F-4D97-AF65-F5344CB8AC3E}">
        <p14:creationId xmlns:p14="http://schemas.microsoft.com/office/powerpoint/2010/main" val="6434885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5613" y="2303385"/>
            <a:ext cx="2710920" cy="1478570"/>
          </a:xfrm>
        </p:spPr>
        <p:txBody>
          <a:bodyPr/>
          <a:lstStyle/>
          <a:p>
            <a:r>
              <a:rPr lang="en-US" smtClean="0"/>
              <a:t>GOOD</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6970" y="255881"/>
            <a:ext cx="4433497" cy="6602119"/>
          </a:xfrm>
        </p:spPr>
      </p:pic>
    </p:spTree>
    <p:extLst>
      <p:ext uri="{BB962C8B-B14F-4D97-AF65-F5344CB8AC3E}">
        <p14:creationId xmlns:p14="http://schemas.microsoft.com/office/powerpoint/2010/main" val="3838421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080" y="2311851"/>
            <a:ext cx="1525587" cy="1478570"/>
          </a:xfrm>
        </p:spPr>
        <p:txBody>
          <a:bodyPr/>
          <a:lstStyle/>
          <a:p>
            <a:r>
              <a:rPr lang="en-US" dirty="0" smtClean="0"/>
              <a:t>BAD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4635" y="366045"/>
            <a:ext cx="4052497" cy="6034755"/>
          </a:xfrm>
        </p:spPr>
      </p:pic>
    </p:spTree>
    <p:extLst>
      <p:ext uri="{BB962C8B-B14F-4D97-AF65-F5344CB8AC3E}">
        <p14:creationId xmlns:p14="http://schemas.microsoft.com/office/powerpoint/2010/main" val="1936352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a:xfrm>
            <a:off x="1141412" y="2249487"/>
            <a:ext cx="9905999" cy="4108282"/>
          </a:xfrm>
        </p:spPr>
        <p:txBody>
          <a:bodyPr>
            <a:normAutofit/>
          </a:bodyPr>
          <a:lstStyle/>
          <a:p>
            <a:r>
              <a:rPr lang="en-US" dirty="0" smtClean="0"/>
              <a:t>Create new Layout for a </a:t>
            </a:r>
            <a:r>
              <a:rPr lang="en-US" dirty="0" err="1" smtClean="0"/>
              <a:t>ItemGallery</a:t>
            </a:r>
            <a:endParaRPr lang="en-US" dirty="0" smtClean="0"/>
          </a:p>
          <a:p>
            <a:r>
              <a:rPr lang="en-US" dirty="0" smtClean="0"/>
              <a:t>Create a </a:t>
            </a:r>
            <a:r>
              <a:rPr lang="en-US" dirty="0" err="1" smtClean="0"/>
              <a:t>ViewHolder</a:t>
            </a:r>
            <a:r>
              <a:rPr lang="en-US" dirty="0" smtClean="0"/>
              <a:t> for </a:t>
            </a:r>
            <a:r>
              <a:rPr lang="en-US" dirty="0" err="1" smtClean="0"/>
              <a:t>ItemGallery</a:t>
            </a:r>
            <a:endParaRPr lang="en-US" dirty="0" smtClean="0"/>
          </a:p>
          <a:p>
            <a:r>
              <a:rPr lang="en-US" dirty="0" smtClean="0"/>
              <a:t>Display </a:t>
            </a:r>
            <a:r>
              <a:rPr lang="en-US" dirty="0" err="1" smtClean="0"/>
              <a:t>ItemGallery</a:t>
            </a:r>
            <a:r>
              <a:rPr lang="en-US" dirty="0" smtClean="0"/>
              <a:t> item in </a:t>
            </a:r>
            <a:r>
              <a:rPr lang="en-US" dirty="0" err="1" smtClean="0"/>
              <a:t>ListView</a:t>
            </a:r>
            <a:endParaRPr lang="en-US" dirty="0" smtClean="0"/>
          </a:p>
          <a:p>
            <a:r>
              <a:rPr lang="en-US" dirty="0" smtClean="0"/>
              <a:t>Create new activity for </a:t>
            </a:r>
            <a:r>
              <a:rPr lang="en-US" dirty="0" err="1" smtClean="0"/>
              <a:t>ItemGallery</a:t>
            </a:r>
            <a:endParaRPr lang="en-US" dirty="0" smtClean="0"/>
          </a:p>
          <a:p>
            <a:r>
              <a:rPr lang="en-US" dirty="0" smtClean="0"/>
              <a:t>Add </a:t>
            </a:r>
            <a:r>
              <a:rPr lang="en-US" dirty="0" err="1" smtClean="0"/>
              <a:t>GridView</a:t>
            </a:r>
            <a:r>
              <a:rPr lang="en-US" dirty="0" smtClean="0"/>
              <a:t> to that activity</a:t>
            </a:r>
          </a:p>
          <a:p>
            <a:r>
              <a:rPr lang="en-US" dirty="0" smtClean="0"/>
              <a:t>Navigate on it on when </a:t>
            </a:r>
            <a:r>
              <a:rPr lang="en-US" dirty="0" err="1"/>
              <a:t>ItemGallery</a:t>
            </a:r>
            <a:r>
              <a:rPr lang="en-US" dirty="0"/>
              <a:t> </a:t>
            </a:r>
            <a:r>
              <a:rPr lang="en-US" dirty="0" smtClean="0"/>
              <a:t>pressed</a:t>
            </a:r>
          </a:p>
          <a:p>
            <a:r>
              <a:rPr lang="en-US" smtClean="0"/>
              <a:t>Show image of all cars on </a:t>
            </a:r>
            <a:r>
              <a:rPr lang="en-US" dirty="0" smtClean="0"/>
              <a:t>it</a:t>
            </a:r>
          </a:p>
        </p:txBody>
      </p:sp>
    </p:spTree>
    <p:extLst>
      <p:ext uri="{BB962C8B-B14F-4D97-AF65-F5344CB8AC3E}">
        <p14:creationId xmlns:p14="http://schemas.microsoft.com/office/powerpoint/2010/main" val="185443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a:xfrm>
            <a:off x="1141412" y="2249486"/>
            <a:ext cx="9905999" cy="4226469"/>
          </a:xfrm>
        </p:spPr>
        <p:txBody>
          <a:bodyPr>
            <a:normAutofit/>
          </a:bodyPr>
          <a:lstStyle/>
          <a:p>
            <a:r>
              <a:rPr lang="en-US" dirty="0" smtClean="0"/>
              <a:t>List View</a:t>
            </a:r>
          </a:p>
          <a:p>
            <a:pPr lvl="1"/>
            <a:r>
              <a:rPr lang="en-US" dirty="0"/>
              <a:t>Displays a scrolling single column list</a:t>
            </a:r>
            <a:r>
              <a:rPr lang="en-US" dirty="0" smtClean="0"/>
              <a:t>.</a:t>
            </a:r>
          </a:p>
          <a:p>
            <a:pPr lvl="1"/>
            <a:endParaRPr lang="en-US" dirty="0"/>
          </a:p>
          <a:p>
            <a:pPr marL="457200" lvl="1" indent="0">
              <a:buNone/>
            </a:pPr>
            <a:endParaRPr lang="en-US" dirty="0"/>
          </a:p>
          <a:p>
            <a:pPr marL="457200" lvl="1" indent="0">
              <a:buNone/>
            </a:pPr>
            <a:endParaRPr lang="en-US" dirty="0" smtClean="0"/>
          </a:p>
          <a:p>
            <a:r>
              <a:rPr lang="en-US" dirty="0" smtClean="0"/>
              <a:t>Grid View</a:t>
            </a:r>
          </a:p>
          <a:p>
            <a:pPr lvl="1"/>
            <a:r>
              <a:rPr lang="en-US" dirty="0"/>
              <a:t>Displays a scrolling grid of columns and rows</a:t>
            </a:r>
            <a:r>
              <a:rPr lang="en-US" dirty="0" smtClean="0"/>
              <a:t>.</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4044" y="4262698"/>
            <a:ext cx="2540000" cy="1879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4044" y="2166144"/>
            <a:ext cx="2476500" cy="1854200"/>
          </a:xfrm>
          <a:prstGeom prst="rect">
            <a:avLst/>
          </a:prstGeom>
        </p:spPr>
      </p:pic>
    </p:spTree>
    <p:extLst>
      <p:ext uri="{BB962C8B-B14F-4D97-AF65-F5344CB8AC3E}">
        <p14:creationId xmlns:p14="http://schemas.microsoft.com/office/powerpoint/2010/main" val="388928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466" y="2380293"/>
            <a:ext cx="9232900" cy="3149600"/>
          </a:xfrm>
          <a:prstGeom prst="rect">
            <a:avLst/>
          </a:prstGeom>
        </p:spPr>
      </p:pic>
    </p:spTree>
    <p:extLst>
      <p:ext uri="{BB962C8B-B14F-4D97-AF65-F5344CB8AC3E}">
        <p14:creationId xmlns:p14="http://schemas.microsoft.com/office/powerpoint/2010/main" val="192076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Spinner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421" y="2928085"/>
            <a:ext cx="3114675" cy="2514600"/>
          </a:xfrm>
          <a:prstGeom prst="rect">
            <a:avLst/>
          </a:prstGeom>
        </p:spPr>
      </p:pic>
      <p:sp>
        <p:nvSpPr>
          <p:cNvPr id="5" name="Rectangle 4"/>
          <p:cNvSpPr/>
          <p:nvPr/>
        </p:nvSpPr>
        <p:spPr>
          <a:xfrm>
            <a:off x="981206" y="2097088"/>
            <a:ext cx="6096000" cy="830997"/>
          </a:xfrm>
          <a:prstGeom prst="rect">
            <a:avLst/>
          </a:prstGeom>
        </p:spPr>
        <p:txBody>
          <a:bodyPr>
            <a:spAutoFit/>
          </a:bodyPr>
          <a:lstStyle/>
          <a:p>
            <a:r>
              <a:rPr lang="en-US" sz="2400" dirty="0"/>
              <a:t>Spinner allows you to select an item from a drop down menu</a:t>
            </a:r>
          </a:p>
        </p:txBody>
      </p:sp>
    </p:spTree>
    <p:extLst>
      <p:ext uri="{BB962C8B-B14F-4D97-AF65-F5344CB8AC3E}">
        <p14:creationId xmlns:p14="http://schemas.microsoft.com/office/powerpoint/2010/main" val="129344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sp>
        <p:nvSpPr>
          <p:cNvPr id="3" name="Content Placeholder 2"/>
          <p:cNvSpPr>
            <a:spLocks noGrp="1"/>
          </p:cNvSpPr>
          <p:nvPr>
            <p:ph idx="1"/>
          </p:nvPr>
        </p:nvSpPr>
        <p:spPr/>
        <p:txBody>
          <a:bodyPr/>
          <a:lstStyle/>
          <a:p>
            <a:r>
              <a:rPr lang="en-US" dirty="0"/>
              <a:t>An Adapter object acts as a bridge between an </a:t>
            </a:r>
            <a:r>
              <a:rPr lang="en-US" dirty="0" err="1"/>
              <a:t>AdapterView</a:t>
            </a:r>
            <a:r>
              <a:rPr lang="en-US" dirty="0"/>
              <a:t> and the underlying data for that view. The Adapter provides access to the data items. The Adapter is also responsible for making a View for each item in the data set</a:t>
            </a:r>
            <a:r>
              <a:rPr lang="en-US" dirty="0" smtClean="0"/>
              <a:t>.</a:t>
            </a:r>
          </a:p>
          <a:p>
            <a:r>
              <a:rPr lang="en-US" dirty="0"/>
              <a:t>An adapter is responsible for retrieving data from the data set and for generating View objects based on that data. The generated View objects are then used to populate any adapter view that is bound to the adapter.</a:t>
            </a:r>
          </a:p>
        </p:txBody>
      </p:sp>
    </p:spTree>
    <p:extLst>
      <p:ext uri="{BB962C8B-B14F-4D97-AF65-F5344CB8AC3E}">
        <p14:creationId xmlns:p14="http://schemas.microsoft.com/office/powerpoint/2010/main" val="2045395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How Do Adapter Views Work?</a:t>
            </a:r>
          </a:p>
        </p:txBody>
      </p:sp>
      <p:sp>
        <p:nvSpPr>
          <p:cNvPr id="3" name="Content Placeholder 2"/>
          <p:cNvSpPr>
            <a:spLocks noGrp="1"/>
          </p:cNvSpPr>
          <p:nvPr>
            <p:ph idx="1"/>
          </p:nvPr>
        </p:nvSpPr>
        <p:spPr>
          <a:xfrm>
            <a:off x="651354" y="1903956"/>
            <a:ext cx="10496266" cy="4237974"/>
          </a:xfrm>
        </p:spPr>
        <p:txBody>
          <a:bodyPr>
            <a:normAutofit lnSpcReduction="10000"/>
          </a:bodyPr>
          <a:lstStyle/>
          <a:p>
            <a:r>
              <a:rPr lang="en-US" dirty="0"/>
              <a:t>Adapter views can display large data sets very efficiently. For instance, the </a:t>
            </a:r>
            <a:r>
              <a:rPr lang="en-US" dirty="0" err="1"/>
              <a:t>ListView</a:t>
            </a:r>
            <a:r>
              <a:rPr lang="en-US" dirty="0"/>
              <a:t> and </a:t>
            </a:r>
            <a:r>
              <a:rPr lang="en-US" dirty="0" err="1" smtClean="0"/>
              <a:t>GridView</a:t>
            </a:r>
            <a:r>
              <a:rPr lang="en-US" dirty="0" smtClean="0"/>
              <a:t> widgets </a:t>
            </a:r>
            <a:r>
              <a:rPr lang="en-US" dirty="0"/>
              <a:t>can display millions of items without any noticeable lag while keeping memory and CPU usage very low. How do they do that? Different adapter views follow different strategies. However, here's what most of them usually do</a:t>
            </a:r>
            <a:r>
              <a:rPr lang="en-US" dirty="0" smtClean="0"/>
              <a:t>.</a:t>
            </a:r>
          </a:p>
          <a:p>
            <a:pPr lvl="1"/>
            <a:r>
              <a:rPr lang="en-US" dirty="0"/>
              <a:t>They render only those View objects that are either already on-screen or that are about to move on-screen. This way, the memory consumed by an adapter view can be constant and independent of the size of the data set</a:t>
            </a:r>
            <a:r>
              <a:rPr lang="en-US" dirty="0" smtClean="0"/>
              <a:t>.</a:t>
            </a:r>
            <a:endParaRPr lang="en-US" dirty="0"/>
          </a:p>
          <a:p>
            <a:pPr lvl="1"/>
            <a:r>
              <a:rPr lang="en-US" dirty="0"/>
              <a:t>They also allow developers to minimize expensive layout inflate operations and recycle existing </a:t>
            </a:r>
            <a:r>
              <a:rPr lang="en-US" dirty="0" err="1"/>
              <a:t>Viewobjects</a:t>
            </a:r>
            <a:r>
              <a:rPr lang="en-US" dirty="0"/>
              <a:t> that have move off-screen. This keeps CPU consumption low.</a:t>
            </a:r>
          </a:p>
          <a:p>
            <a:endParaRPr lang="en-US" dirty="0"/>
          </a:p>
        </p:txBody>
      </p:sp>
    </p:spTree>
    <p:extLst>
      <p:ext uri="{BB962C8B-B14F-4D97-AF65-F5344CB8AC3E}">
        <p14:creationId xmlns:p14="http://schemas.microsoft.com/office/powerpoint/2010/main" val="1524824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5256</TotalTime>
  <Words>1295</Words>
  <Application>Microsoft Macintosh PowerPoint</Application>
  <PresentationFormat>Widescreen</PresentationFormat>
  <Paragraphs>177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Calibri</vt:lpstr>
      <vt:lpstr>Trebuchet MS</vt:lpstr>
      <vt:lpstr>Tw Cen MT</vt:lpstr>
      <vt:lpstr>Arial</vt:lpstr>
      <vt:lpstr>Circuit</vt:lpstr>
      <vt:lpstr>Android - Lecture 3</vt:lpstr>
      <vt:lpstr>homework</vt:lpstr>
      <vt:lpstr>Other Libraries:</vt:lpstr>
      <vt:lpstr>3th lecture Agenda</vt:lpstr>
      <vt:lpstr>Layout</vt:lpstr>
      <vt:lpstr>Adapter</vt:lpstr>
      <vt:lpstr>Spinner</vt:lpstr>
      <vt:lpstr>Adapter</vt:lpstr>
      <vt:lpstr> How Do Adapter Views Work?</vt:lpstr>
      <vt:lpstr>Creating an ArrayAdapter</vt:lpstr>
      <vt:lpstr>Create the Data Set</vt:lpstr>
      <vt:lpstr>Create the Resource File</vt:lpstr>
      <vt:lpstr>Create the Adapter</vt:lpstr>
      <vt:lpstr>Creating a List</vt:lpstr>
      <vt:lpstr>Grid View</vt:lpstr>
      <vt:lpstr>Grid View</vt:lpstr>
      <vt:lpstr>Adding Event Listeners</vt:lpstr>
      <vt:lpstr>Extending the ArrayAdapter</vt:lpstr>
      <vt:lpstr>PowerPoint Presentation</vt:lpstr>
      <vt:lpstr>custom_item.xm</vt:lpstr>
      <vt:lpstr>PowerPoint Presentation</vt:lpstr>
      <vt:lpstr> View Holder</vt:lpstr>
      <vt:lpstr>PowerPoint Presentation</vt:lpstr>
      <vt:lpstr>PowerPoint Presentation</vt:lpstr>
      <vt:lpstr>Data and File Storage Overview</vt:lpstr>
      <vt:lpstr>the different data storage options available on Android:</vt:lpstr>
      <vt:lpstr>Internal storage</vt:lpstr>
      <vt:lpstr>Internal cache files</vt:lpstr>
      <vt:lpstr>External storage</vt:lpstr>
      <vt:lpstr>Shared preferences</vt:lpstr>
      <vt:lpstr>Databases</vt:lpstr>
      <vt:lpstr>Choose internal or external storage</vt:lpstr>
      <vt:lpstr>Because the external storage might be removable, there are some differences between these two options as follows.</vt:lpstr>
      <vt:lpstr>Debugging Instruments</vt:lpstr>
      <vt:lpstr>Activate Development mode</vt:lpstr>
      <vt:lpstr>PowerPoint Presentation</vt:lpstr>
      <vt:lpstr>Show layout bounds in ANY app!</vt:lpstr>
      <vt:lpstr>PowerPoint Presentation</vt:lpstr>
      <vt:lpstr>Draw cycles</vt:lpstr>
      <vt:lpstr>PowerPoint Presentation</vt:lpstr>
      <vt:lpstr>GOOD</vt:lpstr>
      <vt:lpstr>BAD</vt:lpstr>
      <vt:lpstr>Homework</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86</cp:revision>
  <dcterms:created xsi:type="dcterms:W3CDTF">2017-12-11T12:36:16Z</dcterms:created>
  <dcterms:modified xsi:type="dcterms:W3CDTF">2018-06-14T06:19:59Z</dcterms:modified>
</cp:coreProperties>
</file>